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31"/>
  </p:notesMasterIdLst>
  <p:sldIdLst>
    <p:sldId id="281" r:id="rId4"/>
    <p:sldId id="282" r:id="rId5"/>
    <p:sldId id="312" r:id="rId6"/>
    <p:sldId id="356" r:id="rId7"/>
    <p:sldId id="357" r:id="rId8"/>
    <p:sldId id="341" r:id="rId9"/>
    <p:sldId id="358" r:id="rId10"/>
    <p:sldId id="360" r:id="rId11"/>
    <p:sldId id="342" r:id="rId12"/>
    <p:sldId id="343" r:id="rId13"/>
    <p:sldId id="367" r:id="rId14"/>
    <p:sldId id="365" r:id="rId15"/>
    <p:sldId id="366" r:id="rId16"/>
    <p:sldId id="344" r:id="rId17"/>
    <p:sldId id="345" r:id="rId18"/>
    <p:sldId id="369" r:id="rId19"/>
    <p:sldId id="370" r:id="rId20"/>
    <p:sldId id="371" r:id="rId21"/>
    <p:sldId id="372" r:id="rId22"/>
    <p:sldId id="373" r:id="rId23"/>
    <p:sldId id="374" r:id="rId24"/>
    <p:sldId id="375" r:id="rId25"/>
    <p:sldId id="346" r:id="rId26"/>
    <p:sldId id="355" r:id="rId27"/>
    <p:sldId id="348" r:id="rId28"/>
    <p:sldId id="376" r:id="rId29"/>
    <p:sldId id="37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Clegg" initials="AKC" lastIdx="34" clrIdx="0"/>
  <p:cmAuthor id="1" name="Tracy Barrett" initials="TB" lastIdx="105" clrIdx="1">
    <p:extLst/>
  </p:cmAuthor>
  <p:cmAuthor id="2" name="Karen Collins" initials="KC"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8" autoAdjust="0"/>
    <p:restoredTop sz="94192" autoAdjust="0"/>
  </p:normalViewPr>
  <p:slideViewPr>
    <p:cSldViewPr>
      <p:cViewPr varScale="1">
        <p:scale>
          <a:sx n="77" d="100"/>
          <a:sy n="77" d="100"/>
        </p:scale>
        <p:origin x="1752"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5" d="100"/>
          <a:sy n="85" d="100"/>
        </p:scale>
        <p:origin x="195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D2026-0859-4913-9377-3DA08F595AD2}" type="datetimeFigureOut">
              <a:rPr lang="en-US" smtClean="0"/>
              <a:pPr/>
              <a:t>9/8/2019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D32D9-63A9-423F-8B77-368638260D4D}" type="slidenum">
              <a:rPr lang="en-US" smtClean="0"/>
              <a:pPr/>
              <a:t>‹#›</a:t>
            </a:fld>
            <a:endParaRPr lang="en-US" dirty="0"/>
          </a:p>
        </p:txBody>
      </p:sp>
    </p:spTree>
    <p:extLst>
      <p:ext uri="{BB962C8B-B14F-4D97-AF65-F5344CB8AC3E}">
        <p14:creationId xmlns:p14="http://schemas.microsoft.com/office/powerpoint/2010/main" val="45470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http://www.bbc.co.uk/education/clips/zs2r87h</a:t>
            </a: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a:t>
            </a:fld>
            <a:endParaRPr lang="en-US" dirty="0"/>
          </a:p>
        </p:txBody>
      </p:sp>
    </p:spTree>
    <p:extLst>
      <p:ext uri="{BB962C8B-B14F-4D97-AF65-F5344CB8AC3E}">
        <p14:creationId xmlns:p14="http://schemas.microsoft.com/office/powerpoint/2010/main" val="1022498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Sensitivity</a:t>
            </a:r>
            <a:r>
              <a:rPr lang="en-GB" baseline="0" dirty="0"/>
              <a:t> needed for video shows a real heart transplant </a:t>
            </a:r>
            <a:r>
              <a:rPr lang="en-GB" dirty="0"/>
              <a:t>https://www.youtube.com/watch?v=yDDpGpbJAlU </a:t>
            </a:r>
          </a:p>
        </p:txBody>
      </p:sp>
      <p:sp>
        <p:nvSpPr>
          <p:cNvPr id="4" name="Slide Number Placeholder 3"/>
          <p:cNvSpPr>
            <a:spLocks noGrp="1"/>
          </p:cNvSpPr>
          <p:nvPr>
            <p:ph type="sldNum" sz="quarter" idx="10"/>
          </p:nvPr>
        </p:nvSpPr>
        <p:spPr/>
        <p:txBody>
          <a:bodyPr/>
          <a:lstStyle/>
          <a:p>
            <a:fld id="{2C9D32D9-63A9-423F-8B77-368638260D4D}" type="slidenum">
              <a:rPr lang="en-US" smtClean="0"/>
              <a:pPr/>
              <a:t>13</a:t>
            </a:fld>
            <a:endParaRPr lang="en-US" dirty="0"/>
          </a:p>
        </p:txBody>
      </p:sp>
    </p:spTree>
    <p:extLst>
      <p:ext uri="{BB962C8B-B14F-4D97-AF65-F5344CB8AC3E}">
        <p14:creationId xmlns:p14="http://schemas.microsoft.com/office/powerpoint/2010/main" val="586898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https://www.youtube.com/watch?v=UTSf09Huz70&amp;list=PL3FB3D1EAAD2DBE57</a:t>
            </a:r>
          </a:p>
          <a:p>
            <a:endParaRPr lang="en-GB" dirty="0"/>
          </a:p>
          <a:p>
            <a:r>
              <a:rPr lang="en-GB" dirty="0"/>
              <a:t>WHO factsheet last accessed 21/8/2107 http://www.who.int/mediacentre/factsheets/fs355/en/</a:t>
            </a:r>
          </a:p>
        </p:txBody>
      </p:sp>
      <p:sp>
        <p:nvSpPr>
          <p:cNvPr id="4" name="Slide Number Placeholder 3"/>
          <p:cNvSpPr>
            <a:spLocks noGrp="1"/>
          </p:cNvSpPr>
          <p:nvPr>
            <p:ph type="sldNum" sz="quarter" idx="10"/>
          </p:nvPr>
        </p:nvSpPr>
        <p:spPr/>
        <p:txBody>
          <a:bodyPr/>
          <a:lstStyle/>
          <a:p>
            <a:fld id="{2C9D32D9-63A9-423F-8B77-368638260D4D}" type="slidenum">
              <a:rPr lang="en-US" smtClean="0"/>
              <a:pPr/>
              <a:t>15</a:t>
            </a:fld>
            <a:endParaRPr lang="en-US" dirty="0"/>
          </a:p>
        </p:txBody>
      </p:sp>
    </p:spTree>
    <p:extLst>
      <p:ext uri="{BB962C8B-B14F-4D97-AF65-F5344CB8AC3E}">
        <p14:creationId xmlns:p14="http://schemas.microsoft.com/office/powerpoint/2010/main" val="1570641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16</a:t>
            </a:fld>
            <a:endParaRPr lang="en-US" dirty="0"/>
          </a:p>
        </p:txBody>
      </p:sp>
    </p:spTree>
    <p:extLst>
      <p:ext uri="{BB962C8B-B14F-4D97-AF65-F5344CB8AC3E}">
        <p14:creationId xmlns:p14="http://schemas.microsoft.com/office/powerpoint/2010/main" val="2004599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17</a:t>
            </a:fld>
            <a:endParaRPr lang="en-US" dirty="0"/>
          </a:p>
        </p:txBody>
      </p:sp>
    </p:spTree>
    <p:extLst>
      <p:ext uri="{BB962C8B-B14F-4D97-AF65-F5344CB8AC3E}">
        <p14:creationId xmlns:p14="http://schemas.microsoft.com/office/powerpoint/2010/main" val="560883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a:t>
            </a:r>
          </a:p>
          <a:p>
            <a:endParaRPr lang="en-GB" dirty="0"/>
          </a:p>
          <a:p>
            <a:r>
              <a:rPr lang="en-GB" dirty="0"/>
              <a:t>https://www.youtube.com/watch?v=Sw9OGC7IJWwyoutube.com/watch?v=YoPyFGYcr7s</a:t>
            </a:r>
          </a:p>
          <a:p>
            <a:r>
              <a:rPr lang="en-GB" dirty="0"/>
              <a:t>https://www.youtube.com/watch?v=V2Aj-iJ6p38</a:t>
            </a:r>
          </a:p>
        </p:txBody>
      </p:sp>
      <p:sp>
        <p:nvSpPr>
          <p:cNvPr id="4" name="Slide Number Placeholder 3"/>
          <p:cNvSpPr>
            <a:spLocks noGrp="1"/>
          </p:cNvSpPr>
          <p:nvPr>
            <p:ph type="sldNum" sz="quarter" idx="10"/>
          </p:nvPr>
        </p:nvSpPr>
        <p:spPr/>
        <p:txBody>
          <a:bodyPr/>
          <a:lstStyle/>
          <a:p>
            <a:fld id="{2C9D32D9-63A9-423F-8B77-368638260D4D}" type="slidenum">
              <a:rPr lang="en-US" smtClean="0"/>
              <a:pPr/>
              <a:t>18</a:t>
            </a:fld>
            <a:endParaRPr lang="en-US" dirty="0"/>
          </a:p>
        </p:txBody>
      </p:sp>
    </p:spTree>
    <p:extLst>
      <p:ext uri="{BB962C8B-B14F-4D97-AF65-F5344CB8AC3E}">
        <p14:creationId xmlns:p14="http://schemas.microsoft.com/office/powerpoint/2010/main" val="1012673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https://www.youtube.com/watch?v=cQuARMhr9lo</a:t>
            </a:r>
          </a:p>
        </p:txBody>
      </p:sp>
      <p:sp>
        <p:nvSpPr>
          <p:cNvPr id="4" name="Slide Number Placeholder 3"/>
          <p:cNvSpPr>
            <a:spLocks noGrp="1"/>
          </p:cNvSpPr>
          <p:nvPr>
            <p:ph type="sldNum" sz="quarter" idx="10"/>
          </p:nvPr>
        </p:nvSpPr>
        <p:spPr/>
        <p:txBody>
          <a:bodyPr/>
          <a:lstStyle/>
          <a:p>
            <a:fld id="{2C9D32D9-63A9-423F-8B77-368638260D4D}" type="slidenum">
              <a:rPr lang="en-US" smtClean="0"/>
              <a:pPr/>
              <a:t>19</a:t>
            </a:fld>
            <a:endParaRPr lang="en-US" dirty="0"/>
          </a:p>
        </p:txBody>
      </p:sp>
    </p:spTree>
    <p:extLst>
      <p:ext uri="{BB962C8B-B14F-4D97-AF65-F5344CB8AC3E}">
        <p14:creationId xmlns:p14="http://schemas.microsoft.com/office/powerpoint/2010/main" val="1742609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20</a:t>
            </a:fld>
            <a:endParaRPr lang="en-US" dirty="0"/>
          </a:p>
        </p:txBody>
      </p:sp>
    </p:spTree>
    <p:extLst>
      <p:ext uri="{BB962C8B-B14F-4D97-AF65-F5344CB8AC3E}">
        <p14:creationId xmlns:p14="http://schemas.microsoft.com/office/powerpoint/2010/main" val="1168120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21</a:t>
            </a:fld>
            <a:endParaRPr lang="en-US" dirty="0"/>
          </a:p>
        </p:txBody>
      </p:sp>
    </p:spTree>
    <p:extLst>
      <p:ext uri="{BB962C8B-B14F-4D97-AF65-F5344CB8AC3E}">
        <p14:creationId xmlns:p14="http://schemas.microsoft.com/office/powerpoint/2010/main" val="198532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https://www.youtube.com/watch?v=gV4a_9Kh3ts</a:t>
            </a: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22</a:t>
            </a:fld>
            <a:endParaRPr lang="en-US" dirty="0"/>
          </a:p>
        </p:txBody>
      </p:sp>
    </p:spTree>
    <p:extLst>
      <p:ext uri="{BB962C8B-B14F-4D97-AF65-F5344CB8AC3E}">
        <p14:creationId xmlns:p14="http://schemas.microsoft.com/office/powerpoint/2010/main" val="1453197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https://www.youtube.com/watch?v=UopUxkeC4Ls</a:t>
            </a:r>
          </a:p>
        </p:txBody>
      </p:sp>
      <p:sp>
        <p:nvSpPr>
          <p:cNvPr id="4" name="Slide Number Placeholder 3"/>
          <p:cNvSpPr>
            <a:spLocks noGrp="1"/>
          </p:cNvSpPr>
          <p:nvPr>
            <p:ph type="sldNum" sz="quarter" idx="10"/>
          </p:nvPr>
        </p:nvSpPr>
        <p:spPr/>
        <p:txBody>
          <a:bodyPr/>
          <a:lstStyle/>
          <a:p>
            <a:fld id="{2C9D32D9-63A9-423F-8B77-368638260D4D}" type="slidenum">
              <a:rPr lang="en-US" smtClean="0"/>
              <a:pPr/>
              <a:t>23</a:t>
            </a:fld>
            <a:endParaRPr lang="en-US" dirty="0"/>
          </a:p>
        </p:txBody>
      </p:sp>
    </p:spTree>
    <p:extLst>
      <p:ext uri="{BB962C8B-B14F-4D97-AF65-F5344CB8AC3E}">
        <p14:creationId xmlns:p14="http://schemas.microsoft.com/office/powerpoint/2010/main" val="585492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http://www.bbc.co.uk/education/clips/z6nwmp3</a:t>
            </a:r>
          </a:p>
          <a:p>
            <a:r>
              <a:rPr lang="en-GB" dirty="0"/>
              <a:t>Activity</a:t>
            </a:r>
          </a:p>
          <a:p>
            <a:r>
              <a:rPr lang="en-GB" dirty="0"/>
              <a:t>http://www.bbc.co.uk/education/guides/zwqycdm/activity</a:t>
            </a:r>
          </a:p>
        </p:txBody>
      </p:sp>
      <p:sp>
        <p:nvSpPr>
          <p:cNvPr id="4" name="Slide Number Placeholder 3"/>
          <p:cNvSpPr>
            <a:spLocks noGrp="1"/>
          </p:cNvSpPr>
          <p:nvPr>
            <p:ph type="sldNum" sz="quarter" idx="10"/>
          </p:nvPr>
        </p:nvSpPr>
        <p:spPr/>
        <p:txBody>
          <a:bodyPr/>
          <a:lstStyle/>
          <a:p>
            <a:fld id="{2C9D32D9-63A9-423F-8B77-368638260D4D}" type="slidenum">
              <a:rPr lang="en-US" smtClean="0"/>
              <a:pPr/>
              <a:t>3</a:t>
            </a:fld>
            <a:endParaRPr lang="en-US" dirty="0"/>
          </a:p>
        </p:txBody>
      </p:sp>
    </p:spTree>
    <p:extLst>
      <p:ext uri="{BB962C8B-B14F-4D97-AF65-F5344CB8AC3E}">
        <p14:creationId xmlns:p14="http://schemas.microsoft.com/office/powerpoint/2010/main" val="956083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26</a:t>
            </a:fld>
            <a:endParaRPr lang="en-US" dirty="0"/>
          </a:p>
        </p:txBody>
      </p:sp>
    </p:spTree>
    <p:extLst>
      <p:ext uri="{BB962C8B-B14F-4D97-AF65-F5344CB8AC3E}">
        <p14:creationId xmlns:p14="http://schemas.microsoft.com/office/powerpoint/2010/main" val="1840614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http://www.bbc.co.uk/education/clips/zpk9wmn</a:t>
            </a:r>
          </a:p>
        </p:txBody>
      </p:sp>
      <p:sp>
        <p:nvSpPr>
          <p:cNvPr id="4" name="Slide Number Placeholder 3"/>
          <p:cNvSpPr>
            <a:spLocks noGrp="1"/>
          </p:cNvSpPr>
          <p:nvPr>
            <p:ph type="sldNum" sz="quarter" idx="10"/>
          </p:nvPr>
        </p:nvSpPr>
        <p:spPr/>
        <p:txBody>
          <a:bodyPr/>
          <a:lstStyle/>
          <a:p>
            <a:fld id="{2C9D32D9-63A9-423F-8B77-368638260D4D}" type="slidenum">
              <a:rPr lang="en-US" smtClean="0"/>
              <a:pPr/>
              <a:t>4</a:t>
            </a:fld>
            <a:endParaRPr lang="en-US" dirty="0"/>
          </a:p>
        </p:txBody>
      </p:sp>
    </p:spTree>
    <p:extLst>
      <p:ext uri="{BB962C8B-B14F-4D97-AF65-F5344CB8AC3E}">
        <p14:creationId xmlns:p14="http://schemas.microsoft.com/office/powerpoint/2010/main" val="642592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a:t>
            </a:fld>
            <a:endParaRPr lang="en-US" dirty="0"/>
          </a:p>
        </p:txBody>
      </p:sp>
    </p:spTree>
    <p:extLst>
      <p:ext uri="{BB962C8B-B14F-4D97-AF65-F5344CB8AC3E}">
        <p14:creationId xmlns:p14="http://schemas.microsoft.com/office/powerpoint/2010/main" val="40697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http://www.bbc.co.uk/education/clips/z627sbk</a:t>
            </a:r>
          </a:p>
        </p:txBody>
      </p:sp>
      <p:sp>
        <p:nvSpPr>
          <p:cNvPr id="4" name="Slide Number Placeholder 3"/>
          <p:cNvSpPr>
            <a:spLocks noGrp="1"/>
          </p:cNvSpPr>
          <p:nvPr>
            <p:ph type="sldNum" sz="quarter" idx="10"/>
          </p:nvPr>
        </p:nvSpPr>
        <p:spPr/>
        <p:txBody>
          <a:bodyPr/>
          <a:lstStyle/>
          <a:p>
            <a:fld id="{2C9D32D9-63A9-423F-8B77-368638260D4D}" type="slidenum">
              <a:rPr lang="en-US" smtClean="0"/>
              <a:pPr/>
              <a:t>6</a:t>
            </a:fld>
            <a:endParaRPr lang="en-US" dirty="0"/>
          </a:p>
        </p:txBody>
      </p:sp>
    </p:spTree>
    <p:extLst>
      <p:ext uri="{BB962C8B-B14F-4D97-AF65-F5344CB8AC3E}">
        <p14:creationId xmlns:p14="http://schemas.microsoft.com/office/powerpoint/2010/main" val="1277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https://www.youtube.com/watch?v=8NUxvJS-_0k</a:t>
            </a:r>
          </a:p>
        </p:txBody>
      </p:sp>
      <p:sp>
        <p:nvSpPr>
          <p:cNvPr id="4" name="Slide Number Placeholder 3"/>
          <p:cNvSpPr>
            <a:spLocks noGrp="1"/>
          </p:cNvSpPr>
          <p:nvPr>
            <p:ph type="sldNum" sz="quarter" idx="10"/>
          </p:nvPr>
        </p:nvSpPr>
        <p:spPr/>
        <p:txBody>
          <a:bodyPr/>
          <a:lstStyle/>
          <a:p>
            <a:fld id="{2C9D32D9-63A9-423F-8B77-368638260D4D}" type="slidenum">
              <a:rPr lang="en-US" smtClean="0"/>
              <a:pPr/>
              <a:t>7</a:t>
            </a:fld>
            <a:endParaRPr lang="en-US" dirty="0"/>
          </a:p>
        </p:txBody>
      </p:sp>
    </p:spTree>
    <p:extLst>
      <p:ext uri="{BB962C8B-B14F-4D97-AF65-F5344CB8AC3E}">
        <p14:creationId xmlns:p14="http://schemas.microsoft.com/office/powerpoint/2010/main" val="2090265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https://www.youtube.com/watch?v=e29I6zIq79A</a:t>
            </a:r>
          </a:p>
        </p:txBody>
      </p:sp>
      <p:sp>
        <p:nvSpPr>
          <p:cNvPr id="4" name="Slide Number Placeholder 3"/>
          <p:cNvSpPr>
            <a:spLocks noGrp="1"/>
          </p:cNvSpPr>
          <p:nvPr>
            <p:ph type="sldNum" sz="quarter" idx="10"/>
          </p:nvPr>
        </p:nvSpPr>
        <p:spPr/>
        <p:txBody>
          <a:bodyPr/>
          <a:lstStyle/>
          <a:p>
            <a:fld id="{2C9D32D9-63A9-423F-8B77-368638260D4D}" type="slidenum">
              <a:rPr lang="en-US" smtClean="0"/>
              <a:pPr/>
              <a:t>8</a:t>
            </a:fld>
            <a:endParaRPr lang="en-US" dirty="0"/>
          </a:p>
        </p:txBody>
      </p:sp>
    </p:spTree>
    <p:extLst>
      <p:ext uri="{BB962C8B-B14F-4D97-AF65-F5344CB8AC3E}">
        <p14:creationId xmlns:p14="http://schemas.microsoft.com/office/powerpoint/2010/main" val="1779636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Heart stent animation https://www.youtube.com/watch?v=icAN3dglyLQ</a:t>
            </a:r>
          </a:p>
        </p:txBody>
      </p:sp>
      <p:sp>
        <p:nvSpPr>
          <p:cNvPr id="4" name="Slide Number Placeholder 3"/>
          <p:cNvSpPr>
            <a:spLocks noGrp="1"/>
          </p:cNvSpPr>
          <p:nvPr>
            <p:ph type="sldNum" sz="quarter" idx="10"/>
          </p:nvPr>
        </p:nvSpPr>
        <p:spPr/>
        <p:txBody>
          <a:bodyPr/>
          <a:lstStyle/>
          <a:p>
            <a:fld id="{2C9D32D9-63A9-423F-8B77-368638260D4D}" type="slidenum">
              <a:rPr lang="en-US" smtClean="0"/>
              <a:pPr/>
              <a:t>11</a:t>
            </a:fld>
            <a:endParaRPr lang="en-US" dirty="0"/>
          </a:p>
        </p:txBody>
      </p:sp>
    </p:spTree>
    <p:extLst>
      <p:ext uri="{BB962C8B-B14F-4D97-AF65-F5344CB8AC3E}">
        <p14:creationId xmlns:p14="http://schemas.microsoft.com/office/powerpoint/2010/main" val="1633659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Heart valve replacement</a:t>
            </a:r>
            <a:r>
              <a:rPr lang="en-GB" baseline="0" dirty="0"/>
              <a:t> animation </a:t>
            </a:r>
            <a:r>
              <a:rPr lang="en-GB" dirty="0"/>
              <a:t>https://www.youtube.com/watch?v=Te-JZftquOM</a:t>
            </a:r>
          </a:p>
        </p:txBody>
      </p:sp>
      <p:sp>
        <p:nvSpPr>
          <p:cNvPr id="4" name="Slide Number Placeholder 3"/>
          <p:cNvSpPr>
            <a:spLocks noGrp="1"/>
          </p:cNvSpPr>
          <p:nvPr>
            <p:ph type="sldNum" sz="quarter" idx="10"/>
          </p:nvPr>
        </p:nvSpPr>
        <p:spPr/>
        <p:txBody>
          <a:bodyPr/>
          <a:lstStyle/>
          <a:p>
            <a:fld id="{2C9D32D9-63A9-423F-8B77-368638260D4D}" type="slidenum">
              <a:rPr lang="en-US" smtClean="0"/>
              <a:pPr/>
              <a:t>12</a:t>
            </a:fld>
            <a:endParaRPr lang="en-US" dirty="0"/>
          </a:p>
        </p:txBody>
      </p:sp>
    </p:spTree>
    <p:extLst>
      <p:ext uri="{BB962C8B-B14F-4D97-AF65-F5344CB8AC3E}">
        <p14:creationId xmlns:p14="http://schemas.microsoft.com/office/powerpoint/2010/main" val="1411769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406" y="764704"/>
            <a:ext cx="8964488"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83406" y="2420888"/>
            <a:ext cx="8964488" cy="1752600"/>
          </a:xfrm>
        </p:spPr>
        <p:txBody>
          <a:bodyPr/>
          <a:lstStyle>
            <a:lvl1pPr marL="0" indent="0" algn="ctr">
              <a:buNone/>
              <a:defRPr>
                <a:solidFill>
                  <a:schemeClr val="tx1">
                    <a:tint val="75000"/>
                  </a:schemeClr>
                </a:solidFill>
                <a:latin typeface="News Gothic MT"/>
                <a:cs typeface="News Gothic M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8179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pPr/>
              <a:t>08/09/2019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617688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pPr/>
              <a:t>08/09/2019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348606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08/09/2019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486682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08/09/2019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694073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08/09/2019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pPr/>
              <a:t>08/09/2019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08/09/2019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08/09/2019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4"/>
            <a:ext cx="2133600" cy="365125"/>
          </a:xfrm>
          <a:prstGeom prst="rect">
            <a:avLst/>
          </a:prstGeom>
        </p:spPr>
        <p:txBody>
          <a:bodyPr/>
          <a:lstStyle/>
          <a:p>
            <a:fld id="{B595F713-2110-964B-A68E-481EBA276186}" type="datetimeFigureOut">
              <a:rPr lang="en-GB" smtClean="0"/>
              <a:pPr/>
              <a:t>08/09/2019</a:t>
            </a:fld>
            <a:endParaRPr lang="en-GB" dirty="0"/>
          </a:p>
        </p:txBody>
      </p:sp>
      <p:sp>
        <p:nvSpPr>
          <p:cNvPr id="3" name="Footer Placeholder 2"/>
          <p:cNvSpPr>
            <a:spLocks noGrp="1"/>
          </p:cNvSpPr>
          <p:nvPr>
            <p:ph type="ftr" sz="quarter" idx="11"/>
          </p:nvPr>
        </p:nvSpPr>
        <p:spPr>
          <a:xfrm>
            <a:off x="3124200" y="6356354"/>
            <a:ext cx="28956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6553200" y="6356354"/>
            <a:ext cx="2133600" cy="365125"/>
          </a:xfrm>
          <a:prstGeom prst="rect">
            <a:avLst/>
          </a:prstGeom>
        </p:spPr>
        <p:txBody>
          <a:bodyPr/>
          <a:lstStyle/>
          <a:p>
            <a:fld id="{402CBB9E-F5D3-6E40-A939-4B2058AA44B4}" type="slidenum">
              <a:rPr lang="en-GB" smtClean="0"/>
              <a:pPr/>
              <a:t>‹#›</a:t>
            </a:fld>
            <a:endParaRPr lang="en-GB"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5270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6" name="Shape 6"/>
          <p:cNvSpPr>
            <a:spLocks noGrp="1"/>
          </p:cNvSpPr>
          <p:nvPr>
            <p:ph type="title"/>
          </p:nvPr>
        </p:nvSpPr>
        <p:spPr>
          <a:xfrm>
            <a:off x="457200" y="92079"/>
            <a:ext cx="8229600" cy="1508125"/>
          </a:xfrm>
          <a:prstGeom prst="rect">
            <a:avLst/>
          </a:prstGeom>
        </p:spPr>
        <p:txBody>
          <a:bodyPr lIns="0" tIns="0" rIns="0" bIns="0">
            <a:noAutofit/>
          </a:bodyPr>
          <a:lstStyle>
            <a:lvl1pPr>
              <a:defRPr sz="4425">
                <a:latin typeface="Gill Sans"/>
                <a:ea typeface="Gill Sans"/>
                <a:cs typeface="Gill Sans"/>
                <a:sym typeface="Gill Sans"/>
              </a:defRPr>
            </a:lvl1pPr>
          </a:lstStyle>
          <a:p>
            <a:pPr lvl="0">
              <a:defRPr sz="1800"/>
            </a:pPr>
            <a:r>
              <a:rPr lang="en-US" sz="4425"/>
              <a:t>Click to edit Master title style</a:t>
            </a:r>
            <a:endParaRPr sz="4425"/>
          </a:p>
        </p:txBody>
      </p:sp>
      <p:sp>
        <p:nvSpPr>
          <p:cNvPr id="7" name="Shape 7"/>
          <p:cNvSpPr>
            <a:spLocks noGrp="1"/>
          </p:cNvSpPr>
          <p:nvPr>
            <p:ph type="body" idx="1"/>
          </p:nvPr>
        </p:nvSpPr>
        <p:spPr>
          <a:xfrm>
            <a:off x="457200" y="1600200"/>
            <a:ext cx="8229600" cy="5257800"/>
          </a:xfrm>
          <a:prstGeom prst="rect">
            <a:avLst/>
          </a:prstGeom>
        </p:spPr>
        <p:txBody>
          <a:bodyPr>
            <a:noAutofit/>
          </a:bodyPr>
          <a:lstStyle>
            <a:lvl1pPr marL="0" indent="0" algn="ctr">
              <a:spcBef>
                <a:spcPts val="2475"/>
              </a:spcBef>
              <a:buSzTx/>
              <a:buFontTx/>
              <a:buNone/>
              <a:defRPr>
                <a:latin typeface="Gill Sans"/>
                <a:ea typeface="Gill Sans"/>
                <a:cs typeface="Gill Sans"/>
                <a:sym typeface="Gill Sans"/>
              </a:defRPr>
            </a:lvl1pPr>
            <a:lvl2pPr marL="0" indent="240506" algn="ctr">
              <a:spcBef>
                <a:spcPts val="2475"/>
              </a:spcBef>
              <a:buSzTx/>
              <a:buFontTx/>
              <a:buNone/>
              <a:defRPr>
                <a:latin typeface="Gill Sans"/>
                <a:ea typeface="Gill Sans"/>
                <a:cs typeface="Gill Sans"/>
                <a:sym typeface="Gill Sans"/>
              </a:defRPr>
            </a:lvl2pPr>
            <a:lvl3pPr marL="0" indent="481013" algn="ctr">
              <a:spcBef>
                <a:spcPts val="2475"/>
              </a:spcBef>
              <a:buSzTx/>
              <a:buFontTx/>
              <a:buNone/>
              <a:defRPr>
                <a:latin typeface="Gill Sans"/>
                <a:ea typeface="Gill Sans"/>
                <a:cs typeface="Gill Sans"/>
                <a:sym typeface="Gill Sans"/>
              </a:defRPr>
            </a:lvl3pPr>
            <a:lvl4pPr marL="0" indent="722709" algn="ctr">
              <a:spcBef>
                <a:spcPts val="2475"/>
              </a:spcBef>
              <a:buSzTx/>
              <a:buFontTx/>
              <a:buNone/>
              <a:defRPr>
                <a:latin typeface="Gill Sans"/>
                <a:ea typeface="Gill Sans"/>
                <a:cs typeface="Gill Sans"/>
                <a:sym typeface="Gill Sans"/>
              </a:defRPr>
            </a:lvl4pPr>
            <a:lvl5pPr marL="0" indent="963215" algn="ctr">
              <a:spcBef>
                <a:spcPts val="2475"/>
              </a:spcBef>
              <a:buSzTx/>
              <a:buFontTx/>
              <a:buNone/>
              <a:defRPr>
                <a:latin typeface="Gill Sans"/>
                <a:ea typeface="Gill Sans"/>
                <a:cs typeface="Gill Sans"/>
                <a:sym typeface="Gill Sans"/>
              </a:defRPr>
            </a:lvl5pPr>
          </a:lstStyle>
          <a:p>
            <a:pPr lvl="0">
              <a:defRPr sz="1800"/>
            </a:pPr>
            <a:r>
              <a:rPr lang="en-US" sz="2250"/>
              <a:t>Click to edit Master text styles</a:t>
            </a:r>
          </a:p>
          <a:p>
            <a:pPr lvl="1">
              <a:defRPr sz="1800"/>
            </a:pPr>
            <a:r>
              <a:rPr lang="en-US" sz="2250"/>
              <a:t>Second level</a:t>
            </a:r>
          </a:p>
          <a:p>
            <a:pPr lvl="2">
              <a:defRPr sz="1800"/>
            </a:pPr>
            <a:r>
              <a:rPr lang="en-US" sz="2250"/>
              <a:t>Third level</a:t>
            </a:r>
          </a:p>
          <a:p>
            <a:pPr lvl="3">
              <a:defRPr sz="1800"/>
            </a:pPr>
            <a:r>
              <a:rPr lang="en-US" sz="2250"/>
              <a:t>Fourth level</a:t>
            </a:r>
          </a:p>
          <a:p>
            <a:pPr lvl="4">
              <a:defRPr sz="1800"/>
            </a:pPr>
            <a:r>
              <a:rPr lang="en-US" sz="2250"/>
              <a:t>Fifth level</a:t>
            </a:r>
            <a:endParaRPr sz="2250"/>
          </a:p>
        </p:txBody>
      </p:sp>
    </p:spTree>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1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2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3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1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2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4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3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3"/>
            <a:ext cx="2057400" cy="365125"/>
          </a:xfrm>
          <a:prstGeom prst="rect">
            <a:avLst/>
          </a:prstGeom>
        </p:spPr>
        <p:txBody>
          <a:bodyPr/>
          <a:lstStyle/>
          <a:p>
            <a:fld id="{B595F713-2110-964B-A68E-481EBA276186}" type="datetimeFigureOut">
              <a:rPr lang="en-GB" smtClean="0"/>
              <a:pPr/>
              <a:t>08/09/2019</a:t>
            </a:fld>
            <a:endParaRPr lang="en-GB" dirty="0"/>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402CBB9E-F5D3-6E40-A939-4B2058AA44B4}" type="slidenum">
              <a:rPr lang="en-GB" smtClean="0"/>
              <a:pPr/>
              <a:t>‹#›</a:t>
            </a:fld>
            <a:endParaRPr lang="en-GB"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08/09/2019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9398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08/09/2019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45997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F713-2110-964B-A68E-481EBA276186}" type="datetimeFigureOut">
              <a:rPr lang="en-GB" smtClean="0"/>
              <a:pPr/>
              <a:t>08/09/2019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947691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95F713-2110-964B-A68E-481EBA276186}" type="datetimeFigureOut">
              <a:rPr lang="en-GB" smtClean="0"/>
              <a:pPr/>
              <a:t>08/09/2019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750867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95F713-2110-964B-A68E-481EBA276186}" type="datetimeFigureOut">
              <a:rPr lang="en-GB" smtClean="0"/>
              <a:pPr/>
              <a:t>08/09/2019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224364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95F713-2110-964B-A68E-481EBA276186}" type="datetimeFigureOut">
              <a:rPr lang="en-GB" smtClean="0"/>
              <a:pPr/>
              <a:t>08/09/2019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706585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F713-2110-964B-A68E-481EBA276186}" type="datetimeFigureOut">
              <a:rPr lang="en-GB" smtClean="0"/>
              <a:pPr/>
              <a:t>08/09/2019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21446411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3.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3.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pixl ppt back generic 201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7938" y="774701"/>
            <a:ext cx="9116061" cy="20828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7429" y="2996952"/>
            <a:ext cx="9126570" cy="34563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a:t>
            </a:r>
            <a:r>
              <a:rPr lang="en-US" dirty="0" err="1"/>
              <a:t>hkhkjh</a:t>
            </a:r>
            <a:endParaRPr lang="en-US" dirty="0"/>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79103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342900" rtl="0" eaLnBrk="1" latinLnBrk="0" hangingPunct="1">
        <a:spcBef>
          <a:spcPct val="0"/>
        </a:spcBef>
        <a:buNone/>
        <a:defRPr sz="3300" kern="1200">
          <a:solidFill>
            <a:schemeClr val="tx1"/>
          </a:solidFill>
          <a:latin typeface="+mj-lt"/>
          <a:ea typeface="+mj-ea"/>
          <a:cs typeface="Lato Medium"/>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News Gothic MT"/>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News Gothic MT"/>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News Gothic MT"/>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F713-2110-964B-A68E-481EBA276186}" type="datetimeFigureOut">
              <a:rPr lang="en-GB" smtClean="0"/>
              <a:pPr/>
              <a:t>08/09/2019</a:t>
            </a:fld>
            <a:endParaRPr lang="en-GB"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3059005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5F713-2110-964B-A68E-481EBA276186}" type="datetimeFigureOut">
              <a:rPr lang="en-GB" smtClean="0"/>
              <a:pPr/>
              <a:t>08/09/2019</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2CBB9E-F5D3-6E40-A939-4B2058AA44B4}" type="slidenum">
              <a:rPr lang="en-GB" smtClean="0"/>
              <a:pPr/>
              <a:t>‹#›</a:t>
            </a:fld>
            <a:endParaRPr lang="en-GB" dirty="0"/>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91113" y="16872"/>
            <a:ext cx="1029761" cy="1020648"/>
          </a:xfrm>
          <a:prstGeom prst="rect">
            <a:avLst/>
          </a:prstGeom>
        </p:spPr>
      </p:pic>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126" y="16872"/>
            <a:ext cx="2530113" cy="831540"/>
          </a:xfrm>
          <a:prstGeom prst="rect">
            <a:avLst/>
          </a:prstGeom>
        </p:spPr>
      </p:pic>
      <p:sp>
        <p:nvSpPr>
          <p:cNvPr id="9" name="Rectangle 8"/>
          <p:cNvSpPr/>
          <p:nvPr/>
        </p:nvSpPr>
        <p:spPr>
          <a:xfrm>
            <a:off x="0" y="6561058"/>
            <a:ext cx="9144000" cy="22640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900" dirty="0">
                <a:latin typeface="Arial" panose="020B0604020202020204" pitchFamily="34" charset="0"/>
                <a:cs typeface="Arial" panose="020B0604020202020204" pitchFamily="34" charset="0"/>
              </a:rPr>
              <a:t>better hope – brighter</a:t>
            </a:r>
            <a:r>
              <a:rPr lang="en-GB" sz="900" baseline="0" dirty="0">
                <a:latin typeface="Arial" panose="020B0604020202020204" pitchFamily="34" charset="0"/>
                <a:cs typeface="Arial" panose="020B0604020202020204" pitchFamily="34" charset="0"/>
              </a:rPr>
              <a:t> future</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457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hyperlink" Target="https://www.youtube.com/watch?v=y6QJceOAVY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youtube.com/watch?v=icAN3dglyLQ" TargetMode="Externa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youtube.com/watch?v=Te-JZftquOM" TargetMode="External"/><Relationship Id="rId5" Type="http://schemas.openxmlformats.org/officeDocument/2006/relationships/image" Target="../media/image28.emf"/><Relationship Id="rId4" Type="http://schemas.openxmlformats.org/officeDocument/2006/relationships/image" Target="../media/image27.tiff"/></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yDDpGpbJAlU"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tiff"/></Relationships>
</file>

<file path=ppt/slides/_rels/slide1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UTSf09Huz70&amp;index=1&amp;list=PL3FB3D1EAAD2DBE57"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www.who.int/mediacentre/factsheets/fs355/en/"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YoPyFGYcr7s" TargetMode="External"/><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hyperlink" Target="https://www.youtube.com/watch?v=V2Aj-iJ6p38"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cQuARMhr9lo"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9.emf"/><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 Id="rId9" Type="http://schemas.openxmlformats.org/officeDocument/2006/relationships/hyperlink" Target="http://www.bbc.co.uk/education/clips/zs2r87h"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1.tiff"/></Relationships>
</file>

<file path=ppt/slides/_rels/slide21.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gV4a_9Kh3ts" TargetMode="External"/><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5AUNFwg2TB8"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9.tiff"/><Relationship Id="rId5" Type="http://schemas.openxmlformats.org/officeDocument/2006/relationships/image" Target="../media/image48.tiff"/><Relationship Id="rId4" Type="http://schemas.openxmlformats.org/officeDocument/2006/relationships/hyperlink" Target="https://www.youtube.com/watch?v=UopUxkeC4L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1.tiff"/><Relationship Id="rId7" Type="http://schemas.openxmlformats.org/officeDocument/2006/relationships/image" Target="../media/image55.tiff"/><Relationship Id="rId2" Type="http://schemas.openxmlformats.org/officeDocument/2006/relationships/image" Target="../media/image50.tiff"/><Relationship Id="rId1" Type="http://schemas.openxmlformats.org/officeDocument/2006/relationships/slideLayout" Target="../slideLayouts/slideLayout1.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9.emf"/><Relationship Id="rId4" Type="http://schemas.openxmlformats.org/officeDocument/2006/relationships/image" Target="../media/image58.emf"/></Relationships>
</file>

<file path=ppt/slides/_rels/slide2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jpeg"/><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3.xml.rels><?xml version="1.0" encoding="UTF-8" standalone="yes"?>
<Relationships xmlns="http://schemas.openxmlformats.org/package/2006/relationships"><Relationship Id="rId3" Type="http://schemas.openxmlformats.org/officeDocument/2006/relationships/hyperlink" Target="http://www.bbc.co.uk/education/clips/z6nwmp3"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pixl.huddle.net/workspace/20737335/files/#/folder/43617050/list" TargetMode="External"/><Relationship Id="rId5" Type="http://schemas.openxmlformats.org/officeDocument/2006/relationships/image" Target="../media/image11.emf"/><Relationship Id="rId4" Type="http://schemas.openxmlformats.org/officeDocument/2006/relationships/hyperlink" Target="http://www.bbc.co.uk/education/guides/zwqycdm/activity"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bbc.co.uk/education/clips/zpk9wmn"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pixl.huddle.net/workspace/20737335/files/#/folder/43617055/list" TargetMode="Externa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tif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emf"/><Relationship Id="rId4" Type="http://schemas.openxmlformats.org/officeDocument/2006/relationships/hyperlink" Target="http://www.bbc.co.uk/education/clips/z627sbk"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8NUxvJS-_0k"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www.youtube.com/watch?v=e29I6zIq79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7824" y="35655"/>
            <a:ext cx="6156176" cy="1017081"/>
          </a:xfrm>
        </p:spPr>
        <p:txBody>
          <a:bodyPr>
            <a:normAutofit fontScale="90000"/>
          </a:bodyPr>
          <a:lstStyle/>
          <a:p>
            <a:pPr algn="r"/>
            <a:r>
              <a:rPr lang="en-GB" b="1" dirty="0">
                <a:solidFill>
                  <a:schemeClr val="accent6"/>
                </a:solidFill>
              </a:rPr>
              <a:t>Overview </a:t>
            </a:r>
            <a:br>
              <a:rPr lang="en-GB" b="1" dirty="0">
                <a:solidFill>
                  <a:schemeClr val="accent6"/>
                </a:solidFill>
              </a:rPr>
            </a:br>
            <a:r>
              <a:rPr lang="en-GB" b="1" dirty="0">
                <a:solidFill>
                  <a:schemeClr val="accent6"/>
                </a:solidFill>
              </a:rPr>
              <a:t> Organisation</a:t>
            </a:r>
          </a:p>
        </p:txBody>
      </p:sp>
      <p:sp>
        <p:nvSpPr>
          <p:cNvPr id="3" name="Subtitle 2"/>
          <p:cNvSpPr>
            <a:spLocks noGrp="1"/>
          </p:cNvSpPr>
          <p:nvPr>
            <p:ph type="subTitle" idx="1"/>
          </p:nvPr>
        </p:nvSpPr>
        <p:spPr>
          <a:xfrm>
            <a:off x="162325" y="836712"/>
            <a:ext cx="4328004" cy="5832648"/>
          </a:xfrm>
        </p:spPr>
        <p:txBody>
          <a:bodyPr>
            <a:normAutofit fontScale="92500" lnSpcReduction="20000"/>
          </a:bodyPr>
          <a:lstStyle/>
          <a:p>
            <a:pPr algn="l"/>
            <a:r>
              <a:rPr lang="en-US" sz="2600" b="1" dirty="0">
                <a:solidFill>
                  <a:schemeClr val="tx1"/>
                </a:solidFill>
                <a:latin typeface="+mn-lt"/>
              </a:rPr>
              <a:t>Principles of organisation</a:t>
            </a:r>
          </a:p>
          <a:p>
            <a:pPr algn="l"/>
            <a:endParaRPr lang="en-US" sz="2600" b="1" dirty="0">
              <a:solidFill>
                <a:schemeClr val="tx1"/>
              </a:solidFill>
              <a:latin typeface="+mn-lt"/>
            </a:endParaRPr>
          </a:p>
          <a:p>
            <a:pPr algn="l"/>
            <a:r>
              <a:rPr lang="en-US" sz="2600" b="1" dirty="0">
                <a:solidFill>
                  <a:schemeClr val="tx1"/>
                </a:solidFill>
                <a:latin typeface="+mn-lt"/>
              </a:rPr>
              <a:t>Animal tissues, organs and </a:t>
            </a:r>
          </a:p>
          <a:p>
            <a:pPr algn="l"/>
            <a:r>
              <a:rPr lang="en-US" sz="2600" b="1" dirty="0">
                <a:solidFill>
                  <a:schemeClr val="tx1"/>
                </a:solidFill>
                <a:latin typeface="+mn-lt"/>
              </a:rPr>
              <a:t>organ systems</a:t>
            </a:r>
          </a:p>
          <a:p>
            <a:pPr marL="685800" lvl="1" indent="-342900" algn="l">
              <a:buFont typeface="Arial" charset="0"/>
              <a:buChar char="•"/>
            </a:pPr>
            <a:r>
              <a:rPr lang="en-US" dirty="0">
                <a:solidFill>
                  <a:schemeClr val="tx1"/>
                </a:solidFill>
              </a:rPr>
              <a:t>The human digestive system </a:t>
            </a:r>
          </a:p>
          <a:p>
            <a:pPr marL="685800" lvl="1" indent="-342900" algn="l">
              <a:buFont typeface="Arial" charset="0"/>
              <a:buChar char="•"/>
            </a:pPr>
            <a:r>
              <a:rPr lang="en-US" dirty="0">
                <a:solidFill>
                  <a:schemeClr val="tx1"/>
                </a:solidFill>
              </a:rPr>
              <a:t>Enzymes</a:t>
            </a:r>
          </a:p>
          <a:p>
            <a:pPr marL="685800" lvl="1" indent="-342900" algn="l">
              <a:buFont typeface="Arial" charset="0"/>
              <a:buChar char="•"/>
            </a:pPr>
            <a:r>
              <a:rPr lang="en-US" dirty="0">
                <a:solidFill>
                  <a:schemeClr val="tx1"/>
                </a:solidFill>
              </a:rPr>
              <a:t>The heart and blood vessels</a:t>
            </a:r>
          </a:p>
          <a:p>
            <a:pPr marL="685800" lvl="1" indent="-342900" algn="l">
              <a:buFont typeface="Arial" charset="0"/>
              <a:buChar char="•"/>
            </a:pPr>
            <a:r>
              <a:rPr lang="en-US" dirty="0">
                <a:solidFill>
                  <a:schemeClr val="tx1"/>
                </a:solidFill>
              </a:rPr>
              <a:t>Blood</a:t>
            </a:r>
          </a:p>
          <a:p>
            <a:pPr marL="685800" lvl="1" indent="-342900" algn="l">
              <a:buFont typeface="Arial" charset="0"/>
              <a:buChar char="•"/>
            </a:pPr>
            <a:r>
              <a:rPr lang="en-US" dirty="0">
                <a:solidFill>
                  <a:schemeClr val="tx1"/>
                </a:solidFill>
              </a:rPr>
              <a:t>Coronary heart disease: a non-communicable disease</a:t>
            </a:r>
          </a:p>
          <a:p>
            <a:pPr marL="685800" lvl="1" indent="-342900" algn="l">
              <a:buFont typeface="Arial" charset="0"/>
              <a:buChar char="•"/>
            </a:pPr>
            <a:r>
              <a:rPr lang="en-US" dirty="0">
                <a:solidFill>
                  <a:schemeClr val="tx1"/>
                </a:solidFill>
              </a:rPr>
              <a:t>Health issues</a:t>
            </a:r>
          </a:p>
          <a:p>
            <a:pPr marL="685800" lvl="1" indent="-342900" algn="l">
              <a:buFont typeface="Arial" charset="0"/>
              <a:buChar char="•"/>
            </a:pPr>
            <a:r>
              <a:rPr lang="en-US" dirty="0">
                <a:solidFill>
                  <a:schemeClr val="tx1"/>
                </a:solidFill>
              </a:rPr>
              <a:t>The effect of lifestyle on some non-communicable diseases</a:t>
            </a:r>
          </a:p>
          <a:p>
            <a:pPr marL="685800" lvl="1" indent="-342900" algn="l">
              <a:buFont typeface="Arial" charset="0"/>
              <a:buChar char="•"/>
            </a:pPr>
            <a:r>
              <a:rPr lang="en-US" dirty="0">
                <a:solidFill>
                  <a:schemeClr val="tx1"/>
                </a:solidFill>
              </a:rPr>
              <a:t>Cancer</a:t>
            </a:r>
          </a:p>
          <a:p>
            <a:pPr algn="l"/>
            <a:r>
              <a:rPr lang="en-US" sz="2900" b="1" dirty="0">
                <a:solidFill>
                  <a:schemeClr val="tx1"/>
                </a:solidFill>
                <a:latin typeface="+mn-lt"/>
              </a:rPr>
              <a:t>Plant tissues, organs and systems</a:t>
            </a:r>
          </a:p>
          <a:p>
            <a:pPr marL="685800" lvl="1" indent="-342900" algn="l">
              <a:buFont typeface="Arial" charset="0"/>
              <a:buChar char="•"/>
            </a:pPr>
            <a:r>
              <a:rPr lang="en-US" sz="1900" dirty="0">
                <a:solidFill>
                  <a:schemeClr val="tx1"/>
                </a:solidFill>
              </a:rPr>
              <a:t>Plant tissues</a:t>
            </a:r>
          </a:p>
          <a:p>
            <a:pPr marL="685800" lvl="1" indent="-342900" algn="l">
              <a:buFont typeface="Arial" charset="0"/>
              <a:buChar char="•"/>
            </a:pPr>
            <a:r>
              <a:rPr lang="en-US" sz="1900" dirty="0">
                <a:solidFill>
                  <a:schemeClr val="tx1"/>
                </a:solidFill>
              </a:rPr>
              <a:t>Plant organ system</a:t>
            </a:r>
            <a:endParaRPr lang="en-US" dirty="0">
              <a:solidFill>
                <a:schemeClr val="tx1"/>
              </a:solidFill>
              <a:latin typeface="+mn-lt"/>
            </a:endParaRPr>
          </a:p>
          <a:p>
            <a:pPr algn="l"/>
            <a:endParaRPr lang="en-US" dirty="0">
              <a:solidFill>
                <a:schemeClr val="tx1"/>
              </a:solidFill>
              <a:latin typeface="+mn-lt"/>
            </a:endParaRPr>
          </a:p>
          <a:p>
            <a:pPr algn="l"/>
            <a:endParaRPr lang="en-US" dirty="0">
              <a:solidFill>
                <a:schemeClr val="tx1"/>
              </a:solidFill>
              <a:latin typeface="+mn-lt"/>
            </a:endParaRPr>
          </a:p>
          <a:p>
            <a:pPr algn="l"/>
            <a:endParaRPr lang="en-US" dirty="0">
              <a:solidFill>
                <a:schemeClr val="tx1"/>
              </a:solidFill>
              <a:latin typeface="+mn-lt"/>
            </a:endParaRPr>
          </a:p>
          <a:p>
            <a:pPr algn="l"/>
            <a:endParaRPr lang="en-US" dirty="0">
              <a:solidFill>
                <a:schemeClr val="tx1"/>
              </a:solidFill>
              <a:latin typeface="+mn-lt"/>
            </a:endParaRPr>
          </a:p>
          <a:p>
            <a:pPr algn="l"/>
            <a:endParaRPr lang="en-US" dirty="0">
              <a:solidFill>
                <a:schemeClr val="tx1"/>
              </a:solidFill>
              <a:latin typeface="+mn-lt"/>
            </a:endParaRPr>
          </a:p>
          <a:p>
            <a:endParaRPr lang="en-GB" dirty="0">
              <a:solidFill>
                <a:schemeClr val="tx1"/>
              </a:solidFill>
              <a:latin typeface="+mn-l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1412776"/>
            <a:ext cx="4453450" cy="3891754"/>
          </a:xfrm>
          <a:prstGeom prst="rect">
            <a:avLst/>
          </a:prstGeom>
        </p:spPr>
      </p:pic>
    </p:spTree>
    <p:extLst>
      <p:ext uri="{BB962C8B-B14F-4D97-AF65-F5344CB8AC3E}">
        <p14:creationId xmlns:p14="http://schemas.microsoft.com/office/powerpoint/2010/main" val="732448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35655"/>
            <a:ext cx="8604448" cy="648680"/>
          </a:xfrm>
        </p:spPr>
        <p:txBody>
          <a:bodyPr>
            <a:noAutofit/>
          </a:bodyPr>
          <a:lstStyle/>
          <a:p>
            <a:pPr marL="342900" lvl="1" algn="r" defTabSz="342900" rtl="0">
              <a:spcBef>
                <a:spcPct val="20000"/>
              </a:spcBef>
              <a:defRPr/>
            </a:pPr>
            <a:r>
              <a:rPr lang="en-US" sz="2400" b="1" dirty="0">
                <a:solidFill>
                  <a:schemeClr val="accent6"/>
                </a:solidFill>
                <a:latin typeface="+mn-lt"/>
              </a:rPr>
              <a:t>Animal tissues, organs and organ systems Part 2  - Coronary heart disease</a:t>
            </a:r>
          </a:p>
        </p:txBody>
      </p:sp>
      <p:sp>
        <p:nvSpPr>
          <p:cNvPr id="3" name="Rectangle 2"/>
          <p:cNvSpPr/>
          <p:nvPr/>
        </p:nvSpPr>
        <p:spPr>
          <a:xfrm>
            <a:off x="5728" y="692696"/>
            <a:ext cx="6619007" cy="1631216"/>
          </a:xfrm>
          <a:prstGeom prst="rect">
            <a:avLst/>
          </a:prstGeom>
        </p:spPr>
        <p:txBody>
          <a:bodyPr wrap="square">
            <a:spAutoFit/>
          </a:bodyPr>
          <a:lstStyle/>
          <a:p>
            <a:pPr algn="ctr"/>
            <a:r>
              <a:rPr lang="en-GB" sz="2000" b="1" dirty="0">
                <a:solidFill>
                  <a:schemeClr val="accent6">
                    <a:lumMod val="75000"/>
                  </a:schemeClr>
                </a:solidFill>
              </a:rPr>
              <a:t>Atherosclerosis</a:t>
            </a:r>
            <a:r>
              <a:rPr lang="en-GB" sz="2000" dirty="0">
                <a:solidFill>
                  <a:schemeClr val="accent6">
                    <a:lumMod val="75000"/>
                  </a:schemeClr>
                </a:solidFill>
              </a:rPr>
              <a:t> </a:t>
            </a:r>
            <a:r>
              <a:rPr lang="en-GB" sz="2000" dirty="0"/>
              <a:t>is a cause of </a:t>
            </a:r>
            <a:r>
              <a:rPr lang="en-GB" sz="2000" b="1" dirty="0">
                <a:solidFill>
                  <a:schemeClr val="accent6">
                    <a:lumMod val="75000"/>
                  </a:schemeClr>
                </a:solidFill>
              </a:rPr>
              <a:t>coronary heart disease (CHD) </a:t>
            </a:r>
            <a:r>
              <a:rPr lang="en-GB" sz="2000" dirty="0"/>
              <a:t>where</a:t>
            </a:r>
            <a:r>
              <a:rPr lang="en-GB" sz="2000" b="1" dirty="0">
                <a:solidFill>
                  <a:srgbClr val="FF0000"/>
                </a:solidFill>
              </a:rPr>
              <a:t> </a:t>
            </a:r>
            <a:r>
              <a:rPr lang="en-GB" sz="2000" b="1" dirty="0">
                <a:solidFill>
                  <a:schemeClr val="accent6">
                    <a:lumMod val="75000"/>
                  </a:schemeClr>
                </a:solidFill>
              </a:rPr>
              <a:t>layers</a:t>
            </a:r>
            <a:r>
              <a:rPr lang="en-GB" sz="2000" dirty="0">
                <a:solidFill>
                  <a:schemeClr val="accent6">
                    <a:lumMod val="75000"/>
                  </a:schemeClr>
                </a:solidFill>
              </a:rPr>
              <a:t> </a:t>
            </a:r>
            <a:r>
              <a:rPr lang="en-GB" sz="2000" dirty="0"/>
              <a:t>of </a:t>
            </a:r>
            <a:r>
              <a:rPr lang="en-GB" sz="2000" b="1" dirty="0">
                <a:solidFill>
                  <a:schemeClr val="accent6">
                    <a:lumMod val="75000"/>
                  </a:schemeClr>
                </a:solidFill>
              </a:rPr>
              <a:t>fatty material </a:t>
            </a:r>
            <a:r>
              <a:rPr lang="en-GB" sz="2000" dirty="0"/>
              <a:t>build up inside the coronary arteries, </a:t>
            </a:r>
            <a:r>
              <a:rPr lang="en-GB" sz="2000" b="1" dirty="0">
                <a:solidFill>
                  <a:schemeClr val="accent6">
                    <a:lumMod val="75000"/>
                  </a:schemeClr>
                </a:solidFill>
              </a:rPr>
              <a:t>narrowing</a:t>
            </a:r>
            <a:r>
              <a:rPr lang="en-GB" sz="2000" dirty="0">
                <a:solidFill>
                  <a:schemeClr val="accent6">
                    <a:lumMod val="75000"/>
                  </a:schemeClr>
                </a:solidFill>
              </a:rPr>
              <a:t> </a:t>
            </a:r>
            <a:r>
              <a:rPr lang="en-GB" sz="2000" dirty="0"/>
              <a:t>them. This </a:t>
            </a:r>
            <a:r>
              <a:rPr lang="en-GB" sz="2000" b="1" dirty="0">
                <a:solidFill>
                  <a:schemeClr val="accent6">
                    <a:lumMod val="75000"/>
                  </a:schemeClr>
                </a:solidFill>
              </a:rPr>
              <a:t>reduces</a:t>
            </a:r>
            <a:r>
              <a:rPr lang="en-GB" sz="2000" dirty="0">
                <a:solidFill>
                  <a:schemeClr val="accent6">
                    <a:lumMod val="75000"/>
                  </a:schemeClr>
                </a:solidFill>
              </a:rPr>
              <a:t> </a:t>
            </a:r>
            <a:r>
              <a:rPr lang="en-GB" sz="2000" dirty="0"/>
              <a:t>the flow of blood through the coronary arteries, resulting in a</a:t>
            </a:r>
            <a:r>
              <a:rPr lang="en-GB" sz="2000" b="1" dirty="0">
                <a:solidFill>
                  <a:srgbClr val="FF0000"/>
                </a:solidFill>
              </a:rPr>
              <a:t> </a:t>
            </a:r>
            <a:r>
              <a:rPr lang="en-GB" sz="2000" b="1" dirty="0">
                <a:solidFill>
                  <a:schemeClr val="accent6">
                    <a:lumMod val="75000"/>
                  </a:schemeClr>
                </a:solidFill>
              </a:rPr>
              <a:t>lack of oxygen </a:t>
            </a:r>
            <a:r>
              <a:rPr lang="en-GB" sz="2000" dirty="0"/>
              <a:t>for the </a:t>
            </a:r>
            <a:r>
              <a:rPr lang="en-GB" sz="2000" b="1" dirty="0">
                <a:solidFill>
                  <a:schemeClr val="accent6">
                    <a:lumMod val="75000"/>
                  </a:schemeClr>
                </a:solidFill>
              </a:rPr>
              <a:t>heart muscle. </a:t>
            </a:r>
          </a:p>
        </p:txBody>
      </p:sp>
      <p:pic>
        <p:nvPicPr>
          <p:cNvPr id="5" name="Picture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4575"/>
          <a:stretch/>
        </p:blipFill>
        <p:spPr>
          <a:xfrm>
            <a:off x="115244" y="2102131"/>
            <a:ext cx="6480181" cy="433126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9787" y="808543"/>
            <a:ext cx="1393457" cy="1631216"/>
          </a:xfrm>
          <a:prstGeom prst="rect">
            <a:avLst/>
          </a:prstGeom>
        </p:spPr>
      </p:pic>
      <p:sp>
        <p:nvSpPr>
          <p:cNvPr id="12" name="TextBox 11"/>
          <p:cNvSpPr txBox="1"/>
          <p:nvPr/>
        </p:nvSpPr>
        <p:spPr>
          <a:xfrm>
            <a:off x="8159924" y="1790324"/>
            <a:ext cx="738333" cy="461665"/>
          </a:xfrm>
          <a:prstGeom prst="rect">
            <a:avLst/>
          </a:prstGeom>
          <a:noFill/>
        </p:spPr>
        <p:txBody>
          <a:bodyPr wrap="square" rtlCol="0">
            <a:spAutoFit/>
          </a:bodyPr>
          <a:lstStyle/>
          <a:p>
            <a:r>
              <a:rPr lang="en-GB" sz="1200" dirty="0"/>
              <a:t>coronary arteries</a:t>
            </a:r>
          </a:p>
        </p:txBody>
      </p:sp>
      <p:cxnSp>
        <p:nvCxnSpPr>
          <p:cNvPr id="14" name="Straight Arrow Connector 13"/>
          <p:cNvCxnSpPr>
            <a:stCxn id="12" idx="1"/>
          </p:cNvCxnSpPr>
          <p:nvPr/>
        </p:nvCxnSpPr>
        <p:spPr>
          <a:xfrm flipH="1" flipV="1">
            <a:off x="7740532" y="1789893"/>
            <a:ext cx="419392" cy="23126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7380492" y="1754498"/>
            <a:ext cx="779432" cy="3876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6191672" y="2563968"/>
            <a:ext cx="2952328" cy="3893772"/>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lang="en-GB" dirty="0"/>
              <a:t>Risk factors for CHD:</a:t>
            </a:r>
          </a:p>
          <a:p>
            <a:pPr marL="285750" indent="-285750">
              <a:buFont typeface="Arial" charset="0"/>
              <a:buChar char="•"/>
            </a:pPr>
            <a:r>
              <a:rPr lang="en-GB" b="1" dirty="0">
                <a:solidFill>
                  <a:schemeClr val="accent6">
                    <a:lumMod val="75000"/>
                  </a:schemeClr>
                </a:solidFill>
              </a:rPr>
              <a:t>Smoking and High Blood pressure: </a:t>
            </a:r>
            <a:r>
              <a:rPr lang="en-GB" dirty="0"/>
              <a:t>damages the lining of the artery, leading to a build up of fatty deposits.</a:t>
            </a:r>
          </a:p>
          <a:p>
            <a:pPr marL="285750" indent="-285750">
              <a:buFont typeface="Arial" charset="0"/>
              <a:buChar char="•"/>
            </a:pPr>
            <a:r>
              <a:rPr lang="en-GB" b="1" dirty="0">
                <a:solidFill>
                  <a:schemeClr val="accent6">
                    <a:lumMod val="75000"/>
                  </a:schemeClr>
                </a:solidFill>
              </a:rPr>
              <a:t>High cholesterol: </a:t>
            </a:r>
            <a:r>
              <a:rPr lang="en-GB" dirty="0"/>
              <a:t>Cholesterol is a fatty substance that is carried in your blood by proteins.</a:t>
            </a:r>
          </a:p>
          <a:p>
            <a:pPr marL="285750" indent="-285750">
              <a:buFont typeface="Arial" charset="0"/>
              <a:buChar char="•"/>
            </a:pPr>
            <a:r>
              <a:rPr lang="en-GB" b="1" dirty="0">
                <a:solidFill>
                  <a:schemeClr val="accent6">
                    <a:lumMod val="75000"/>
                  </a:schemeClr>
                </a:solidFill>
              </a:rPr>
              <a:t>Not enough exercise: </a:t>
            </a:r>
            <a:r>
              <a:rPr lang="en-GB" dirty="0"/>
              <a:t>Increases blood pressure and cholesterol in the blood.</a:t>
            </a:r>
          </a:p>
        </p:txBody>
      </p:sp>
      <p:sp>
        <p:nvSpPr>
          <p:cNvPr id="28" name="Rectangle 27"/>
          <p:cNvSpPr/>
          <p:nvPr/>
        </p:nvSpPr>
        <p:spPr>
          <a:xfrm>
            <a:off x="10304" y="6174233"/>
            <a:ext cx="4572000" cy="523220"/>
          </a:xfrm>
          <a:prstGeom prst="rect">
            <a:avLst/>
          </a:prstGeom>
        </p:spPr>
        <p:txBody>
          <a:bodyPr>
            <a:spAutoFit/>
          </a:bodyPr>
          <a:lstStyle/>
          <a:p>
            <a:r>
              <a:rPr lang="en-GB" sz="1400" dirty="0">
                <a:hlinkClick r:id="rId4"/>
              </a:rPr>
              <a:t>Video - Coronary Heart Disease</a:t>
            </a:r>
            <a:endParaRPr lang="en-GB" sz="1400" dirty="0"/>
          </a:p>
          <a:p>
            <a:endParaRPr lang="en-GB" sz="1400" dirty="0"/>
          </a:p>
        </p:txBody>
      </p:sp>
    </p:spTree>
    <p:extLst>
      <p:ext uri="{BB962C8B-B14F-4D97-AF65-F5344CB8AC3E}">
        <p14:creationId xmlns:p14="http://schemas.microsoft.com/office/powerpoint/2010/main" val="856938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12657" y="548"/>
            <a:ext cx="8302180" cy="692148"/>
          </a:xfrm>
        </p:spPr>
        <p:txBody>
          <a:bodyPr>
            <a:noAutofit/>
          </a:bodyPr>
          <a:lstStyle/>
          <a:p>
            <a:pPr marL="342900" lvl="1" algn="r" defTabSz="342900" rtl="0">
              <a:spcBef>
                <a:spcPct val="20000"/>
              </a:spcBef>
              <a:defRPr/>
            </a:pPr>
            <a:r>
              <a:rPr lang="en-US" sz="2400" b="1" dirty="0">
                <a:solidFill>
                  <a:schemeClr val="accent6"/>
                </a:solidFill>
                <a:latin typeface="+mn-lt"/>
              </a:rPr>
              <a:t>Animal tissues, organs and organ systems Part 2 - Coronary heart disease</a:t>
            </a:r>
          </a:p>
        </p:txBody>
      </p:sp>
      <p:sp>
        <p:nvSpPr>
          <p:cNvPr id="13" name="Rectangle 12"/>
          <p:cNvSpPr/>
          <p:nvPr/>
        </p:nvSpPr>
        <p:spPr>
          <a:xfrm>
            <a:off x="5728" y="692696"/>
            <a:ext cx="8886752" cy="707886"/>
          </a:xfrm>
          <a:prstGeom prst="rect">
            <a:avLst/>
          </a:prstGeom>
        </p:spPr>
        <p:txBody>
          <a:bodyPr wrap="square">
            <a:spAutoFit/>
          </a:bodyPr>
          <a:lstStyle/>
          <a:p>
            <a:pPr algn="ctr"/>
            <a:r>
              <a:rPr lang="en-GB" sz="2000" b="1" dirty="0">
                <a:solidFill>
                  <a:schemeClr val="accent6">
                    <a:lumMod val="75000"/>
                  </a:schemeClr>
                </a:solidFill>
              </a:rPr>
              <a:t>Atherosclerosis </a:t>
            </a:r>
            <a:r>
              <a:rPr lang="en-GB" sz="2000" dirty="0"/>
              <a:t>(coronary heart disease) can be </a:t>
            </a:r>
            <a:r>
              <a:rPr lang="en-GB" sz="2000" b="1" dirty="0">
                <a:solidFill>
                  <a:schemeClr val="accent6">
                    <a:lumMod val="75000"/>
                  </a:schemeClr>
                </a:solidFill>
              </a:rPr>
              <a:t>treated</a:t>
            </a:r>
            <a:r>
              <a:rPr lang="en-GB" sz="2000" dirty="0">
                <a:solidFill>
                  <a:schemeClr val="accent6">
                    <a:lumMod val="75000"/>
                  </a:schemeClr>
                </a:solidFill>
              </a:rPr>
              <a:t> </a:t>
            </a:r>
            <a:r>
              <a:rPr lang="en-GB" sz="2000" dirty="0"/>
              <a:t>in two main ways by placing a </a:t>
            </a:r>
            <a:r>
              <a:rPr lang="en-GB" sz="2000" b="1" dirty="0">
                <a:solidFill>
                  <a:schemeClr val="accent6">
                    <a:lumMod val="75000"/>
                  </a:schemeClr>
                </a:solidFill>
              </a:rPr>
              <a:t>stent</a:t>
            </a:r>
            <a:r>
              <a:rPr lang="en-GB" sz="2000" dirty="0">
                <a:solidFill>
                  <a:schemeClr val="accent6">
                    <a:lumMod val="75000"/>
                  </a:schemeClr>
                </a:solidFill>
              </a:rPr>
              <a:t> </a:t>
            </a:r>
            <a:r>
              <a:rPr lang="en-GB" sz="2000" dirty="0"/>
              <a:t>in the coronary artery and/or using drugs called </a:t>
            </a:r>
            <a:r>
              <a:rPr lang="en-GB" sz="2000" b="1" dirty="0">
                <a:solidFill>
                  <a:schemeClr val="accent6">
                    <a:lumMod val="75000"/>
                  </a:schemeClr>
                </a:solidFill>
              </a:rPr>
              <a:t>statins</a:t>
            </a:r>
            <a:r>
              <a:rPr lang="en-GB" sz="2000" dirty="0"/>
              <a:t>.  </a:t>
            </a:r>
            <a:endParaRPr lang="en-GB" sz="2000" b="1" dirty="0">
              <a:solidFill>
                <a:schemeClr val="accent6">
                  <a:lumMod val="7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0538" y="1510713"/>
            <a:ext cx="3699427" cy="24674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657" y="1510238"/>
            <a:ext cx="2751232" cy="2467924"/>
          </a:xfrm>
          <a:prstGeom prst="rect">
            <a:avLst/>
          </a:prstGeom>
        </p:spPr>
      </p:pic>
      <p:sp>
        <p:nvSpPr>
          <p:cNvPr id="7" name="Rectangle 6"/>
          <p:cNvSpPr/>
          <p:nvPr/>
        </p:nvSpPr>
        <p:spPr>
          <a:xfrm>
            <a:off x="608161" y="6093296"/>
            <a:ext cx="3384376" cy="369332"/>
          </a:xfrm>
          <a:prstGeom prst="rect">
            <a:avLst/>
          </a:prstGeom>
        </p:spPr>
        <p:txBody>
          <a:bodyPr wrap="square">
            <a:spAutoFit/>
          </a:bodyPr>
          <a:lstStyle/>
          <a:p>
            <a:r>
              <a:rPr lang="en-GB" dirty="0">
                <a:hlinkClick r:id="rId5"/>
              </a:rPr>
              <a:t>Video - Stent Insertion Animation</a:t>
            </a:r>
            <a:endParaRPr lang="en-GB" dirty="0"/>
          </a:p>
        </p:txBody>
      </p:sp>
      <p:sp>
        <p:nvSpPr>
          <p:cNvPr id="8" name="Rectangle 7"/>
          <p:cNvSpPr/>
          <p:nvPr/>
        </p:nvSpPr>
        <p:spPr>
          <a:xfrm>
            <a:off x="284125" y="4112867"/>
            <a:ext cx="4032448"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2000" b="1" dirty="0">
                <a:solidFill>
                  <a:schemeClr val="accent6">
                    <a:lumMod val="75000"/>
                  </a:schemeClr>
                </a:solidFill>
              </a:rPr>
              <a:t>Stents</a:t>
            </a:r>
            <a:r>
              <a:rPr lang="en-GB" sz="2000" dirty="0">
                <a:solidFill>
                  <a:schemeClr val="accent6">
                    <a:lumMod val="75000"/>
                  </a:schemeClr>
                </a:solidFill>
              </a:rPr>
              <a:t> </a:t>
            </a:r>
            <a:r>
              <a:rPr lang="en-GB" sz="2000" dirty="0"/>
              <a:t>are metal cylinder grids which can be </a:t>
            </a:r>
            <a:r>
              <a:rPr lang="en-GB" sz="2000" b="1" dirty="0">
                <a:solidFill>
                  <a:schemeClr val="accent6">
                    <a:lumMod val="75000"/>
                  </a:schemeClr>
                </a:solidFill>
              </a:rPr>
              <a:t>inserted</a:t>
            </a:r>
            <a:r>
              <a:rPr lang="en-GB" sz="2000" dirty="0">
                <a:solidFill>
                  <a:schemeClr val="accent6">
                    <a:lumMod val="75000"/>
                  </a:schemeClr>
                </a:solidFill>
              </a:rPr>
              <a:t> </a:t>
            </a:r>
            <a:r>
              <a:rPr lang="en-GB" sz="2000" dirty="0"/>
              <a:t>into an artery to maintain blood flow by </a:t>
            </a:r>
            <a:r>
              <a:rPr lang="en-GB" sz="2000" b="1" dirty="0">
                <a:solidFill>
                  <a:schemeClr val="accent6">
                    <a:lumMod val="75000"/>
                  </a:schemeClr>
                </a:solidFill>
              </a:rPr>
              <a:t>keeping the artery open </a:t>
            </a:r>
            <a:r>
              <a:rPr lang="en-GB" sz="2000" dirty="0"/>
              <a:t>so that the heart continues to receive </a:t>
            </a:r>
            <a:r>
              <a:rPr lang="en-GB" sz="2000" b="1" dirty="0">
                <a:solidFill>
                  <a:schemeClr val="accent6">
                    <a:lumMod val="75000"/>
                  </a:schemeClr>
                </a:solidFill>
              </a:rPr>
              <a:t>enough oxygen </a:t>
            </a:r>
            <a:r>
              <a:rPr lang="en-GB" sz="2000" dirty="0"/>
              <a:t>to function effectively.</a:t>
            </a:r>
          </a:p>
        </p:txBody>
      </p:sp>
      <p:sp>
        <p:nvSpPr>
          <p:cNvPr id="16" name="Rectangle 15"/>
          <p:cNvSpPr/>
          <p:nvPr/>
        </p:nvSpPr>
        <p:spPr>
          <a:xfrm>
            <a:off x="4788024" y="4123400"/>
            <a:ext cx="4104456" cy="224676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2000" b="1" dirty="0">
                <a:solidFill>
                  <a:schemeClr val="accent6">
                    <a:lumMod val="75000"/>
                  </a:schemeClr>
                </a:solidFill>
              </a:rPr>
              <a:t>Statins</a:t>
            </a:r>
            <a:r>
              <a:rPr lang="en-GB" sz="2000" dirty="0">
                <a:solidFill>
                  <a:schemeClr val="accent6">
                    <a:lumMod val="75000"/>
                  </a:schemeClr>
                </a:solidFill>
              </a:rPr>
              <a:t> </a:t>
            </a:r>
            <a:r>
              <a:rPr lang="en-GB" sz="2000" dirty="0"/>
              <a:t>are drugs that lower harmful </a:t>
            </a:r>
            <a:r>
              <a:rPr lang="en-GB" sz="2000" b="1" dirty="0">
                <a:solidFill>
                  <a:schemeClr val="accent6">
                    <a:lumMod val="75000"/>
                  </a:schemeClr>
                </a:solidFill>
              </a:rPr>
              <a:t>cholesterol</a:t>
            </a:r>
            <a:r>
              <a:rPr lang="en-GB" sz="2000" dirty="0">
                <a:solidFill>
                  <a:schemeClr val="accent6">
                    <a:lumMod val="75000"/>
                  </a:schemeClr>
                </a:solidFill>
              </a:rPr>
              <a:t> </a:t>
            </a:r>
            <a:r>
              <a:rPr lang="en-GB" sz="2000" dirty="0"/>
              <a:t>in the blood and stop the </a:t>
            </a:r>
            <a:r>
              <a:rPr lang="en-GB" sz="2000" b="1" dirty="0">
                <a:solidFill>
                  <a:schemeClr val="accent6">
                    <a:lumMod val="75000"/>
                  </a:schemeClr>
                </a:solidFill>
              </a:rPr>
              <a:t>liver</a:t>
            </a:r>
            <a:r>
              <a:rPr lang="en-GB" sz="2000" dirty="0">
                <a:solidFill>
                  <a:schemeClr val="accent6">
                    <a:lumMod val="75000"/>
                  </a:schemeClr>
                </a:solidFill>
              </a:rPr>
              <a:t> </a:t>
            </a:r>
            <a:r>
              <a:rPr lang="en-GB" sz="2000" dirty="0"/>
              <a:t>producing too much cholesterol and reduce the rate at which it is deposited. Patients should also have a healthy diet. This </a:t>
            </a:r>
            <a:r>
              <a:rPr lang="en-GB" sz="2000" b="1" dirty="0">
                <a:solidFill>
                  <a:schemeClr val="accent6">
                    <a:lumMod val="75000"/>
                  </a:schemeClr>
                </a:solidFill>
              </a:rPr>
              <a:t>reduces</a:t>
            </a:r>
            <a:r>
              <a:rPr lang="en-GB" sz="2000" dirty="0">
                <a:solidFill>
                  <a:schemeClr val="accent6">
                    <a:lumMod val="75000"/>
                  </a:schemeClr>
                </a:solidFill>
              </a:rPr>
              <a:t> </a:t>
            </a:r>
            <a:r>
              <a:rPr lang="en-GB" sz="2000" dirty="0"/>
              <a:t>the risk of heart disease.</a:t>
            </a:r>
          </a:p>
        </p:txBody>
      </p:sp>
    </p:spTree>
    <p:extLst>
      <p:ext uri="{BB962C8B-B14F-4D97-AF65-F5344CB8AC3E}">
        <p14:creationId xmlns:p14="http://schemas.microsoft.com/office/powerpoint/2010/main" val="1037610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5755727" y="3596846"/>
            <a:ext cx="3280768" cy="247760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dirty="0"/>
              <a:t>Faulty heart valves can be replaced by biological or mechanical valves.</a:t>
            </a:r>
          </a:p>
          <a:p>
            <a:pPr algn="ctr"/>
            <a:endParaRPr lang="en-US" dirty="0"/>
          </a:p>
          <a:p>
            <a:pPr algn="ctr"/>
            <a:endParaRPr lang="en-US" dirty="0"/>
          </a:p>
          <a:p>
            <a:pPr algn="ctr"/>
            <a:endParaRPr lang="en-US" dirty="0"/>
          </a:p>
          <a:p>
            <a:pPr algn="ctr"/>
            <a:endParaRPr lang="en-US" dirty="0"/>
          </a:p>
          <a:p>
            <a:pPr algn="ctr"/>
            <a:endParaRPr lang="en-US" sz="900" dirty="0"/>
          </a:p>
          <a:p>
            <a:pPr algn="ctr"/>
            <a:r>
              <a:rPr lang="en-US" dirty="0"/>
              <a:t> </a:t>
            </a:r>
          </a:p>
        </p:txBody>
      </p:sp>
      <p:sp>
        <p:nvSpPr>
          <p:cNvPr id="2" name="Title 1"/>
          <p:cNvSpPr>
            <a:spLocks noGrp="1"/>
          </p:cNvSpPr>
          <p:nvPr>
            <p:ph type="ctrTitle"/>
          </p:nvPr>
        </p:nvSpPr>
        <p:spPr>
          <a:xfrm>
            <a:off x="1547664" y="-20112"/>
            <a:ext cx="7606686" cy="659529"/>
          </a:xfrm>
        </p:spPr>
        <p:txBody>
          <a:bodyPr>
            <a:noAutofit/>
          </a:bodyPr>
          <a:lstStyle/>
          <a:p>
            <a:pPr marL="342900" lvl="1" algn="r" defTabSz="342900" rtl="0">
              <a:spcBef>
                <a:spcPct val="20000"/>
              </a:spcBef>
              <a:defRPr/>
            </a:pPr>
            <a:r>
              <a:rPr lang="en-US" sz="2400" b="1" dirty="0">
                <a:solidFill>
                  <a:schemeClr val="accent6"/>
                </a:solidFill>
                <a:latin typeface="+mn-lt"/>
              </a:rPr>
              <a:t>Animal tissues, organs and organ systems Part 2 – Faulty valves</a:t>
            </a:r>
          </a:p>
        </p:txBody>
      </p:sp>
      <p:sp>
        <p:nvSpPr>
          <p:cNvPr id="3" name="Rectangle 2"/>
          <p:cNvSpPr/>
          <p:nvPr/>
        </p:nvSpPr>
        <p:spPr>
          <a:xfrm>
            <a:off x="101893" y="790141"/>
            <a:ext cx="5475832" cy="1631216"/>
          </a:xfrm>
          <a:prstGeom prst="rect">
            <a:avLst/>
          </a:prstGeom>
        </p:spPr>
        <p:txBody>
          <a:bodyPr wrap="square">
            <a:spAutoFit/>
          </a:bodyPr>
          <a:lstStyle/>
          <a:p>
            <a:pPr algn="ctr"/>
            <a:r>
              <a:rPr lang="en-US" sz="2000" b="1" dirty="0">
                <a:solidFill>
                  <a:schemeClr val="accent6">
                    <a:lumMod val="75000"/>
                  </a:schemeClr>
                </a:solidFill>
              </a:rPr>
              <a:t>Heart valves </a:t>
            </a:r>
            <a:r>
              <a:rPr lang="en-US" sz="2000" dirty="0"/>
              <a:t>prevent the blood in the heart from </a:t>
            </a:r>
            <a:r>
              <a:rPr lang="en-US" sz="2000" b="1" dirty="0">
                <a:solidFill>
                  <a:schemeClr val="accent6">
                    <a:lumMod val="75000"/>
                  </a:schemeClr>
                </a:solidFill>
              </a:rPr>
              <a:t>flowing</a:t>
            </a:r>
            <a:r>
              <a:rPr lang="en-US" sz="2000" dirty="0"/>
              <a:t> in the </a:t>
            </a:r>
            <a:r>
              <a:rPr lang="en-US" sz="2000" b="1" dirty="0">
                <a:solidFill>
                  <a:schemeClr val="accent6">
                    <a:lumMod val="75000"/>
                  </a:schemeClr>
                </a:solidFill>
              </a:rPr>
              <a:t>wrong direction</a:t>
            </a:r>
            <a:r>
              <a:rPr lang="en-US" sz="2000" dirty="0"/>
              <a:t>. In some people heart valves may become </a:t>
            </a:r>
            <a:r>
              <a:rPr lang="en-US" sz="2000" b="1" dirty="0">
                <a:solidFill>
                  <a:schemeClr val="accent6">
                    <a:lumMod val="75000"/>
                  </a:schemeClr>
                </a:solidFill>
              </a:rPr>
              <a:t>faulty</a:t>
            </a:r>
            <a:r>
              <a:rPr lang="en-US" sz="2000" dirty="0"/>
              <a:t>, preventing the valve from </a:t>
            </a:r>
            <a:r>
              <a:rPr lang="en-US" sz="2000" b="1" dirty="0">
                <a:solidFill>
                  <a:schemeClr val="accent6">
                    <a:lumMod val="75000"/>
                  </a:schemeClr>
                </a:solidFill>
              </a:rPr>
              <a:t>opening fully</a:t>
            </a:r>
            <a:r>
              <a:rPr lang="en-US" sz="2000" dirty="0"/>
              <a:t> or the heart valve might develop a </a:t>
            </a:r>
            <a:r>
              <a:rPr lang="en-US" sz="2000" b="1" dirty="0">
                <a:solidFill>
                  <a:schemeClr val="accent6">
                    <a:lumMod val="75000"/>
                  </a:schemeClr>
                </a:solidFill>
              </a:rPr>
              <a:t>leak</a:t>
            </a:r>
            <a:r>
              <a:rPr lang="en-US" sz="2000" dirty="0"/>
              <a:t> because it does not </a:t>
            </a:r>
            <a:r>
              <a:rPr lang="en-US" sz="2000" b="1" dirty="0">
                <a:solidFill>
                  <a:schemeClr val="accent6">
                    <a:lumMod val="75000"/>
                  </a:schemeClr>
                </a:solidFill>
              </a:rPr>
              <a:t>close fully</a:t>
            </a:r>
            <a:r>
              <a:rPr lang="en-US" sz="2000" dirty="0"/>
              <a:t>. </a:t>
            </a:r>
          </a:p>
        </p:txBody>
      </p:sp>
      <p:pic>
        <p:nvPicPr>
          <p:cNvPr id="4" name="Picture 3"/>
          <p:cNvPicPr>
            <a:picLocks noChangeAspect="1"/>
          </p:cNvPicPr>
          <p:nvPr/>
        </p:nvPicPr>
        <p:blipFill>
          <a:blip r:embed="rId3" cstate="print">
            <a:clrChange>
              <a:clrFrom>
                <a:srgbClr val="FEFEFE"/>
              </a:clrFrom>
              <a:clrTo>
                <a:srgbClr val="FEFEFE">
                  <a:alpha val="0"/>
                </a:srgbClr>
              </a:clrTo>
            </a:clrChange>
          </a:blip>
          <a:stretch>
            <a:fillRect/>
          </a:stretch>
        </p:blipFill>
        <p:spPr>
          <a:xfrm>
            <a:off x="6047202" y="4514286"/>
            <a:ext cx="1254148" cy="106918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blip>
          <a:stretch>
            <a:fillRect/>
          </a:stretch>
        </p:blipFill>
        <p:spPr>
          <a:xfrm>
            <a:off x="7554264" y="4482027"/>
            <a:ext cx="1145536" cy="1145536"/>
          </a:xfrm>
          <a:prstGeom prst="rect">
            <a:avLst/>
          </a:prstGeom>
        </p:spPr>
      </p:pic>
      <p:sp>
        <p:nvSpPr>
          <p:cNvPr id="9" name="Rectangle 8"/>
          <p:cNvSpPr/>
          <p:nvPr/>
        </p:nvSpPr>
        <p:spPr>
          <a:xfrm>
            <a:off x="101892" y="2572081"/>
            <a:ext cx="5460441" cy="34778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000" b="1" dirty="0">
                <a:solidFill>
                  <a:schemeClr val="accent6">
                    <a:lumMod val="75000"/>
                  </a:schemeClr>
                </a:solidFill>
              </a:rPr>
              <a:t>Symptoms can include</a:t>
            </a:r>
            <a:r>
              <a:rPr lang="en-US" sz="2000" dirty="0"/>
              <a:t>: </a:t>
            </a:r>
          </a:p>
          <a:p>
            <a:pPr marL="285750" indent="-285750">
              <a:buFont typeface="Arial" charset="0"/>
              <a:buChar char="•"/>
            </a:pPr>
            <a:r>
              <a:rPr lang="en-US" sz="2000" dirty="0"/>
              <a:t>Being short of breath</a:t>
            </a:r>
          </a:p>
          <a:p>
            <a:pPr marL="285750" indent="-285750">
              <a:buFont typeface="Arial" charset="0"/>
              <a:buChar char="•"/>
            </a:pPr>
            <a:r>
              <a:rPr lang="en-US" sz="2000" dirty="0"/>
              <a:t>Swelling in the ankles and feet</a:t>
            </a:r>
          </a:p>
          <a:p>
            <a:pPr marL="285750" indent="-285750">
              <a:buFont typeface="Arial" charset="0"/>
              <a:buChar char="•"/>
            </a:pPr>
            <a:r>
              <a:rPr lang="en-US" sz="2000" dirty="0"/>
              <a:t>Feeling unusually tired</a:t>
            </a:r>
          </a:p>
          <a:p>
            <a:r>
              <a:rPr lang="en-US" sz="2000" b="1" dirty="0">
                <a:solidFill>
                  <a:schemeClr val="accent6">
                    <a:lumMod val="75000"/>
                  </a:schemeClr>
                </a:solidFill>
              </a:rPr>
              <a:t>Causes</a:t>
            </a:r>
            <a:r>
              <a:rPr lang="en-US" sz="2000" dirty="0"/>
              <a:t>: </a:t>
            </a:r>
          </a:p>
          <a:p>
            <a:pPr marL="285750" indent="-285750">
              <a:buFont typeface="Arial" charset="0"/>
              <a:buChar char="•"/>
            </a:pPr>
            <a:r>
              <a:rPr lang="en-US" sz="2000" dirty="0"/>
              <a:t>Being born with it (congenital heart disease)</a:t>
            </a:r>
          </a:p>
          <a:p>
            <a:pPr marL="285750" indent="-285750">
              <a:buFont typeface="Arial" charset="0"/>
              <a:buChar char="•"/>
            </a:pPr>
            <a:r>
              <a:rPr lang="en-US" sz="2000" dirty="0"/>
              <a:t>Having had rheumatic fever</a:t>
            </a:r>
          </a:p>
          <a:p>
            <a:pPr marL="285750" indent="-285750">
              <a:buFont typeface="Arial" charset="0"/>
              <a:buChar char="•"/>
            </a:pPr>
            <a:r>
              <a:rPr lang="en-US" sz="2000" dirty="0"/>
              <a:t>Cardiomyopathy - a disease of the heart muscle</a:t>
            </a:r>
          </a:p>
          <a:p>
            <a:pPr marL="285750" indent="-285750">
              <a:buFont typeface="Arial" charset="0"/>
              <a:buChar char="•"/>
            </a:pPr>
            <a:r>
              <a:rPr lang="en-US" sz="2000" dirty="0"/>
              <a:t>Damage to the heart muscle from a heart attack</a:t>
            </a:r>
          </a:p>
          <a:p>
            <a:pPr marL="285750" indent="-285750">
              <a:buFont typeface="Arial" charset="0"/>
              <a:buChar char="•"/>
            </a:pPr>
            <a:r>
              <a:rPr lang="en-US" sz="2000" dirty="0"/>
              <a:t>Getting older</a:t>
            </a:r>
          </a:p>
          <a:p>
            <a:pPr marL="285750" indent="-285750">
              <a:buFont typeface="Arial" charset="0"/>
              <a:buChar char="•"/>
            </a:pPr>
            <a:r>
              <a:rPr lang="en-US" sz="2000" dirty="0"/>
              <a:t>Endocarditis a bacterial infection in the heart</a:t>
            </a:r>
          </a:p>
        </p:txBody>
      </p:sp>
      <p:pic>
        <p:nvPicPr>
          <p:cNvPr id="10" name="Picture 9"/>
          <p:cNvPicPr>
            <a:picLocks noChangeAspect="1"/>
          </p:cNvPicPr>
          <p:nvPr/>
        </p:nvPicPr>
        <p:blipFill>
          <a:blip r:embed="rId5" cstate="print"/>
          <a:stretch>
            <a:fillRect/>
          </a:stretch>
        </p:blipFill>
        <p:spPr>
          <a:xfrm>
            <a:off x="5875700" y="1202605"/>
            <a:ext cx="2963251" cy="2322548"/>
          </a:xfrm>
          <a:prstGeom prst="rect">
            <a:avLst/>
          </a:prstGeom>
        </p:spPr>
      </p:pic>
      <p:sp>
        <p:nvSpPr>
          <p:cNvPr id="13" name="TextBox 12"/>
          <p:cNvSpPr txBox="1"/>
          <p:nvPr/>
        </p:nvSpPr>
        <p:spPr>
          <a:xfrm>
            <a:off x="6320850" y="871596"/>
            <a:ext cx="2072949" cy="369332"/>
          </a:xfrm>
          <a:prstGeom prst="rect">
            <a:avLst/>
          </a:prstGeom>
          <a:solidFill>
            <a:schemeClr val="bg1"/>
          </a:solidFill>
          <a:ln>
            <a:solidFill>
              <a:schemeClr val="bg1"/>
            </a:solidFill>
          </a:ln>
        </p:spPr>
        <p:txBody>
          <a:bodyPr wrap="square" rtlCol="0">
            <a:spAutoFit/>
          </a:bodyPr>
          <a:lstStyle/>
          <a:p>
            <a:pPr algn="ctr"/>
            <a:r>
              <a:rPr lang="en-GB" dirty="0"/>
              <a:t>Valves in the Heart</a:t>
            </a:r>
          </a:p>
        </p:txBody>
      </p:sp>
      <p:sp>
        <p:nvSpPr>
          <p:cNvPr id="18" name="TextBox 17"/>
          <p:cNvSpPr txBox="1"/>
          <p:nvPr/>
        </p:nvSpPr>
        <p:spPr>
          <a:xfrm>
            <a:off x="5883821" y="5583470"/>
            <a:ext cx="1224136" cy="369332"/>
          </a:xfrm>
          <a:prstGeom prst="rect">
            <a:avLst/>
          </a:prstGeom>
          <a:noFill/>
          <a:ln>
            <a:noFill/>
          </a:ln>
        </p:spPr>
        <p:txBody>
          <a:bodyPr wrap="square" rtlCol="0">
            <a:spAutoFit/>
          </a:bodyPr>
          <a:lstStyle/>
          <a:p>
            <a:pPr algn="ctr"/>
            <a:r>
              <a:rPr lang="en-GB" dirty="0"/>
              <a:t>biological</a:t>
            </a:r>
          </a:p>
        </p:txBody>
      </p:sp>
      <p:sp>
        <p:nvSpPr>
          <p:cNvPr id="19" name="TextBox 18"/>
          <p:cNvSpPr txBox="1"/>
          <p:nvPr/>
        </p:nvSpPr>
        <p:spPr>
          <a:xfrm>
            <a:off x="7621342" y="5589240"/>
            <a:ext cx="1383555" cy="369332"/>
          </a:xfrm>
          <a:prstGeom prst="rect">
            <a:avLst/>
          </a:prstGeom>
          <a:noFill/>
          <a:ln>
            <a:noFill/>
          </a:ln>
        </p:spPr>
        <p:txBody>
          <a:bodyPr wrap="square" rtlCol="0">
            <a:spAutoFit/>
          </a:bodyPr>
          <a:lstStyle/>
          <a:p>
            <a:pPr algn="ctr"/>
            <a:r>
              <a:rPr lang="en-GB" dirty="0"/>
              <a:t>mechanical</a:t>
            </a:r>
          </a:p>
        </p:txBody>
      </p:sp>
      <p:sp>
        <p:nvSpPr>
          <p:cNvPr id="16" name="Rectangle 15"/>
          <p:cNvSpPr/>
          <p:nvPr/>
        </p:nvSpPr>
        <p:spPr>
          <a:xfrm>
            <a:off x="5755727" y="6146140"/>
            <a:ext cx="3388273" cy="523220"/>
          </a:xfrm>
          <a:prstGeom prst="rect">
            <a:avLst/>
          </a:prstGeom>
        </p:spPr>
        <p:txBody>
          <a:bodyPr wrap="square">
            <a:spAutoFit/>
          </a:bodyPr>
          <a:lstStyle/>
          <a:p>
            <a:r>
              <a:rPr lang="en-GB" sz="1400" dirty="0">
                <a:hlinkClick r:id="rId6"/>
              </a:rPr>
              <a:t>Video - Heart valve Replacement Animation</a:t>
            </a:r>
            <a:endParaRPr lang="en-GB" sz="1400" dirty="0"/>
          </a:p>
          <a:p>
            <a:endParaRPr lang="en-GB" sz="1400" dirty="0"/>
          </a:p>
        </p:txBody>
      </p:sp>
    </p:spTree>
    <p:extLst>
      <p:ext uri="{BB962C8B-B14F-4D97-AF65-F5344CB8AC3E}">
        <p14:creationId xmlns:p14="http://schemas.microsoft.com/office/powerpoint/2010/main" val="563739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11129"/>
            <a:ext cx="7487238" cy="676169"/>
          </a:xfrm>
        </p:spPr>
        <p:txBody>
          <a:bodyPr>
            <a:noAutofit/>
          </a:bodyPr>
          <a:lstStyle/>
          <a:p>
            <a:pPr marL="342900" lvl="1" algn="r" defTabSz="342900" rtl="0">
              <a:spcBef>
                <a:spcPct val="20000"/>
              </a:spcBef>
              <a:defRPr/>
            </a:pPr>
            <a:r>
              <a:rPr lang="en-US" sz="2400" b="1" dirty="0">
                <a:solidFill>
                  <a:schemeClr val="accent6"/>
                </a:solidFill>
                <a:latin typeface="+mn-lt"/>
              </a:rPr>
              <a:t>Animal tissues, organs and organ systems Part 2 – Heart failure</a:t>
            </a:r>
          </a:p>
        </p:txBody>
      </p:sp>
      <p:sp>
        <p:nvSpPr>
          <p:cNvPr id="3" name="Rectangle 2"/>
          <p:cNvSpPr/>
          <p:nvPr/>
        </p:nvSpPr>
        <p:spPr>
          <a:xfrm>
            <a:off x="5728" y="692696"/>
            <a:ext cx="6870528" cy="1938992"/>
          </a:xfrm>
          <a:prstGeom prst="rect">
            <a:avLst/>
          </a:prstGeom>
        </p:spPr>
        <p:txBody>
          <a:bodyPr wrap="square">
            <a:spAutoFit/>
          </a:bodyPr>
          <a:lstStyle/>
          <a:p>
            <a:pPr algn="ctr"/>
            <a:r>
              <a:rPr lang="en-US" sz="2000" dirty="0"/>
              <a:t>Heart disease can lead to </a:t>
            </a:r>
            <a:r>
              <a:rPr lang="en-US" sz="2000" b="1" dirty="0">
                <a:solidFill>
                  <a:schemeClr val="accent6">
                    <a:lumMod val="75000"/>
                  </a:schemeClr>
                </a:solidFill>
              </a:rPr>
              <a:t>heart failure</a:t>
            </a:r>
            <a:r>
              <a:rPr lang="en-US" sz="2000" dirty="0"/>
              <a:t>. Patients with heart failure can be given </a:t>
            </a:r>
            <a:r>
              <a:rPr lang="en-US" sz="2000" b="1" dirty="0">
                <a:solidFill>
                  <a:schemeClr val="accent6">
                    <a:lumMod val="75000"/>
                  </a:schemeClr>
                </a:solidFill>
              </a:rPr>
              <a:t>heart </a:t>
            </a:r>
            <a:r>
              <a:rPr lang="en-US" sz="2000" dirty="0"/>
              <a:t>or</a:t>
            </a:r>
            <a:r>
              <a:rPr lang="en-US" sz="2000" b="1" dirty="0">
                <a:solidFill>
                  <a:schemeClr val="accent6">
                    <a:lumMod val="75000"/>
                  </a:schemeClr>
                </a:solidFill>
              </a:rPr>
              <a:t> heart and lung transplants</a:t>
            </a:r>
            <a:r>
              <a:rPr lang="en-US" sz="2000" dirty="0"/>
              <a:t>. Donor hearts come from a </a:t>
            </a:r>
            <a:r>
              <a:rPr lang="en-US" sz="2000" b="1" dirty="0">
                <a:solidFill>
                  <a:schemeClr val="accent6">
                    <a:lumMod val="75000"/>
                  </a:schemeClr>
                </a:solidFill>
              </a:rPr>
              <a:t>person who has died. </a:t>
            </a:r>
            <a:r>
              <a:rPr lang="en-US" sz="2000" dirty="0"/>
              <a:t>These only have a </a:t>
            </a:r>
            <a:r>
              <a:rPr lang="en-US" sz="2000" b="1" dirty="0">
                <a:solidFill>
                  <a:schemeClr val="accent6">
                    <a:lumMod val="75000"/>
                  </a:schemeClr>
                </a:solidFill>
              </a:rPr>
              <a:t>few hours </a:t>
            </a:r>
            <a:r>
              <a:rPr lang="en-US" sz="2000" dirty="0"/>
              <a:t>to get to the person needing the heart. Often hearts and lungs are transplanted together. In this country you have to give </a:t>
            </a:r>
            <a:r>
              <a:rPr lang="en-US" sz="2000" b="1" dirty="0">
                <a:solidFill>
                  <a:schemeClr val="accent6">
                    <a:lumMod val="75000"/>
                  </a:schemeClr>
                </a:solidFill>
              </a:rPr>
              <a:t>consent</a:t>
            </a:r>
            <a:r>
              <a:rPr lang="en-US" sz="2000" dirty="0">
                <a:solidFill>
                  <a:schemeClr val="accent6">
                    <a:lumMod val="75000"/>
                  </a:schemeClr>
                </a:solidFill>
              </a:rPr>
              <a:t> </a:t>
            </a:r>
            <a:r>
              <a:rPr lang="en-US" sz="2000" dirty="0"/>
              <a:t>for your organs to be donated. </a:t>
            </a:r>
          </a:p>
        </p:txBody>
      </p:sp>
      <p:sp>
        <p:nvSpPr>
          <p:cNvPr id="5" name="Rectangle 4"/>
          <p:cNvSpPr/>
          <p:nvPr/>
        </p:nvSpPr>
        <p:spPr>
          <a:xfrm>
            <a:off x="5695914" y="2268920"/>
            <a:ext cx="3565655" cy="369332"/>
          </a:xfrm>
          <a:prstGeom prst="rect">
            <a:avLst/>
          </a:prstGeom>
        </p:spPr>
        <p:txBody>
          <a:bodyPr wrap="square">
            <a:spAutoFit/>
          </a:bodyPr>
          <a:lstStyle/>
          <a:p>
            <a:r>
              <a:rPr lang="en-GB" dirty="0">
                <a:hlinkClick r:id="rId3"/>
              </a:rPr>
              <a:t>Video - Heart Transplant (graphic)</a:t>
            </a:r>
            <a:endParaRPr lang="en-GB" dirty="0"/>
          </a:p>
        </p:txBody>
      </p:sp>
      <p:pic>
        <p:nvPicPr>
          <p:cNvPr id="7" name="Picture 6"/>
          <p:cNvPicPr>
            <a:picLocks noChangeAspect="1"/>
          </p:cNvPicPr>
          <p:nvPr/>
        </p:nvPicPr>
        <p:blipFill>
          <a:blip r:embed="rId4" cstate="print">
            <a:clrChange>
              <a:clrFrom>
                <a:srgbClr val="FDFDFD"/>
              </a:clrFrom>
              <a:clrTo>
                <a:srgbClr val="FDFDFD">
                  <a:alpha val="0"/>
                </a:srgbClr>
              </a:clrTo>
            </a:clrChange>
          </a:blip>
          <a:stretch>
            <a:fillRect/>
          </a:stretch>
        </p:blipFill>
        <p:spPr>
          <a:xfrm>
            <a:off x="5024198" y="2511508"/>
            <a:ext cx="3416084" cy="2130308"/>
          </a:xfrm>
          <a:prstGeom prst="rect">
            <a:avLst/>
          </a:prstGeom>
        </p:spPr>
      </p:pic>
      <p:sp>
        <p:nvSpPr>
          <p:cNvPr id="8" name="Rectangle 7"/>
          <p:cNvSpPr/>
          <p:nvPr/>
        </p:nvSpPr>
        <p:spPr>
          <a:xfrm>
            <a:off x="214430" y="2696174"/>
            <a:ext cx="3916090" cy="37856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000" dirty="0"/>
              <a:t>Conditions that may require a heart transplant include:</a:t>
            </a:r>
          </a:p>
          <a:p>
            <a:pPr marL="285750" indent="-285750">
              <a:buFont typeface="Arial" charset="0"/>
              <a:buChar char="•"/>
            </a:pPr>
            <a:r>
              <a:rPr lang="en-GB" sz="2000" b="1" dirty="0">
                <a:solidFill>
                  <a:schemeClr val="accent6">
                    <a:lumMod val="75000"/>
                  </a:schemeClr>
                </a:solidFill>
              </a:rPr>
              <a:t>Atherosclerosis</a:t>
            </a:r>
            <a:r>
              <a:rPr lang="en-GB" sz="2000" dirty="0"/>
              <a:t> (coronary heart disease) – a build-up of fatty substances in the arteries supplying the heart</a:t>
            </a:r>
          </a:p>
          <a:p>
            <a:pPr marL="285750" indent="-285750">
              <a:buFont typeface="Arial" charset="0"/>
              <a:buChar char="•"/>
            </a:pPr>
            <a:r>
              <a:rPr lang="en-GB" sz="2000" b="1" dirty="0">
                <a:solidFill>
                  <a:schemeClr val="accent6">
                    <a:lumMod val="75000"/>
                  </a:schemeClr>
                </a:solidFill>
              </a:rPr>
              <a:t>Cardiomyopathy</a:t>
            </a:r>
            <a:r>
              <a:rPr lang="en-GB" sz="2000" dirty="0"/>
              <a:t> – where the walls of the heart have become stretched, thickened or stiff</a:t>
            </a:r>
          </a:p>
          <a:p>
            <a:pPr marL="285750" indent="-285750">
              <a:buFont typeface="Arial" charset="0"/>
              <a:buChar char="•"/>
            </a:pPr>
            <a:r>
              <a:rPr lang="en-GB" sz="2000" b="1" dirty="0">
                <a:solidFill>
                  <a:schemeClr val="accent6">
                    <a:lumMod val="75000"/>
                  </a:schemeClr>
                </a:solidFill>
              </a:rPr>
              <a:t>Congenital heart disease </a:t>
            </a:r>
            <a:r>
              <a:rPr lang="en-GB" sz="2000" dirty="0"/>
              <a:t>– birth defects that affect the normal workings of the heart</a:t>
            </a:r>
          </a:p>
        </p:txBody>
      </p:sp>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20100" y="848427"/>
            <a:ext cx="2186810" cy="1457873"/>
          </a:xfrm>
          <a:prstGeom prst="rect">
            <a:avLst/>
          </a:prstGeom>
        </p:spPr>
      </p:pic>
      <p:sp>
        <p:nvSpPr>
          <p:cNvPr id="10" name="Rectangle 9"/>
          <p:cNvSpPr/>
          <p:nvPr/>
        </p:nvSpPr>
        <p:spPr>
          <a:xfrm>
            <a:off x="4879235" y="4549292"/>
            <a:ext cx="3994042"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000" dirty="0"/>
              <a:t>Artificial hearts are occasionally used to keep patients alive whilst waiting for a heart transplant, or to allow the heart to rest as an aid to recovery. Artificial hearts can only be used as a short term measure.</a:t>
            </a:r>
            <a:endParaRPr lang="en-US" sz="2000" dirty="0">
              <a:effectLst/>
            </a:endParaRPr>
          </a:p>
        </p:txBody>
      </p:sp>
    </p:spTree>
    <p:extLst>
      <p:ext uri="{BB962C8B-B14F-4D97-AF65-F5344CB8AC3E}">
        <p14:creationId xmlns:p14="http://schemas.microsoft.com/office/powerpoint/2010/main" val="1597023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208"/>
            <a:ext cx="8748464" cy="529933"/>
          </a:xfrm>
        </p:spPr>
        <p:txBody>
          <a:bodyPr>
            <a:noAutofit/>
          </a:bodyPr>
          <a:lstStyle/>
          <a:p>
            <a:pPr marL="342900" lvl="1" algn="r" defTabSz="342900" rtl="0">
              <a:spcBef>
                <a:spcPct val="20000"/>
              </a:spcBef>
              <a:defRPr/>
            </a:pPr>
            <a:r>
              <a:rPr lang="en-US" sz="2000" b="1" dirty="0">
                <a:solidFill>
                  <a:schemeClr val="accent6"/>
                </a:solidFill>
              </a:rPr>
              <a:t>Animal tissues, organs and organ systems Part 3 - Health issues</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3" name="Rectangle 2"/>
          <p:cNvSpPr/>
          <p:nvPr/>
        </p:nvSpPr>
        <p:spPr>
          <a:xfrm>
            <a:off x="157658" y="720544"/>
            <a:ext cx="6100179" cy="1569660"/>
          </a:xfrm>
          <a:prstGeom prst="rect">
            <a:avLst/>
          </a:prstGeom>
        </p:spPr>
        <p:txBody>
          <a:bodyPr wrap="square">
            <a:spAutoFit/>
          </a:bodyPr>
          <a:lstStyle/>
          <a:p>
            <a:r>
              <a:rPr lang="en-GB" sz="2400" b="1" dirty="0"/>
              <a:t>The World Health Organisation definition:  </a:t>
            </a:r>
          </a:p>
          <a:p>
            <a:r>
              <a:rPr lang="en-GB" sz="2400" b="1" dirty="0">
                <a:solidFill>
                  <a:schemeClr val="accent6">
                    <a:lumMod val="75000"/>
                  </a:schemeClr>
                </a:solidFill>
              </a:rPr>
              <a:t>Health</a:t>
            </a:r>
            <a:r>
              <a:rPr lang="en-GB" sz="2400" dirty="0">
                <a:solidFill>
                  <a:schemeClr val="accent6">
                    <a:lumMod val="75000"/>
                  </a:schemeClr>
                </a:solidFill>
              </a:rPr>
              <a:t> </a:t>
            </a:r>
            <a:r>
              <a:rPr lang="en-GB" sz="2400" dirty="0"/>
              <a:t>is a state of complete </a:t>
            </a:r>
            <a:r>
              <a:rPr lang="en-GB" sz="2400" b="1" dirty="0">
                <a:solidFill>
                  <a:schemeClr val="accent6">
                    <a:lumMod val="75000"/>
                  </a:schemeClr>
                </a:solidFill>
              </a:rPr>
              <a:t>physical</a:t>
            </a:r>
            <a:r>
              <a:rPr lang="en-GB" sz="2400" dirty="0"/>
              <a:t>, </a:t>
            </a:r>
            <a:r>
              <a:rPr lang="en-GB" sz="2400" b="1" dirty="0">
                <a:solidFill>
                  <a:schemeClr val="accent6">
                    <a:lumMod val="75000"/>
                  </a:schemeClr>
                </a:solidFill>
              </a:rPr>
              <a:t>mental</a:t>
            </a:r>
            <a:r>
              <a:rPr lang="en-GB" sz="2400" dirty="0">
                <a:solidFill>
                  <a:schemeClr val="accent6">
                    <a:lumMod val="75000"/>
                  </a:schemeClr>
                </a:solidFill>
              </a:rPr>
              <a:t> </a:t>
            </a:r>
            <a:r>
              <a:rPr lang="en-GB" sz="2400" dirty="0"/>
              <a:t>and </a:t>
            </a:r>
            <a:r>
              <a:rPr lang="en-GB" sz="2400" b="1" dirty="0">
                <a:solidFill>
                  <a:schemeClr val="accent6">
                    <a:lumMod val="75000"/>
                  </a:schemeClr>
                </a:solidFill>
              </a:rPr>
              <a:t>social well-being </a:t>
            </a:r>
            <a:r>
              <a:rPr lang="en-GB" sz="2400" dirty="0"/>
              <a:t>and not merely the absence of disease or infirmity. </a:t>
            </a:r>
          </a:p>
        </p:txBody>
      </p:sp>
      <p:sp>
        <p:nvSpPr>
          <p:cNvPr id="4" name="Rectangle 3"/>
          <p:cNvSpPr/>
          <p:nvPr/>
        </p:nvSpPr>
        <p:spPr>
          <a:xfrm>
            <a:off x="157658" y="2445160"/>
            <a:ext cx="3838278" cy="3785652"/>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lang="en-GB" sz="2000" dirty="0">
                <a:solidFill>
                  <a:schemeClr val="tx1"/>
                </a:solidFill>
              </a:rPr>
              <a:t>Disease can be:</a:t>
            </a:r>
          </a:p>
          <a:p>
            <a:pPr marL="342900" indent="-342900">
              <a:buFont typeface="Arial" charset="0"/>
              <a:buChar char="•"/>
            </a:pPr>
            <a:r>
              <a:rPr lang="en-GB" sz="2000" b="1" dirty="0">
                <a:solidFill>
                  <a:schemeClr val="accent6">
                    <a:lumMod val="75000"/>
                  </a:schemeClr>
                </a:solidFill>
              </a:rPr>
              <a:t>Communicable </a:t>
            </a:r>
            <a:r>
              <a:rPr lang="en-GB" sz="2000" dirty="0">
                <a:solidFill>
                  <a:schemeClr val="tx1"/>
                </a:solidFill>
              </a:rPr>
              <a:t>– these are </a:t>
            </a:r>
            <a:r>
              <a:rPr lang="en-GB" sz="2000" b="1" dirty="0">
                <a:solidFill>
                  <a:schemeClr val="accent6">
                    <a:lumMod val="75000"/>
                  </a:schemeClr>
                </a:solidFill>
              </a:rPr>
              <a:t>infectious</a:t>
            </a:r>
            <a:r>
              <a:rPr lang="en-GB" sz="2000" dirty="0">
                <a:solidFill>
                  <a:schemeClr val="accent6">
                    <a:lumMod val="75000"/>
                  </a:schemeClr>
                </a:solidFill>
              </a:rPr>
              <a:t> </a:t>
            </a:r>
            <a:r>
              <a:rPr lang="en-GB" sz="2000" dirty="0">
                <a:solidFill>
                  <a:schemeClr val="tx1"/>
                </a:solidFill>
              </a:rPr>
              <a:t>diseases</a:t>
            </a:r>
            <a:r>
              <a:rPr lang="en-GB" sz="2000" dirty="0">
                <a:solidFill>
                  <a:schemeClr val="accent6">
                    <a:lumMod val="75000"/>
                  </a:schemeClr>
                </a:solidFill>
              </a:rPr>
              <a:t> </a:t>
            </a:r>
            <a:r>
              <a:rPr lang="en-GB" sz="2000" dirty="0">
                <a:solidFill>
                  <a:schemeClr val="tx1"/>
                </a:solidFill>
              </a:rPr>
              <a:t>caused by viruses, bacteria, protists and fungi and are </a:t>
            </a:r>
            <a:r>
              <a:rPr lang="en-GB" sz="2000" b="1" dirty="0">
                <a:solidFill>
                  <a:schemeClr val="accent6">
                    <a:lumMod val="75000"/>
                  </a:schemeClr>
                </a:solidFill>
              </a:rPr>
              <a:t>spread</a:t>
            </a:r>
            <a:r>
              <a:rPr lang="en-GB" sz="2000" dirty="0">
                <a:solidFill>
                  <a:schemeClr val="accent6">
                    <a:lumMod val="75000"/>
                  </a:schemeClr>
                </a:solidFill>
              </a:rPr>
              <a:t> </a:t>
            </a:r>
            <a:r>
              <a:rPr lang="en-GB" sz="2000" dirty="0">
                <a:solidFill>
                  <a:schemeClr val="tx1"/>
                </a:solidFill>
              </a:rPr>
              <a:t>in animals (and plants) e.g. malaria, measles, athletes foot</a:t>
            </a:r>
          </a:p>
          <a:p>
            <a:pPr marL="342900" indent="-342900">
              <a:buFont typeface="Arial" charset="0"/>
              <a:buChar char="•"/>
            </a:pPr>
            <a:r>
              <a:rPr lang="en-GB" sz="2000" b="1" dirty="0">
                <a:solidFill>
                  <a:schemeClr val="accent6">
                    <a:lumMod val="75000"/>
                  </a:schemeClr>
                </a:solidFill>
              </a:rPr>
              <a:t>Non-communicable </a:t>
            </a:r>
            <a:r>
              <a:rPr lang="en-GB" sz="2000" dirty="0">
                <a:solidFill>
                  <a:schemeClr val="tx1"/>
                </a:solidFill>
              </a:rPr>
              <a:t>– these diseases are not caused by </a:t>
            </a:r>
            <a:r>
              <a:rPr lang="en-GB" sz="2000" b="1" dirty="0">
                <a:solidFill>
                  <a:schemeClr val="accent6">
                    <a:lumMod val="75000"/>
                  </a:schemeClr>
                </a:solidFill>
              </a:rPr>
              <a:t>infection</a:t>
            </a:r>
            <a:r>
              <a:rPr lang="en-GB" sz="2000" dirty="0">
                <a:solidFill>
                  <a:schemeClr val="accent6">
                    <a:lumMod val="75000"/>
                  </a:schemeClr>
                </a:solidFill>
              </a:rPr>
              <a:t> </a:t>
            </a:r>
            <a:r>
              <a:rPr lang="en-GB" sz="2000" dirty="0">
                <a:solidFill>
                  <a:schemeClr val="tx1"/>
                </a:solidFill>
              </a:rPr>
              <a:t>and cannot be </a:t>
            </a:r>
            <a:r>
              <a:rPr lang="en-GB" sz="2000" b="1" dirty="0">
                <a:solidFill>
                  <a:schemeClr val="accent6">
                    <a:lumMod val="75000"/>
                  </a:schemeClr>
                </a:solidFill>
              </a:rPr>
              <a:t>spread</a:t>
            </a:r>
            <a:r>
              <a:rPr lang="en-GB" sz="2000" dirty="0">
                <a:solidFill>
                  <a:schemeClr val="accent6">
                    <a:lumMod val="75000"/>
                  </a:schemeClr>
                </a:solidFill>
              </a:rPr>
              <a:t> </a:t>
            </a:r>
            <a:r>
              <a:rPr lang="en-GB" sz="2000" dirty="0">
                <a:solidFill>
                  <a:schemeClr val="tx1"/>
                </a:solidFill>
              </a:rPr>
              <a:t>e.g. heart disease, diabetes, Alzheimer's, asthma</a:t>
            </a:r>
          </a:p>
        </p:txBody>
      </p:sp>
      <p:sp>
        <p:nvSpPr>
          <p:cNvPr id="5" name="Rectangle 4"/>
          <p:cNvSpPr/>
          <p:nvPr/>
        </p:nvSpPr>
        <p:spPr>
          <a:xfrm>
            <a:off x="4139952" y="2445160"/>
            <a:ext cx="4622153" cy="37856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000" dirty="0"/>
              <a:t>Different </a:t>
            </a:r>
            <a:r>
              <a:rPr lang="en-US" sz="2000" b="1" dirty="0">
                <a:solidFill>
                  <a:schemeClr val="accent6">
                    <a:lumMod val="75000"/>
                  </a:schemeClr>
                </a:solidFill>
              </a:rPr>
              <a:t>types of disease</a:t>
            </a:r>
            <a:r>
              <a:rPr lang="en-US" sz="2000" dirty="0"/>
              <a:t> may </a:t>
            </a:r>
            <a:r>
              <a:rPr lang="en-US" sz="2000" b="1" dirty="0">
                <a:solidFill>
                  <a:schemeClr val="accent6">
                    <a:lumMod val="75000"/>
                  </a:schemeClr>
                </a:solidFill>
              </a:rPr>
              <a:t>interact</a:t>
            </a:r>
            <a:r>
              <a:rPr lang="en-US" sz="2000" dirty="0"/>
              <a:t> (work together) to make a person ill.</a:t>
            </a:r>
          </a:p>
          <a:p>
            <a:pPr marL="342900" indent="-342900">
              <a:buFont typeface="Arial" charset="0"/>
              <a:buChar char="•"/>
            </a:pPr>
            <a:r>
              <a:rPr lang="en-US" sz="2000" b="1" dirty="0">
                <a:solidFill>
                  <a:schemeClr val="accent6">
                    <a:lumMod val="75000"/>
                  </a:schemeClr>
                </a:solidFill>
              </a:rPr>
              <a:t>Defects in the immune system </a:t>
            </a:r>
            <a:r>
              <a:rPr lang="en-US" sz="2000" dirty="0"/>
              <a:t>mean that an individual is more likely to suffer from infectious diseases</a:t>
            </a:r>
          </a:p>
          <a:p>
            <a:pPr marL="342900" indent="-342900">
              <a:buFont typeface="Arial" charset="0"/>
              <a:buChar char="•"/>
            </a:pPr>
            <a:r>
              <a:rPr lang="en-US" sz="2000" b="1" dirty="0">
                <a:solidFill>
                  <a:schemeClr val="accent6">
                    <a:lumMod val="75000"/>
                  </a:schemeClr>
                </a:solidFill>
              </a:rPr>
              <a:t>Viruses</a:t>
            </a:r>
            <a:r>
              <a:rPr lang="en-US" sz="2000" dirty="0"/>
              <a:t> living in cells can be the trigger for cancers to form</a:t>
            </a:r>
          </a:p>
          <a:p>
            <a:pPr marL="342900" indent="-342900">
              <a:buFont typeface="Arial" charset="0"/>
              <a:buChar char="•"/>
            </a:pPr>
            <a:r>
              <a:rPr lang="en-US" sz="2000" b="1" dirty="0">
                <a:solidFill>
                  <a:schemeClr val="accent6">
                    <a:lumMod val="75000"/>
                  </a:schemeClr>
                </a:solidFill>
              </a:rPr>
              <a:t>Immune reactions </a:t>
            </a:r>
            <a:r>
              <a:rPr lang="en-US" sz="2000" dirty="0"/>
              <a:t>initially caused by a pathogen can trigger allergies such as skin rashes and asthma</a:t>
            </a:r>
          </a:p>
          <a:p>
            <a:pPr marL="342900" indent="-342900">
              <a:buFont typeface="Arial" charset="0"/>
              <a:buChar char="•"/>
            </a:pPr>
            <a:r>
              <a:rPr lang="en-US" sz="2000" b="1" dirty="0">
                <a:solidFill>
                  <a:schemeClr val="accent6">
                    <a:lumMod val="75000"/>
                  </a:schemeClr>
                </a:solidFill>
              </a:rPr>
              <a:t>Severe physical ill health </a:t>
            </a:r>
            <a:r>
              <a:rPr lang="en-US" sz="2000" dirty="0"/>
              <a:t>can lead to depression and other mental illness</a:t>
            </a:r>
            <a:endParaRPr lang="en-US" sz="2000" dirty="0">
              <a:effectLst/>
            </a:endParaRPr>
          </a:p>
        </p:txBody>
      </p:sp>
      <p:pic>
        <p:nvPicPr>
          <p:cNvPr id="6" name="Picture 5"/>
          <p:cNvPicPr>
            <a:picLocks noChangeAspect="1"/>
          </p:cNvPicPr>
          <p:nvPr/>
        </p:nvPicPr>
        <p:blipFill rotWithShape="1">
          <a:blip r:embed="rId2" cstate="print">
            <a:duotone>
              <a:schemeClr val="accent6">
                <a:shade val="45000"/>
                <a:satMod val="135000"/>
              </a:schemeClr>
              <a:prstClr val="white"/>
            </a:duotone>
          </a:blip>
          <a:srcRect t="1" b="12044"/>
          <a:stretch/>
        </p:blipFill>
        <p:spPr>
          <a:xfrm>
            <a:off x="6257837" y="683681"/>
            <a:ext cx="2504269" cy="1584176"/>
          </a:xfrm>
          <a:prstGeom prst="rect">
            <a:avLst/>
          </a:prstGeom>
        </p:spPr>
      </p:pic>
    </p:spTree>
    <p:extLst>
      <p:ext uri="{BB962C8B-B14F-4D97-AF65-F5344CB8AC3E}">
        <p14:creationId xmlns:p14="http://schemas.microsoft.com/office/powerpoint/2010/main" val="426481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79512" y="778520"/>
            <a:ext cx="8856984" cy="687531"/>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r>
              <a:rPr lang="en-GB" sz="2000" b="1" dirty="0">
                <a:solidFill>
                  <a:schemeClr val="accent6">
                    <a:lumMod val="75000"/>
                  </a:schemeClr>
                </a:solidFill>
              </a:rPr>
              <a:t>Non-communicable diseases (NCDs) </a:t>
            </a:r>
            <a:r>
              <a:rPr lang="en-GB" sz="2000" dirty="0">
                <a:solidFill>
                  <a:schemeClr val="tx1"/>
                </a:solidFill>
              </a:rPr>
              <a:t>can have a significant </a:t>
            </a:r>
            <a:r>
              <a:rPr lang="en-GB" sz="2000" b="1" dirty="0">
                <a:solidFill>
                  <a:schemeClr val="accent6">
                    <a:lumMod val="75000"/>
                  </a:schemeClr>
                </a:solidFill>
              </a:rPr>
              <a:t>human</a:t>
            </a:r>
            <a:r>
              <a:rPr lang="en-GB" sz="2000" dirty="0">
                <a:solidFill>
                  <a:schemeClr val="tx1"/>
                </a:solidFill>
              </a:rPr>
              <a:t> and </a:t>
            </a:r>
            <a:r>
              <a:rPr lang="en-GB" sz="2000" b="1" dirty="0">
                <a:solidFill>
                  <a:schemeClr val="accent6">
                    <a:lumMod val="75000"/>
                  </a:schemeClr>
                </a:solidFill>
              </a:rPr>
              <a:t>financial</a:t>
            </a:r>
            <a:r>
              <a:rPr lang="en-GB" sz="2000" dirty="0">
                <a:solidFill>
                  <a:schemeClr val="tx1"/>
                </a:solidFill>
              </a:rPr>
              <a:t> cost for individuals, local communities, nationally and globally. </a:t>
            </a:r>
          </a:p>
        </p:txBody>
      </p:sp>
      <p:sp>
        <p:nvSpPr>
          <p:cNvPr id="2" name="Title 1"/>
          <p:cNvSpPr>
            <a:spLocks noGrp="1"/>
          </p:cNvSpPr>
          <p:nvPr>
            <p:ph type="ctrTitle"/>
          </p:nvPr>
        </p:nvSpPr>
        <p:spPr>
          <a:xfrm>
            <a:off x="827584" y="35655"/>
            <a:ext cx="8316416" cy="657041"/>
          </a:xfrm>
        </p:spPr>
        <p:txBody>
          <a:bodyPr>
            <a:noAutofit/>
          </a:bodyPr>
          <a:lstStyle/>
          <a:p>
            <a:pPr marL="342900" lvl="1" algn="r" defTabSz="342900" rtl="0">
              <a:spcBef>
                <a:spcPct val="20000"/>
              </a:spcBef>
              <a:defRPr/>
            </a:pPr>
            <a:r>
              <a:rPr lang="en-US" sz="2000" b="1" dirty="0">
                <a:solidFill>
                  <a:schemeClr val="accent6"/>
                </a:solidFill>
              </a:rPr>
              <a:t>Animal tissues, organs and organ systems Part 3 - Non-communicable diseases, the human and financial costs</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4" name="Rectangle 3"/>
          <p:cNvSpPr/>
          <p:nvPr/>
        </p:nvSpPr>
        <p:spPr>
          <a:xfrm>
            <a:off x="7020272" y="1079674"/>
            <a:ext cx="1440160" cy="369332"/>
          </a:xfrm>
          <a:prstGeom prst="rect">
            <a:avLst/>
          </a:prstGeom>
        </p:spPr>
        <p:txBody>
          <a:bodyPr wrap="square">
            <a:spAutoFit/>
          </a:bodyPr>
          <a:lstStyle/>
          <a:p>
            <a:r>
              <a:rPr lang="en-GB" dirty="0">
                <a:hlinkClick r:id="rId3"/>
              </a:rPr>
              <a:t>Video - NCDs</a:t>
            </a:r>
            <a:endParaRPr lang="en-GB" dirty="0"/>
          </a:p>
        </p:txBody>
      </p:sp>
      <p:sp>
        <p:nvSpPr>
          <p:cNvPr id="6" name="Rectangle 5"/>
          <p:cNvSpPr/>
          <p:nvPr/>
        </p:nvSpPr>
        <p:spPr>
          <a:xfrm>
            <a:off x="179512" y="1474807"/>
            <a:ext cx="4275968" cy="5016758"/>
          </a:xfrm>
          <a:prstGeom prst="rect">
            <a:avLst/>
          </a:prstGeom>
        </p:spPr>
        <p:txBody>
          <a:bodyPr wrap="square">
            <a:spAutoFit/>
          </a:bodyPr>
          <a:lstStyle/>
          <a:p>
            <a:r>
              <a:rPr lang="en-GB" sz="2000" b="1" dirty="0">
                <a:solidFill>
                  <a:schemeClr val="accent6">
                    <a:lumMod val="75000"/>
                  </a:schemeClr>
                </a:solidFill>
              </a:rPr>
              <a:t>WHO</a:t>
            </a:r>
            <a:r>
              <a:rPr lang="en-GB" sz="2000" dirty="0"/>
              <a:t> Factsheet data </a:t>
            </a:r>
            <a:r>
              <a:rPr lang="en-GB" sz="2000" dirty="0">
                <a:hlinkClick r:id="rId4"/>
              </a:rPr>
              <a:t>link</a:t>
            </a:r>
            <a:endParaRPr lang="en-GB" sz="2000" dirty="0"/>
          </a:p>
          <a:p>
            <a:pPr marL="285750" indent="-285750">
              <a:buFont typeface="Arial" charset="0"/>
              <a:buChar char="•"/>
            </a:pPr>
            <a:r>
              <a:rPr lang="en-GB" sz="2000" dirty="0"/>
              <a:t>Non-communicable diseases (NCDs) kill </a:t>
            </a:r>
            <a:r>
              <a:rPr lang="en-GB" sz="2000" b="1" dirty="0">
                <a:solidFill>
                  <a:schemeClr val="accent6">
                    <a:lumMod val="75000"/>
                  </a:schemeClr>
                </a:solidFill>
              </a:rPr>
              <a:t>40 million </a:t>
            </a:r>
            <a:r>
              <a:rPr lang="en-GB" sz="2000" dirty="0"/>
              <a:t>people each year, equivalent to </a:t>
            </a:r>
            <a:r>
              <a:rPr lang="en-GB" sz="2000" b="1" dirty="0">
                <a:solidFill>
                  <a:schemeClr val="accent6">
                    <a:lumMod val="75000"/>
                  </a:schemeClr>
                </a:solidFill>
              </a:rPr>
              <a:t>70% of all deaths globally</a:t>
            </a:r>
            <a:endParaRPr lang="en-GB" sz="2000" dirty="0"/>
          </a:p>
          <a:p>
            <a:pPr marL="285750" indent="-285750">
              <a:buFont typeface="Arial" charset="0"/>
              <a:buChar char="•"/>
            </a:pPr>
            <a:r>
              <a:rPr lang="en-GB" sz="2000" dirty="0"/>
              <a:t>Each year, </a:t>
            </a:r>
            <a:r>
              <a:rPr lang="en-GB" sz="2000" b="1" dirty="0">
                <a:solidFill>
                  <a:schemeClr val="accent6">
                    <a:lumMod val="75000"/>
                  </a:schemeClr>
                </a:solidFill>
              </a:rPr>
              <a:t>15 million</a:t>
            </a:r>
            <a:r>
              <a:rPr lang="en-GB" sz="2000" dirty="0"/>
              <a:t> people die from a NCD between the ages of 30 and 69 years; over </a:t>
            </a:r>
            <a:r>
              <a:rPr lang="en-GB" sz="2000" b="1" dirty="0">
                <a:solidFill>
                  <a:schemeClr val="accent6">
                    <a:lumMod val="75000"/>
                  </a:schemeClr>
                </a:solidFill>
              </a:rPr>
              <a:t>80%</a:t>
            </a:r>
            <a:r>
              <a:rPr lang="en-GB" sz="2000" dirty="0"/>
              <a:t> of these "premature" deaths occur in low- and middle-income countries</a:t>
            </a:r>
          </a:p>
          <a:p>
            <a:pPr marL="285750" indent="-285750">
              <a:buFont typeface="Arial" charset="0"/>
              <a:buChar char="•"/>
            </a:pPr>
            <a:r>
              <a:rPr lang="en-GB" sz="2000" b="1" dirty="0">
                <a:solidFill>
                  <a:schemeClr val="accent6">
                    <a:lumMod val="75000"/>
                  </a:schemeClr>
                </a:solidFill>
              </a:rPr>
              <a:t>Cardiovascular diseases </a:t>
            </a:r>
            <a:r>
              <a:rPr lang="en-GB" sz="2000" dirty="0"/>
              <a:t>account for </a:t>
            </a:r>
            <a:r>
              <a:rPr lang="en-GB" sz="2000" b="1" dirty="0">
                <a:solidFill>
                  <a:schemeClr val="accent6">
                    <a:lumMod val="75000"/>
                  </a:schemeClr>
                </a:solidFill>
              </a:rPr>
              <a:t>most</a:t>
            </a:r>
            <a:r>
              <a:rPr lang="en-GB" sz="2000" dirty="0">
                <a:solidFill>
                  <a:schemeClr val="accent6">
                    <a:lumMod val="75000"/>
                  </a:schemeClr>
                </a:solidFill>
              </a:rPr>
              <a:t> </a:t>
            </a:r>
            <a:r>
              <a:rPr lang="en-GB" sz="2000" dirty="0"/>
              <a:t>NCD deaths, or </a:t>
            </a:r>
            <a:r>
              <a:rPr lang="en-GB" sz="2000" b="1" dirty="0">
                <a:solidFill>
                  <a:schemeClr val="accent6">
                    <a:lumMod val="75000"/>
                  </a:schemeClr>
                </a:solidFill>
              </a:rPr>
              <a:t>17.7 million people </a:t>
            </a:r>
            <a:r>
              <a:rPr lang="en-GB" sz="2000" dirty="0"/>
              <a:t>annually, followed by </a:t>
            </a:r>
            <a:r>
              <a:rPr lang="en-GB" sz="2000" b="1" dirty="0">
                <a:solidFill>
                  <a:schemeClr val="accent6">
                    <a:lumMod val="75000"/>
                  </a:schemeClr>
                </a:solidFill>
              </a:rPr>
              <a:t>cancers</a:t>
            </a:r>
            <a:r>
              <a:rPr lang="en-GB" sz="2000" dirty="0">
                <a:solidFill>
                  <a:schemeClr val="accent6">
                    <a:lumMod val="75000"/>
                  </a:schemeClr>
                </a:solidFill>
              </a:rPr>
              <a:t> </a:t>
            </a:r>
            <a:r>
              <a:rPr lang="en-GB" sz="2000" dirty="0"/>
              <a:t>(8.8 million), </a:t>
            </a:r>
            <a:r>
              <a:rPr lang="en-GB" sz="2000" b="1" dirty="0">
                <a:solidFill>
                  <a:schemeClr val="accent6">
                    <a:lumMod val="75000"/>
                  </a:schemeClr>
                </a:solidFill>
              </a:rPr>
              <a:t>respiratory diseases</a:t>
            </a:r>
            <a:r>
              <a:rPr lang="en-GB" sz="2000" dirty="0"/>
              <a:t> (3.9million), and diabetes (1.6 million)</a:t>
            </a:r>
          </a:p>
        </p:txBody>
      </p:sp>
      <p:sp>
        <p:nvSpPr>
          <p:cNvPr id="7" name="Rectangle 6"/>
          <p:cNvSpPr/>
          <p:nvPr/>
        </p:nvSpPr>
        <p:spPr>
          <a:xfrm>
            <a:off x="4455480" y="1666106"/>
            <a:ext cx="4437000" cy="1592734"/>
          </a:xfrm>
          <a:prstGeom prst="rect">
            <a:avLst/>
          </a:prstGeom>
          <a:ln/>
        </p:spPr>
        <p:style>
          <a:lnRef idx="2">
            <a:schemeClr val="accent6"/>
          </a:lnRef>
          <a:fillRef idx="1">
            <a:schemeClr val="lt1"/>
          </a:fillRef>
          <a:effectRef idx="0">
            <a:schemeClr val="accent6"/>
          </a:effectRef>
          <a:fontRef idx="minor">
            <a:schemeClr val="dk1"/>
          </a:fontRef>
        </p:style>
        <p:txBody>
          <a:bodyPr rtlCol="0" anchor="t"/>
          <a:lstStyle/>
          <a:p>
            <a:r>
              <a:rPr lang="en-GB" sz="2000" b="1" dirty="0">
                <a:solidFill>
                  <a:schemeClr val="accent6">
                    <a:lumMod val="75000"/>
                  </a:schemeClr>
                </a:solidFill>
              </a:rPr>
              <a:t>Human cost: </a:t>
            </a:r>
            <a:r>
              <a:rPr lang="en-GB" sz="2000" dirty="0"/>
              <a:t>lower quality of life, shorter lifespan and the families of the sufferer are also affected due to caring responsibilities, parental/partner death etc.</a:t>
            </a:r>
          </a:p>
        </p:txBody>
      </p:sp>
      <p:sp>
        <p:nvSpPr>
          <p:cNvPr id="8" name="Rectangle 7"/>
          <p:cNvSpPr/>
          <p:nvPr/>
        </p:nvSpPr>
        <p:spPr>
          <a:xfrm>
            <a:off x="4455480" y="3363397"/>
            <a:ext cx="4437000" cy="3119412"/>
          </a:xfrm>
          <a:prstGeom prst="rect">
            <a:avLst/>
          </a:prstGeom>
          <a:ln/>
        </p:spPr>
        <p:style>
          <a:lnRef idx="2">
            <a:schemeClr val="accent6"/>
          </a:lnRef>
          <a:fillRef idx="1">
            <a:schemeClr val="lt1"/>
          </a:fillRef>
          <a:effectRef idx="0">
            <a:schemeClr val="accent6"/>
          </a:effectRef>
          <a:fontRef idx="minor">
            <a:schemeClr val="dk1"/>
          </a:fontRef>
        </p:style>
        <p:txBody>
          <a:bodyPr rtlCol="0" anchor="t"/>
          <a:lstStyle/>
          <a:p>
            <a:r>
              <a:rPr lang="en-GB" sz="2000" b="1" dirty="0">
                <a:solidFill>
                  <a:schemeClr val="accent6">
                    <a:lumMod val="75000"/>
                  </a:schemeClr>
                </a:solidFill>
              </a:rPr>
              <a:t>Financial cost: </a:t>
            </a:r>
            <a:r>
              <a:rPr lang="en-GB" sz="2000" dirty="0"/>
              <a:t>cost of health care, research into diseases, awareness campaigns. Reduced income due to inability to work, personal care costs, adaptations to the home and buying specialist equipment e.g. wheelchairs, mobility scooters etc. </a:t>
            </a:r>
          </a:p>
          <a:p>
            <a:r>
              <a:rPr lang="en-GB" sz="2000" dirty="0"/>
              <a:t>Also if many people are unable to work due to NCDs the economy can be affected.  </a:t>
            </a:r>
          </a:p>
        </p:txBody>
      </p:sp>
    </p:spTree>
    <p:extLst>
      <p:ext uri="{BB962C8B-B14F-4D97-AF65-F5344CB8AC3E}">
        <p14:creationId xmlns:p14="http://schemas.microsoft.com/office/powerpoint/2010/main" val="429270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79512" y="778520"/>
            <a:ext cx="8856984" cy="3234254"/>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r>
              <a:rPr lang="en-GB" sz="2000" dirty="0">
                <a:solidFill>
                  <a:schemeClr val="tx1"/>
                </a:solidFill>
              </a:rPr>
              <a:t>There are </a:t>
            </a:r>
            <a:r>
              <a:rPr lang="en-GB" sz="2000" b="1" dirty="0">
                <a:solidFill>
                  <a:schemeClr val="accent6">
                    <a:lumMod val="75000"/>
                  </a:schemeClr>
                </a:solidFill>
              </a:rPr>
              <a:t>other factors </a:t>
            </a:r>
            <a:r>
              <a:rPr lang="en-GB" sz="2000" dirty="0">
                <a:solidFill>
                  <a:schemeClr val="tx1"/>
                </a:solidFill>
              </a:rPr>
              <a:t>that can also affect health and increase the risk of getting a disease, these can be:</a:t>
            </a:r>
          </a:p>
          <a:p>
            <a:pPr marL="342900" indent="-342900">
              <a:buFont typeface="Arial" charset="0"/>
              <a:buChar char="•"/>
            </a:pPr>
            <a:r>
              <a:rPr lang="en-GB" sz="2000" b="1" dirty="0">
                <a:solidFill>
                  <a:schemeClr val="accent6">
                    <a:lumMod val="75000"/>
                  </a:schemeClr>
                </a:solidFill>
              </a:rPr>
              <a:t>aspects of a persons lifestyle</a:t>
            </a:r>
          </a:p>
          <a:p>
            <a:pPr marL="800100" lvl="1" indent="-342900">
              <a:buSzPct val="70000"/>
              <a:buFont typeface="Wingdings" charset="2"/>
              <a:buChar char="§"/>
            </a:pPr>
            <a:r>
              <a:rPr lang="en-GB" sz="2000" dirty="0">
                <a:solidFill>
                  <a:schemeClr val="tx1"/>
                </a:solidFill>
              </a:rPr>
              <a:t>e.g. lack of exercise, stress levels, exposure to too much sunlight, exposure to ionising radiation (e.g. X-rays, gamma rays)</a:t>
            </a:r>
          </a:p>
          <a:p>
            <a:pPr marL="342900" indent="-342900">
              <a:buFont typeface="Arial" charset="0"/>
              <a:buChar char="•"/>
            </a:pPr>
            <a:r>
              <a:rPr lang="en-GB" sz="2000" b="1" dirty="0">
                <a:solidFill>
                  <a:schemeClr val="accent6">
                    <a:lumMod val="75000"/>
                  </a:schemeClr>
                </a:solidFill>
              </a:rPr>
              <a:t>substances (chemicals) taken into</a:t>
            </a:r>
            <a:r>
              <a:rPr lang="en-GB" sz="2000" dirty="0">
                <a:solidFill>
                  <a:schemeClr val="tx1"/>
                </a:solidFill>
              </a:rPr>
              <a:t>:</a:t>
            </a:r>
          </a:p>
          <a:p>
            <a:pPr marL="800100" lvl="1" indent="-342900">
              <a:buSzPct val="70000"/>
              <a:buFont typeface="Wingdings" charset="2"/>
              <a:buChar char="§"/>
            </a:pPr>
            <a:r>
              <a:rPr lang="en-GB" sz="2000" b="1" dirty="0">
                <a:solidFill>
                  <a:schemeClr val="accent6">
                    <a:lumMod val="75000"/>
                  </a:schemeClr>
                </a:solidFill>
              </a:rPr>
              <a:t>a persons body </a:t>
            </a:r>
            <a:r>
              <a:rPr lang="en-GB" sz="2000" dirty="0">
                <a:solidFill>
                  <a:schemeClr val="tx1"/>
                </a:solidFill>
              </a:rPr>
              <a:t>– e.g. high fat/sugar diet, cigarette smoke, alcohol</a:t>
            </a:r>
          </a:p>
          <a:p>
            <a:pPr marL="800100" lvl="1" indent="-342900">
              <a:buSzPct val="70000"/>
              <a:buFont typeface="Wingdings" charset="2"/>
              <a:buChar char="§"/>
            </a:pPr>
            <a:r>
              <a:rPr lang="en-GB" sz="2000" b="1" dirty="0">
                <a:solidFill>
                  <a:schemeClr val="accent6">
                    <a:lumMod val="75000"/>
                  </a:schemeClr>
                </a:solidFill>
              </a:rPr>
              <a:t>in their environment </a:t>
            </a:r>
            <a:r>
              <a:rPr lang="en-GB" sz="2000" dirty="0">
                <a:solidFill>
                  <a:schemeClr val="tx1"/>
                </a:solidFill>
              </a:rPr>
              <a:t>- e.g. air/water pollution, asbestos, ionising radiation </a:t>
            </a:r>
          </a:p>
          <a:p>
            <a:pPr marL="800100" lvl="1" indent="-342900">
              <a:buSzPct val="70000"/>
              <a:buFont typeface="Wingdings" charset="2"/>
              <a:buChar char="§"/>
            </a:pPr>
            <a:endParaRPr lang="en-GB" sz="1000" dirty="0">
              <a:solidFill>
                <a:schemeClr val="tx1"/>
              </a:solidFill>
            </a:endParaRPr>
          </a:p>
          <a:p>
            <a:pPr lvl="1" algn="ctr">
              <a:buSzPct val="70000"/>
            </a:pPr>
            <a:r>
              <a:rPr lang="en-GB" sz="2000" dirty="0">
                <a:solidFill>
                  <a:schemeClr val="tx1"/>
                </a:solidFill>
              </a:rPr>
              <a:t>These are called </a:t>
            </a:r>
            <a:r>
              <a:rPr lang="en-GB" sz="2800" b="1" dirty="0">
                <a:solidFill>
                  <a:schemeClr val="accent6">
                    <a:lumMod val="75000"/>
                  </a:schemeClr>
                </a:solidFill>
              </a:rPr>
              <a:t>RISK FACTORS   </a:t>
            </a:r>
          </a:p>
        </p:txBody>
      </p:sp>
      <p:sp>
        <p:nvSpPr>
          <p:cNvPr id="2" name="Title 1"/>
          <p:cNvSpPr>
            <a:spLocks noGrp="1"/>
          </p:cNvSpPr>
          <p:nvPr>
            <p:ph type="ctrTitle"/>
          </p:nvPr>
        </p:nvSpPr>
        <p:spPr>
          <a:xfrm>
            <a:off x="827584" y="35655"/>
            <a:ext cx="8316416" cy="657041"/>
          </a:xfrm>
        </p:spPr>
        <p:txBody>
          <a:bodyPr>
            <a:noAutofit/>
          </a:bodyPr>
          <a:lstStyle/>
          <a:p>
            <a:pPr marL="342900" lvl="1" algn="r" defTabSz="342900" rtl="0">
              <a:spcBef>
                <a:spcPct val="20000"/>
              </a:spcBef>
              <a:defRPr/>
            </a:pPr>
            <a:r>
              <a:rPr lang="en-US" sz="2000" b="1" dirty="0">
                <a:solidFill>
                  <a:schemeClr val="accent6"/>
                </a:solidFill>
              </a:rPr>
              <a:t>Animal tissues, organs and organ systems Part 3</a:t>
            </a:r>
            <a:br>
              <a:rPr lang="en-US" sz="2000" b="1" dirty="0">
                <a:solidFill>
                  <a:schemeClr val="accent6"/>
                </a:solidFill>
              </a:rPr>
            </a:br>
            <a:r>
              <a:rPr lang="en-US" sz="2000" b="1" dirty="0">
                <a:solidFill>
                  <a:schemeClr val="accent6"/>
                </a:solidFill>
              </a:rPr>
              <a:t>- The effect of lifestyle on some non-communicable diseases</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11" name="Rectangle 10"/>
          <p:cNvSpPr/>
          <p:nvPr/>
        </p:nvSpPr>
        <p:spPr>
          <a:xfrm>
            <a:off x="323528" y="4271710"/>
            <a:ext cx="2088232" cy="5040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200" dirty="0"/>
              <a:t>HAZARD</a:t>
            </a:r>
          </a:p>
        </p:txBody>
      </p:sp>
      <p:sp>
        <p:nvSpPr>
          <p:cNvPr id="12" name="Right Arrow 11"/>
          <p:cNvSpPr/>
          <p:nvPr/>
        </p:nvSpPr>
        <p:spPr>
          <a:xfrm>
            <a:off x="2915816" y="4012774"/>
            <a:ext cx="3528392" cy="1021928"/>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2800" b="1" dirty="0"/>
              <a:t>RISK FACTOR</a:t>
            </a:r>
          </a:p>
        </p:txBody>
      </p:sp>
      <p:sp>
        <p:nvSpPr>
          <p:cNvPr id="13" name="Rectangle 12"/>
          <p:cNvSpPr/>
          <p:nvPr/>
        </p:nvSpPr>
        <p:spPr>
          <a:xfrm>
            <a:off x="6804248" y="4280218"/>
            <a:ext cx="2088232" cy="5040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200" dirty="0"/>
              <a:t>HARM</a:t>
            </a:r>
          </a:p>
        </p:txBody>
      </p:sp>
      <p:sp>
        <p:nvSpPr>
          <p:cNvPr id="14" name="TextBox 13"/>
          <p:cNvSpPr txBox="1"/>
          <p:nvPr/>
        </p:nvSpPr>
        <p:spPr>
          <a:xfrm>
            <a:off x="288640" y="5025950"/>
            <a:ext cx="2250008" cy="923330"/>
          </a:xfrm>
          <a:prstGeom prst="rect">
            <a:avLst/>
          </a:prstGeom>
          <a:noFill/>
        </p:spPr>
        <p:txBody>
          <a:bodyPr wrap="square" rtlCol="0">
            <a:spAutoFit/>
          </a:bodyPr>
          <a:lstStyle/>
          <a:p>
            <a:pPr algn="ctr"/>
            <a:r>
              <a:rPr lang="en-GB" dirty="0"/>
              <a:t>The potential source of harm e.g. smoking, lack of exercise</a:t>
            </a:r>
          </a:p>
        </p:txBody>
      </p:sp>
      <p:sp>
        <p:nvSpPr>
          <p:cNvPr id="15" name="TextBox 14"/>
          <p:cNvSpPr txBox="1"/>
          <p:nvPr/>
        </p:nvSpPr>
        <p:spPr>
          <a:xfrm>
            <a:off x="2915816" y="5025950"/>
            <a:ext cx="3312368" cy="923330"/>
          </a:xfrm>
          <a:prstGeom prst="rect">
            <a:avLst/>
          </a:prstGeom>
          <a:noFill/>
        </p:spPr>
        <p:txBody>
          <a:bodyPr wrap="square" rtlCol="0">
            <a:spAutoFit/>
          </a:bodyPr>
          <a:lstStyle/>
          <a:p>
            <a:pPr algn="ctr"/>
            <a:r>
              <a:rPr lang="en-GB" dirty="0"/>
              <a:t>The combination of the chances of the hazard causing harm and the severity of that harm </a:t>
            </a:r>
          </a:p>
        </p:txBody>
      </p:sp>
      <p:sp>
        <p:nvSpPr>
          <p:cNvPr id="16" name="TextBox 15"/>
          <p:cNvSpPr txBox="1"/>
          <p:nvPr/>
        </p:nvSpPr>
        <p:spPr>
          <a:xfrm>
            <a:off x="6854788" y="5025950"/>
            <a:ext cx="1987152" cy="923330"/>
          </a:xfrm>
          <a:prstGeom prst="rect">
            <a:avLst/>
          </a:prstGeom>
          <a:noFill/>
        </p:spPr>
        <p:txBody>
          <a:bodyPr wrap="square" rtlCol="0">
            <a:spAutoFit/>
          </a:bodyPr>
          <a:lstStyle/>
          <a:p>
            <a:pPr algn="ctr"/>
            <a:r>
              <a:rPr lang="en-GB" dirty="0"/>
              <a:t>The damage to health or a disease that can occur </a:t>
            </a:r>
          </a:p>
        </p:txBody>
      </p:sp>
      <p:sp>
        <p:nvSpPr>
          <p:cNvPr id="18" name="Rectangle 17"/>
          <p:cNvSpPr/>
          <p:nvPr/>
        </p:nvSpPr>
        <p:spPr>
          <a:xfrm>
            <a:off x="44896" y="6062314"/>
            <a:ext cx="9035988" cy="400110"/>
          </a:xfrm>
          <a:prstGeom prst="rect">
            <a:avLst/>
          </a:prstGeom>
        </p:spPr>
        <p:txBody>
          <a:bodyPr wrap="square">
            <a:spAutoFit/>
          </a:bodyPr>
          <a:lstStyle/>
          <a:p>
            <a:r>
              <a:rPr lang="en-US" sz="2000" b="1" dirty="0">
                <a:solidFill>
                  <a:schemeClr val="accent6">
                    <a:lumMod val="75000"/>
                  </a:schemeClr>
                </a:solidFill>
              </a:rPr>
              <a:t>MANY DISEASES ARE CAUSED BY THE INTERACTION OF A NUMBER OF RISK FACTORS</a:t>
            </a:r>
            <a:endParaRPr lang="en-US" sz="2000" b="1" dirty="0">
              <a:solidFill>
                <a:schemeClr val="accent6">
                  <a:lumMod val="75000"/>
                </a:schemeClr>
              </a:solidFill>
              <a:effectLst/>
            </a:endParaRPr>
          </a:p>
        </p:txBody>
      </p:sp>
    </p:spTree>
    <p:extLst>
      <p:ext uri="{BB962C8B-B14F-4D97-AF65-F5344CB8AC3E}">
        <p14:creationId xmlns:p14="http://schemas.microsoft.com/office/powerpoint/2010/main" val="449369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12068" y="663600"/>
            <a:ext cx="6764188" cy="5622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GB" sz="2000" dirty="0">
                <a:solidFill>
                  <a:schemeClr val="tx1"/>
                </a:solidFill>
              </a:rPr>
              <a:t>Some </a:t>
            </a:r>
            <a:r>
              <a:rPr lang="en-GB" sz="2000" b="1" dirty="0">
                <a:solidFill>
                  <a:schemeClr val="accent6">
                    <a:lumMod val="75000"/>
                  </a:schemeClr>
                </a:solidFill>
              </a:rPr>
              <a:t>RISK FACTORS </a:t>
            </a:r>
            <a:r>
              <a:rPr lang="en-GB" sz="2000" dirty="0">
                <a:solidFill>
                  <a:schemeClr val="tx1"/>
                </a:solidFill>
              </a:rPr>
              <a:t>have been found to directly </a:t>
            </a:r>
            <a:r>
              <a:rPr lang="en-GB" sz="2000" b="1" dirty="0">
                <a:solidFill>
                  <a:schemeClr val="accent6">
                    <a:lumMod val="75000"/>
                  </a:schemeClr>
                </a:solidFill>
              </a:rPr>
              <a:t>cause</a:t>
            </a:r>
            <a:r>
              <a:rPr lang="en-GB" sz="2000" dirty="0">
                <a:solidFill>
                  <a:schemeClr val="tx1"/>
                </a:solidFill>
              </a:rPr>
              <a:t> </a:t>
            </a:r>
            <a:r>
              <a:rPr lang="en-GB" sz="2000" b="1" dirty="0">
                <a:solidFill>
                  <a:schemeClr val="accent6">
                    <a:lumMod val="75000"/>
                  </a:schemeClr>
                </a:solidFill>
              </a:rPr>
              <a:t>disease.</a:t>
            </a:r>
          </a:p>
        </p:txBody>
      </p:sp>
      <p:sp>
        <p:nvSpPr>
          <p:cNvPr id="2" name="Title 1"/>
          <p:cNvSpPr>
            <a:spLocks noGrp="1"/>
          </p:cNvSpPr>
          <p:nvPr>
            <p:ph type="ctrTitle"/>
          </p:nvPr>
        </p:nvSpPr>
        <p:spPr>
          <a:xfrm>
            <a:off x="827584" y="35655"/>
            <a:ext cx="8316416" cy="657041"/>
          </a:xfrm>
        </p:spPr>
        <p:txBody>
          <a:bodyPr>
            <a:noAutofit/>
          </a:bodyPr>
          <a:lstStyle/>
          <a:p>
            <a:pPr marL="342900" lvl="1" algn="r" defTabSz="342900" rtl="0">
              <a:spcBef>
                <a:spcPct val="20000"/>
              </a:spcBef>
              <a:defRPr/>
            </a:pPr>
            <a:r>
              <a:rPr lang="en-US" sz="2000" b="1" dirty="0">
                <a:solidFill>
                  <a:schemeClr val="accent6"/>
                </a:solidFill>
              </a:rPr>
              <a:t>Animal tissues, organs and organ systems Part 3 - Some causes of non-communicable diseases</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3" name="Rectangle 2"/>
          <p:cNvSpPr/>
          <p:nvPr/>
        </p:nvSpPr>
        <p:spPr>
          <a:xfrm>
            <a:off x="16892" y="1196752"/>
            <a:ext cx="6427316" cy="4708981"/>
          </a:xfrm>
          <a:prstGeom prst="rect">
            <a:avLst/>
          </a:prstGeom>
        </p:spPr>
        <p:txBody>
          <a:bodyPr wrap="square">
            <a:spAutoFit/>
          </a:bodyPr>
          <a:lstStyle/>
          <a:p>
            <a:r>
              <a:rPr lang="en-US" sz="2000" b="1" dirty="0"/>
              <a:t>CARDIOVASCULAR disease:</a:t>
            </a:r>
          </a:p>
          <a:p>
            <a:pPr marL="285750" indent="-285750">
              <a:buFont typeface="Arial" charset="0"/>
              <a:buChar char="•"/>
            </a:pPr>
            <a:r>
              <a:rPr lang="en-US" sz="2000" b="1" u="sng" dirty="0">
                <a:solidFill>
                  <a:schemeClr val="accent6">
                    <a:lumMod val="75000"/>
                  </a:schemeClr>
                </a:solidFill>
              </a:rPr>
              <a:t>Diet</a:t>
            </a:r>
            <a:r>
              <a:rPr lang="en-US" sz="2000" u="sng" dirty="0"/>
              <a:t> </a:t>
            </a:r>
            <a:r>
              <a:rPr lang="en-US" sz="2000" dirty="0"/>
              <a:t>– a diet high in saturated fats can increase the levels of LDL (low density lipoproteins – cholesterol plus a protein that can cause atherosclerosis)</a:t>
            </a:r>
          </a:p>
          <a:p>
            <a:endParaRPr lang="en-US" sz="2000" dirty="0"/>
          </a:p>
          <a:p>
            <a:endParaRPr lang="en-US" sz="2000" dirty="0"/>
          </a:p>
          <a:p>
            <a:pPr marL="285750" indent="-285750">
              <a:buFont typeface="Arial" charset="0"/>
              <a:buChar char="•"/>
            </a:pPr>
            <a:r>
              <a:rPr lang="en-US" sz="2000" b="1" u="sng" dirty="0">
                <a:solidFill>
                  <a:schemeClr val="accent6">
                    <a:lumMod val="75000"/>
                  </a:schemeClr>
                </a:solidFill>
              </a:rPr>
              <a:t>Smoking</a:t>
            </a:r>
            <a:r>
              <a:rPr lang="en-US" sz="2000" u="sng" dirty="0">
                <a:solidFill>
                  <a:schemeClr val="accent6">
                    <a:lumMod val="75000"/>
                  </a:schemeClr>
                </a:solidFill>
              </a:rPr>
              <a:t> </a:t>
            </a:r>
            <a:r>
              <a:rPr lang="en-US" sz="2000" dirty="0"/>
              <a:t>– tobacco smoke </a:t>
            </a:r>
            <a:r>
              <a:rPr lang="en-US" sz="2000" b="1" dirty="0">
                <a:solidFill>
                  <a:schemeClr val="accent6">
                    <a:lumMod val="75000"/>
                  </a:schemeClr>
                </a:solidFill>
              </a:rPr>
              <a:t>damages</a:t>
            </a:r>
            <a:r>
              <a:rPr lang="en-US" sz="2000" dirty="0"/>
              <a:t> the lining of the arteries leading to atherosclerosis, </a:t>
            </a:r>
            <a:r>
              <a:rPr lang="en-US" sz="2000" b="1" dirty="0">
                <a:solidFill>
                  <a:schemeClr val="accent6">
                    <a:lumMod val="75000"/>
                  </a:schemeClr>
                </a:solidFill>
              </a:rPr>
              <a:t>carbon monoxide </a:t>
            </a:r>
            <a:r>
              <a:rPr lang="en-US" sz="2000" dirty="0"/>
              <a:t>in tobacco smoke reduces the amount of oxygen in the blood so the heart has to pump harder, the </a:t>
            </a:r>
            <a:r>
              <a:rPr lang="en-US" sz="2000" b="1" dirty="0">
                <a:solidFill>
                  <a:schemeClr val="accent6">
                    <a:lumMod val="75000"/>
                  </a:schemeClr>
                </a:solidFill>
              </a:rPr>
              <a:t>nicotine</a:t>
            </a:r>
            <a:r>
              <a:rPr lang="en-US" sz="2000" dirty="0"/>
              <a:t> in tobacco smoke causes the heart to beat faster and raises blood pressure</a:t>
            </a:r>
          </a:p>
          <a:p>
            <a:endParaRPr lang="en-US" sz="2000" dirty="0"/>
          </a:p>
          <a:p>
            <a:pPr marL="285750" indent="-285750">
              <a:buFont typeface="Arial" charset="0"/>
              <a:buChar char="•"/>
            </a:pPr>
            <a:r>
              <a:rPr lang="en-US" sz="2000" b="1" u="sng" dirty="0">
                <a:solidFill>
                  <a:schemeClr val="accent6">
                    <a:lumMod val="75000"/>
                  </a:schemeClr>
                </a:solidFill>
              </a:rPr>
              <a:t>Lack of exercise </a:t>
            </a:r>
            <a:r>
              <a:rPr lang="en-US" sz="2000" dirty="0"/>
              <a:t>– exercising regularly lowers blood pressure and stress</a:t>
            </a:r>
            <a:endParaRPr lang="en-US" sz="2000" dirty="0">
              <a:effectLst/>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9522"/>
          <a:stretch/>
        </p:blipFill>
        <p:spPr>
          <a:xfrm>
            <a:off x="6444208" y="1155819"/>
            <a:ext cx="2294977" cy="18544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3165004"/>
            <a:ext cx="2294977" cy="152998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7011"/>
          <a:stretch/>
        </p:blipFill>
        <p:spPr>
          <a:xfrm>
            <a:off x="6444208" y="4814968"/>
            <a:ext cx="2301153" cy="1633465"/>
          </a:xfrm>
          <a:prstGeom prst="rect">
            <a:avLst/>
          </a:prstGeom>
        </p:spPr>
      </p:pic>
    </p:spTree>
    <p:extLst>
      <p:ext uri="{BB962C8B-B14F-4D97-AF65-F5344CB8AC3E}">
        <p14:creationId xmlns:p14="http://schemas.microsoft.com/office/powerpoint/2010/main" val="472538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12068" y="663600"/>
            <a:ext cx="6764188" cy="5622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GB" sz="2000" dirty="0">
                <a:solidFill>
                  <a:schemeClr val="tx1"/>
                </a:solidFill>
              </a:rPr>
              <a:t>Some </a:t>
            </a:r>
            <a:r>
              <a:rPr lang="en-GB" sz="2000" b="1" dirty="0">
                <a:solidFill>
                  <a:schemeClr val="accent6">
                    <a:lumMod val="75000"/>
                  </a:schemeClr>
                </a:solidFill>
              </a:rPr>
              <a:t>RISK FACTORS </a:t>
            </a:r>
            <a:r>
              <a:rPr lang="en-GB" sz="2000" dirty="0">
                <a:solidFill>
                  <a:schemeClr val="tx1"/>
                </a:solidFill>
              </a:rPr>
              <a:t>have been found to directly </a:t>
            </a:r>
            <a:r>
              <a:rPr lang="en-GB" sz="2000" b="1" dirty="0">
                <a:solidFill>
                  <a:schemeClr val="accent6">
                    <a:lumMod val="75000"/>
                  </a:schemeClr>
                </a:solidFill>
              </a:rPr>
              <a:t>cause</a:t>
            </a:r>
            <a:r>
              <a:rPr lang="en-GB" sz="2000" dirty="0">
                <a:solidFill>
                  <a:schemeClr val="tx1"/>
                </a:solidFill>
              </a:rPr>
              <a:t> </a:t>
            </a:r>
            <a:r>
              <a:rPr lang="en-GB" sz="2000" b="1" dirty="0">
                <a:solidFill>
                  <a:schemeClr val="accent6">
                    <a:lumMod val="75000"/>
                  </a:schemeClr>
                </a:solidFill>
              </a:rPr>
              <a:t>disease.</a:t>
            </a:r>
          </a:p>
        </p:txBody>
      </p:sp>
      <p:sp>
        <p:nvSpPr>
          <p:cNvPr id="2" name="Title 1"/>
          <p:cNvSpPr>
            <a:spLocks noGrp="1"/>
          </p:cNvSpPr>
          <p:nvPr>
            <p:ph type="ctrTitle"/>
          </p:nvPr>
        </p:nvSpPr>
        <p:spPr>
          <a:xfrm>
            <a:off x="827584" y="35655"/>
            <a:ext cx="8316416" cy="657041"/>
          </a:xfrm>
        </p:spPr>
        <p:txBody>
          <a:bodyPr>
            <a:noAutofit/>
          </a:bodyPr>
          <a:lstStyle/>
          <a:p>
            <a:pPr marL="342900" lvl="1" algn="r" defTabSz="342900" rtl="0">
              <a:spcBef>
                <a:spcPct val="20000"/>
              </a:spcBef>
              <a:defRPr/>
            </a:pPr>
            <a:r>
              <a:rPr lang="en-US" sz="2000" b="1" dirty="0">
                <a:solidFill>
                  <a:schemeClr val="accent6"/>
                </a:solidFill>
              </a:rPr>
              <a:t>Animal tissues, organs and organ systems Part 3</a:t>
            </a:r>
            <a:br>
              <a:rPr lang="en-US" sz="2000" b="1" dirty="0">
                <a:solidFill>
                  <a:schemeClr val="accent6"/>
                </a:solidFill>
              </a:rPr>
            </a:br>
            <a:r>
              <a:rPr lang="en-US" sz="2000" b="1" dirty="0">
                <a:solidFill>
                  <a:schemeClr val="accent6"/>
                </a:solidFill>
              </a:rPr>
              <a:t>- Some causes of non-communicable diseases</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3" name="Rectangle 2"/>
          <p:cNvSpPr/>
          <p:nvPr/>
        </p:nvSpPr>
        <p:spPr>
          <a:xfrm>
            <a:off x="16892" y="1052736"/>
            <a:ext cx="6427316" cy="6494085"/>
          </a:xfrm>
          <a:prstGeom prst="rect">
            <a:avLst/>
          </a:prstGeom>
        </p:spPr>
        <p:txBody>
          <a:bodyPr wrap="square">
            <a:spAutoFit/>
          </a:bodyPr>
          <a:lstStyle/>
          <a:p>
            <a:r>
              <a:rPr lang="en-US" sz="2000" b="1" dirty="0"/>
              <a:t>OBESITY is a risk factor for Type 2 diabetes:</a:t>
            </a:r>
          </a:p>
          <a:p>
            <a:pPr marL="285750" indent="-285750">
              <a:buFont typeface="Arial" charset="0"/>
              <a:buChar char="•"/>
            </a:pPr>
            <a:r>
              <a:rPr lang="en-US" sz="2000" b="1" dirty="0">
                <a:solidFill>
                  <a:schemeClr val="accent6">
                    <a:lumMod val="75000"/>
                  </a:schemeClr>
                </a:solidFill>
              </a:rPr>
              <a:t>Type 2 diabetes </a:t>
            </a:r>
            <a:r>
              <a:rPr lang="en-US" sz="2000" dirty="0"/>
              <a:t>– is where the cells in the body are less sensitive or resistant to insulin so the body cannot control the concentration of glucose in the blood correctly </a:t>
            </a:r>
            <a:r>
              <a:rPr lang="en-US" dirty="0">
                <a:hlinkClick r:id="rId3"/>
              </a:rPr>
              <a:t>Video - Type 2 Diabetes</a:t>
            </a:r>
            <a:endParaRPr lang="en-US" dirty="0"/>
          </a:p>
          <a:p>
            <a:pPr marL="285750" indent="-285750">
              <a:buFont typeface="Arial" charset="0"/>
              <a:buChar char="•"/>
            </a:pPr>
            <a:r>
              <a:rPr lang="en-US" sz="2000" b="1" dirty="0">
                <a:solidFill>
                  <a:schemeClr val="accent6">
                    <a:lumMod val="75000"/>
                  </a:schemeClr>
                </a:solidFill>
              </a:rPr>
              <a:t>Obesity </a:t>
            </a:r>
            <a:r>
              <a:rPr lang="en-US" sz="2000" dirty="0"/>
              <a:t>increases the risk of developing type 2 diabetes, the more fat you have around your abdomen (tummy)</a:t>
            </a:r>
          </a:p>
          <a:p>
            <a:pPr marL="285750" indent="-285750">
              <a:buFont typeface="Arial" charset="0"/>
              <a:buChar char="•"/>
            </a:pPr>
            <a:endParaRPr lang="en-US" sz="2000" dirty="0"/>
          </a:p>
          <a:p>
            <a:r>
              <a:rPr lang="en-US" sz="2000" b="1" dirty="0"/>
              <a:t>Alcohol is a risk factor for Liver disease and Brain damage:</a:t>
            </a:r>
          </a:p>
          <a:p>
            <a:pPr marL="342900" indent="-342900">
              <a:buFont typeface="Arial" charset="0"/>
              <a:buChar char="•"/>
            </a:pPr>
            <a:r>
              <a:rPr lang="en-US" sz="2000" b="1" dirty="0">
                <a:solidFill>
                  <a:schemeClr val="accent6">
                    <a:lumMod val="75000"/>
                  </a:schemeClr>
                </a:solidFill>
              </a:rPr>
              <a:t>Liver disease </a:t>
            </a:r>
            <a:r>
              <a:rPr lang="en-US" sz="2000" dirty="0"/>
              <a:t>– the liver breaks down toxins in alcohol, if you have too much alcohol the first stage of liver disease is when the liver becomes fatty and eventually </a:t>
            </a:r>
            <a:r>
              <a:rPr lang="en-US" sz="2000" b="1" dirty="0">
                <a:solidFill>
                  <a:schemeClr val="accent6">
                    <a:lumMod val="75000"/>
                  </a:schemeClr>
                </a:solidFill>
              </a:rPr>
              <a:t>cirrhosis</a:t>
            </a:r>
            <a:r>
              <a:rPr lang="en-US" sz="2000" dirty="0">
                <a:solidFill>
                  <a:schemeClr val="accent6">
                    <a:lumMod val="75000"/>
                  </a:schemeClr>
                </a:solidFill>
              </a:rPr>
              <a:t> </a:t>
            </a:r>
            <a:r>
              <a:rPr lang="en-US" sz="2000" dirty="0"/>
              <a:t>of the liver develops if you continue to drink too much alcohol</a:t>
            </a:r>
          </a:p>
          <a:p>
            <a:pPr marL="342900" indent="-342900">
              <a:buFont typeface="Arial" charset="0"/>
              <a:buChar char="•"/>
            </a:pPr>
            <a:r>
              <a:rPr lang="en-US" sz="2000" b="1" dirty="0">
                <a:solidFill>
                  <a:schemeClr val="accent6">
                    <a:lumMod val="75000"/>
                  </a:schemeClr>
                </a:solidFill>
              </a:rPr>
              <a:t>Brain function damage </a:t>
            </a:r>
            <a:r>
              <a:rPr lang="en-US" sz="2000" dirty="0"/>
              <a:t>– alcohol affects the way the nerve cells in the brain work and the cells then become damaged. The brain mass may also shrink </a:t>
            </a:r>
            <a:r>
              <a:rPr lang="en-US" dirty="0">
                <a:hlinkClick r:id="rId4"/>
              </a:rPr>
              <a:t>Video - Alcohol and the Body</a:t>
            </a:r>
            <a:endParaRPr lang="en-US" dirty="0"/>
          </a:p>
          <a:p>
            <a:pPr marL="342900" indent="-342900">
              <a:buFont typeface="Arial" charset="0"/>
              <a:buChar char="•"/>
            </a:pPr>
            <a:endParaRPr lang="en-US" dirty="0"/>
          </a:p>
          <a:p>
            <a:endParaRPr lang="en-US" sz="2000" b="1" dirty="0"/>
          </a:p>
          <a:p>
            <a:endParaRPr lang="en-US" sz="20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0853" y="1196752"/>
            <a:ext cx="2770286" cy="2108359"/>
          </a:xfrm>
          <a:prstGeom prst="rect">
            <a:avLst/>
          </a:prstGeom>
        </p:spPr>
      </p:pic>
      <p:pic>
        <p:nvPicPr>
          <p:cNvPr id="10" name="Picture 9"/>
          <p:cNvPicPr>
            <a:picLocks noChangeAspect="1"/>
          </p:cNvPicPr>
          <p:nvPr/>
        </p:nvPicPr>
        <p:blipFill>
          <a:blip r:embed="rId6" cstate="print">
            <a:clrChange>
              <a:clrFrom>
                <a:srgbClr val="E8E8E8"/>
              </a:clrFrom>
              <a:clrTo>
                <a:srgbClr val="E8E8E8">
                  <a:alpha val="0"/>
                </a:srgbClr>
              </a:clrTo>
            </a:clrChange>
            <a:extLst>
              <a:ext uri="{28A0092B-C50C-407E-A947-70E740481C1C}">
                <a14:useLocalDpi xmlns:a14="http://schemas.microsoft.com/office/drawing/2010/main" val="0"/>
              </a:ext>
            </a:extLst>
          </a:blip>
          <a:stretch>
            <a:fillRect/>
          </a:stretch>
        </p:blipFill>
        <p:spPr>
          <a:xfrm>
            <a:off x="6190853" y="3147123"/>
            <a:ext cx="2937191" cy="2201425"/>
          </a:xfrm>
          <a:prstGeom prst="rect">
            <a:avLst/>
          </a:prstGeom>
        </p:spPr>
      </p:pic>
      <p:pic>
        <p:nvPicPr>
          <p:cNvPr id="11" name="Picture 10"/>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09329" y="4730364"/>
            <a:ext cx="2934671" cy="1956447"/>
          </a:xfrm>
          <a:prstGeom prst="rect">
            <a:avLst/>
          </a:prstGeom>
        </p:spPr>
      </p:pic>
    </p:spTree>
    <p:extLst>
      <p:ext uri="{BB962C8B-B14F-4D97-AF65-F5344CB8AC3E}">
        <p14:creationId xmlns:p14="http://schemas.microsoft.com/office/powerpoint/2010/main" val="343770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12068" y="663600"/>
            <a:ext cx="6764188" cy="5622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GB" sz="2000" dirty="0">
                <a:solidFill>
                  <a:schemeClr val="tx1"/>
                </a:solidFill>
              </a:rPr>
              <a:t>Some </a:t>
            </a:r>
            <a:r>
              <a:rPr lang="en-GB" sz="2000" b="1" dirty="0">
                <a:solidFill>
                  <a:schemeClr val="accent6">
                    <a:lumMod val="75000"/>
                  </a:schemeClr>
                </a:solidFill>
              </a:rPr>
              <a:t>RISK FACTORS </a:t>
            </a:r>
            <a:r>
              <a:rPr lang="en-GB" sz="2000" dirty="0">
                <a:solidFill>
                  <a:schemeClr val="tx1"/>
                </a:solidFill>
              </a:rPr>
              <a:t>have been found to directly </a:t>
            </a:r>
            <a:r>
              <a:rPr lang="en-GB" sz="2000" b="1" dirty="0">
                <a:solidFill>
                  <a:schemeClr val="accent6">
                    <a:lumMod val="75000"/>
                  </a:schemeClr>
                </a:solidFill>
              </a:rPr>
              <a:t>cause</a:t>
            </a:r>
            <a:r>
              <a:rPr lang="en-GB" sz="2000" dirty="0">
                <a:solidFill>
                  <a:schemeClr val="tx1"/>
                </a:solidFill>
              </a:rPr>
              <a:t> </a:t>
            </a:r>
            <a:r>
              <a:rPr lang="en-GB" sz="2000" b="1" dirty="0">
                <a:solidFill>
                  <a:schemeClr val="accent6">
                    <a:lumMod val="75000"/>
                  </a:schemeClr>
                </a:solidFill>
              </a:rPr>
              <a:t>disease.</a:t>
            </a:r>
          </a:p>
        </p:txBody>
      </p:sp>
      <p:sp>
        <p:nvSpPr>
          <p:cNvPr id="2" name="Title 1"/>
          <p:cNvSpPr>
            <a:spLocks noGrp="1"/>
          </p:cNvSpPr>
          <p:nvPr>
            <p:ph type="ctrTitle"/>
          </p:nvPr>
        </p:nvSpPr>
        <p:spPr>
          <a:xfrm>
            <a:off x="827584" y="35655"/>
            <a:ext cx="8316416" cy="657041"/>
          </a:xfrm>
        </p:spPr>
        <p:txBody>
          <a:bodyPr>
            <a:noAutofit/>
          </a:bodyPr>
          <a:lstStyle/>
          <a:p>
            <a:pPr marL="342900" lvl="1" algn="r" defTabSz="342900" rtl="0">
              <a:spcBef>
                <a:spcPct val="20000"/>
              </a:spcBef>
              <a:defRPr/>
            </a:pPr>
            <a:r>
              <a:rPr lang="en-US" sz="2000" b="1" dirty="0">
                <a:solidFill>
                  <a:schemeClr val="accent6"/>
                </a:solidFill>
              </a:rPr>
              <a:t>Animal tissues, organs and organ systems Part 3 - Some causes of non-communicable diseases</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3" name="Rectangle 2"/>
          <p:cNvSpPr/>
          <p:nvPr/>
        </p:nvSpPr>
        <p:spPr>
          <a:xfrm>
            <a:off x="179512" y="1052736"/>
            <a:ext cx="5635229" cy="5324535"/>
          </a:xfrm>
          <a:prstGeom prst="rect">
            <a:avLst/>
          </a:prstGeom>
        </p:spPr>
        <p:txBody>
          <a:bodyPr wrap="square">
            <a:spAutoFit/>
          </a:bodyPr>
          <a:lstStyle/>
          <a:p>
            <a:r>
              <a:rPr lang="en-US" sz="2000" b="1" dirty="0"/>
              <a:t>SMOKING is a risk factor for Lung disease:</a:t>
            </a:r>
          </a:p>
          <a:p>
            <a:endParaRPr lang="en-US" sz="2000" b="1" dirty="0"/>
          </a:p>
          <a:p>
            <a:pPr marL="342900" indent="-342900">
              <a:buFont typeface="Arial" charset="0"/>
              <a:buChar char="•"/>
            </a:pPr>
            <a:r>
              <a:rPr lang="en-US" sz="2000" b="1" dirty="0">
                <a:solidFill>
                  <a:schemeClr val="accent6">
                    <a:lumMod val="75000"/>
                  </a:schemeClr>
                </a:solidFill>
              </a:rPr>
              <a:t>COPD </a:t>
            </a:r>
            <a:r>
              <a:rPr lang="en-US" sz="2000" dirty="0"/>
              <a:t>– describes a group of lung diseases that make it difficult for people to move air in and out of the lungs </a:t>
            </a:r>
          </a:p>
          <a:p>
            <a:r>
              <a:rPr lang="en-US" sz="2000" dirty="0"/>
              <a:t>Two examples of these are:</a:t>
            </a:r>
          </a:p>
          <a:p>
            <a:pPr marL="800100" lvl="1" indent="-342900">
              <a:buFont typeface="Arial" charset="0"/>
              <a:buChar char="•"/>
            </a:pPr>
            <a:r>
              <a:rPr lang="en-US" sz="2000" b="1" dirty="0">
                <a:solidFill>
                  <a:schemeClr val="accent6">
                    <a:lumMod val="75000"/>
                  </a:schemeClr>
                </a:solidFill>
              </a:rPr>
              <a:t>Bronchitis</a:t>
            </a:r>
            <a:r>
              <a:rPr lang="en-US" sz="2000" dirty="0">
                <a:solidFill>
                  <a:schemeClr val="accent6">
                    <a:lumMod val="75000"/>
                  </a:schemeClr>
                </a:solidFill>
              </a:rPr>
              <a:t> </a:t>
            </a:r>
            <a:r>
              <a:rPr lang="en-US" sz="2000" dirty="0"/>
              <a:t>– the bronchi and bronchioles are </a:t>
            </a:r>
            <a:r>
              <a:rPr lang="en-US" sz="2000" b="1" dirty="0">
                <a:solidFill>
                  <a:schemeClr val="accent6">
                    <a:lumMod val="75000"/>
                  </a:schemeClr>
                </a:solidFill>
              </a:rPr>
              <a:t>inflamed</a:t>
            </a:r>
            <a:r>
              <a:rPr lang="en-US" sz="2000" dirty="0">
                <a:solidFill>
                  <a:schemeClr val="accent6">
                    <a:lumMod val="75000"/>
                  </a:schemeClr>
                </a:solidFill>
              </a:rPr>
              <a:t> </a:t>
            </a:r>
            <a:r>
              <a:rPr lang="en-US" sz="2000" dirty="0"/>
              <a:t>(swollen) and excess </a:t>
            </a:r>
            <a:r>
              <a:rPr lang="en-US" sz="2000" b="1" dirty="0">
                <a:solidFill>
                  <a:schemeClr val="accent6">
                    <a:lumMod val="75000"/>
                  </a:schemeClr>
                </a:solidFill>
              </a:rPr>
              <a:t>mucus</a:t>
            </a:r>
            <a:r>
              <a:rPr lang="en-US" sz="2000" dirty="0">
                <a:solidFill>
                  <a:schemeClr val="accent6">
                    <a:lumMod val="75000"/>
                  </a:schemeClr>
                </a:solidFill>
              </a:rPr>
              <a:t> </a:t>
            </a:r>
            <a:r>
              <a:rPr lang="en-US" sz="2000" dirty="0"/>
              <a:t>is produced</a:t>
            </a:r>
          </a:p>
          <a:p>
            <a:pPr marL="800100" lvl="1" indent="-342900">
              <a:buFont typeface="Arial" charset="0"/>
              <a:buChar char="•"/>
            </a:pPr>
            <a:r>
              <a:rPr lang="en-US" sz="2000" b="1" dirty="0">
                <a:solidFill>
                  <a:schemeClr val="accent6">
                    <a:lumMod val="75000"/>
                  </a:schemeClr>
                </a:solidFill>
              </a:rPr>
              <a:t>Emphysema</a:t>
            </a:r>
            <a:r>
              <a:rPr lang="en-US" sz="2000" dirty="0"/>
              <a:t> – this affects the </a:t>
            </a:r>
            <a:r>
              <a:rPr lang="en-US" sz="2000" b="1" dirty="0">
                <a:solidFill>
                  <a:schemeClr val="accent6">
                    <a:lumMod val="75000"/>
                  </a:schemeClr>
                </a:solidFill>
              </a:rPr>
              <a:t>alveoli</a:t>
            </a:r>
            <a:r>
              <a:rPr lang="en-US" sz="2000" dirty="0"/>
              <a:t>, the walls are </a:t>
            </a:r>
            <a:r>
              <a:rPr lang="en-US" sz="2000" b="1" dirty="0">
                <a:solidFill>
                  <a:schemeClr val="accent6">
                    <a:lumMod val="75000"/>
                  </a:schemeClr>
                </a:solidFill>
              </a:rPr>
              <a:t>broken down </a:t>
            </a:r>
            <a:r>
              <a:rPr lang="en-US" sz="2000" dirty="0"/>
              <a:t>and they then trap excess air</a:t>
            </a:r>
          </a:p>
          <a:p>
            <a:pPr marL="800100" lvl="1" indent="-342900">
              <a:buFont typeface="Arial" charset="0"/>
              <a:buChar char="•"/>
            </a:pPr>
            <a:endParaRPr lang="en-US" sz="2000" dirty="0"/>
          </a:p>
          <a:p>
            <a:r>
              <a:rPr lang="en-US" sz="2000" dirty="0"/>
              <a:t>COPD </a:t>
            </a:r>
            <a:r>
              <a:rPr lang="en-US" sz="2000" b="1" dirty="0">
                <a:solidFill>
                  <a:schemeClr val="accent6">
                    <a:lumMod val="75000"/>
                  </a:schemeClr>
                </a:solidFill>
              </a:rPr>
              <a:t>narrows</a:t>
            </a:r>
            <a:r>
              <a:rPr lang="en-US" sz="2000" dirty="0"/>
              <a:t> the airways and makes it difficult to get rid of CO</a:t>
            </a:r>
            <a:r>
              <a:rPr lang="en-US" sz="2000" baseline="-25000" dirty="0"/>
              <a:t>2</a:t>
            </a:r>
            <a:r>
              <a:rPr lang="en-US" sz="2000" dirty="0"/>
              <a:t> and get in the O</a:t>
            </a:r>
            <a:r>
              <a:rPr lang="en-US" sz="2000" baseline="-25000" dirty="0"/>
              <a:t>2 </a:t>
            </a:r>
            <a:r>
              <a:rPr lang="en-US" sz="2000" dirty="0"/>
              <a:t>needed for respiration. </a:t>
            </a:r>
            <a:r>
              <a:rPr lang="en-US" sz="2000" b="1" u="sng" dirty="0">
                <a:solidFill>
                  <a:schemeClr val="accent6">
                    <a:lumMod val="75000"/>
                  </a:schemeClr>
                </a:solidFill>
              </a:rPr>
              <a:t>Smoking</a:t>
            </a:r>
            <a:r>
              <a:rPr lang="en-US" sz="2000" dirty="0">
                <a:solidFill>
                  <a:schemeClr val="accent6">
                    <a:lumMod val="75000"/>
                  </a:schemeClr>
                </a:solidFill>
              </a:rPr>
              <a:t> </a:t>
            </a:r>
            <a:r>
              <a:rPr lang="en-US" sz="2000" dirty="0"/>
              <a:t>is the main cause of COPD and is responsible for 9 out of 10 cases. </a:t>
            </a:r>
            <a:r>
              <a:rPr lang="en-US" sz="2000" dirty="0">
                <a:hlinkClick r:id="rId3"/>
              </a:rPr>
              <a:t>Video - COPD</a:t>
            </a:r>
            <a:endParaRPr lang="en-US" sz="2000" dirty="0"/>
          </a:p>
        </p:txBody>
      </p:sp>
      <p:pic>
        <p:nvPicPr>
          <p:cNvPr id="6" name="Picture 5"/>
          <p:cNvPicPr>
            <a:picLocks noChangeAspect="1"/>
          </p:cNvPicPr>
          <p:nvPr/>
        </p:nvPicPr>
        <p:blipFill>
          <a:blip r:embed="rId4" cstate="print"/>
          <a:stretch>
            <a:fillRect/>
          </a:stretch>
        </p:blipFill>
        <p:spPr>
          <a:xfrm>
            <a:off x="5712885" y="1225848"/>
            <a:ext cx="3158593" cy="3139256"/>
          </a:xfrm>
          <a:prstGeom prst="rect">
            <a:avLst/>
          </a:prstGeom>
        </p:spPr>
      </p:pic>
      <p:pic>
        <p:nvPicPr>
          <p:cNvPr id="17" name="Picture 16"/>
          <p:cNvPicPr>
            <a:picLocks noChangeAspect="1"/>
          </p:cNvPicPr>
          <p:nvPr/>
        </p:nvPicPr>
        <p:blipFill>
          <a:blip r:embed="rId5" cstate="print"/>
          <a:stretch>
            <a:fillRect/>
          </a:stretch>
        </p:blipFill>
        <p:spPr>
          <a:xfrm>
            <a:off x="5546197" y="4494995"/>
            <a:ext cx="3526381" cy="1690732"/>
          </a:xfrm>
          <a:prstGeom prst="rect">
            <a:avLst/>
          </a:prstGeom>
        </p:spPr>
      </p:pic>
    </p:spTree>
    <p:extLst>
      <p:ext uri="{BB962C8B-B14F-4D97-AF65-F5344CB8AC3E}">
        <p14:creationId xmlns:p14="http://schemas.microsoft.com/office/powerpoint/2010/main" val="1549736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35655"/>
            <a:ext cx="7524328"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800" b="1" dirty="0">
                <a:solidFill>
                  <a:schemeClr val="accent6"/>
                </a:solidFill>
                <a:latin typeface="+mn-lt"/>
              </a:rPr>
              <a:t>Principles of Organisation</a:t>
            </a:r>
            <a:endParaRPr lang="en-GB" sz="2800" b="1" dirty="0">
              <a:solidFill>
                <a:schemeClr val="accent6"/>
              </a:solidFill>
              <a:latin typeface="+mn-lt"/>
            </a:endParaRPr>
          </a:p>
        </p:txBody>
      </p:sp>
      <p:graphicFrame>
        <p:nvGraphicFramePr>
          <p:cNvPr id="7" name="Table 6"/>
          <p:cNvGraphicFramePr>
            <a:graphicFrameLocks noGrp="1"/>
          </p:cNvGraphicFramePr>
          <p:nvPr>
            <p:extLst>
              <p:ext uri="{D42A27DB-BD31-4B8C-83A1-F6EECF244321}">
                <p14:modId xmlns:p14="http://schemas.microsoft.com/office/powerpoint/2010/main" val="2604653835"/>
              </p:ext>
            </p:extLst>
          </p:nvPr>
        </p:nvGraphicFramePr>
        <p:xfrm>
          <a:off x="820246" y="741226"/>
          <a:ext cx="8216252" cy="4372061"/>
        </p:xfrm>
        <a:graphic>
          <a:graphicData uri="http://schemas.openxmlformats.org/drawingml/2006/table">
            <a:tbl>
              <a:tblPr firstRow="1" bandRow="1">
                <a:tableStyleId>{5940675A-B579-460E-94D1-54222C63F5DA}</a:tableStyleId>
              </a:tblPr>
              <a:tblGrid>
                <a:gridCol w="2567585">
                  <a:extLst>
                    <a:ext uri="{9D8B030D-6E8A-4147-A177-3AD203B41FA5}">
                      <a16:colId xmlns:a16="http://schemas.microsoft.com/office/drawing/2014/main" val="20000"/>
                    </a:ext>
                  </a:extLst>
                </a:gridCol>
                <a:gridCol w="3560435">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tblGrid>
              <a:tr h="640123">
                <a:tc>
                  <a:txBody>
                    <a:bodyPr/>
                    <a:lstStyle/>
                    <a:p>
                      <a:pPr algn="ctr"/>
                      <a:r>
                        <a:rPr lang="en-GB" sz="3600" dirty="0"/>
                        <a:t>organism</a:t>
                      </a:r>
                    </a:p>
                  </a:txBody>
                  <a:tcPr anchor="ctr">
                    <a:solidFill>
                      <a:schemeClr val="accent6"/>
                    </a:solidFill>
                  </a:tcPr>
                </a:tc>
                <a:tc>
                  <a:txBody>
                    <a:bodyPr/>
                    <a:lstStyle/>
                    <a:p>
                      <a:pPr algn="ctr"/>
                      <a:r>
                        <a:rPr lang="en-GB" sz="1800" dirty="0"/>
                        <a:t>A</a:t>
                      </a:r>
                      <a:r>
                        <a:rPr lang="en-GB" sz="1800" baseline="0" dirty="0"/>
                        <a:t> group of organ systems working together.</a:t>
                      </a:r>
                      <a:endParaRPr lang="en-GB" sz="1800" b="1" i="1" dirty="0">
                        <a:solidFill>
                          <a:schemeClr val="accent2">
                            <a:lumMod val="75000"/>
                          </a:schemeClr>
                        </a:solidFill>
                      </a:endParaRPr>
                    </a:p>
                  </a:txBody>
                  <a:tcPr anchor="ctr"/>
                </a:tc>
                <a:tc>
                  <a:txBody>
                    <a:bodyPr/>
                    <a:lstStyle/>
                    <a:p>
                      <a:pPr algn="ctr"/>
                      <a:r>
                        <a:rPr lang="en-GB" sz="1400" dirty="0"/>
                        <a:t>e.g.</a:t>
                      </a:r>
                      <a:r>
                        <a:rPr lang="en-GB" sz="1400" baseline="0" dirty="0"/>
                        <a:t> human, frog, oak tree, orchid</a:t>
                      </a:r>
                      <a:endParaRPr lang="en-GB" sz="1400" dirty="0"/>
                    </a:p>
                  </a:txBody>
                  <a:tcPr anchor="ctr"/>
                </a:tc>
                <a:extLst>
                  <a:ext uri="{0D108BD9-81ED-4DB2-BD59-A6C34878D82A}">
                    <a16:rowId xmlns:a16="http://schemas.microsoft.com/office/drawing/2014/main" val="10000"/>
                  </a:ext>
                </a:extLst>
              </a:tr>
              <a:tr h="288000">
                <a:tc>
                  <a:txBody>
                    <a:bodyPr/>
                    <a:lstStyle/>
                    <a:p>
                      <a:pPr algn="ctr"/>
                      <a:endParaRPr lang="en-GB" sz="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800" b="1" i="1" dirty="0">
                        <a:solidFill>
                          <a:schemeClr val="accent2">
                            <a:lumMod val="7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731569">
                <a:tc>
                  <a:txBody>
                    <a:bodyPr/>
                    <a:lstStyle/>
                    <a:p>
                      <a:pPr algn="ctr"/>
                      <a:r>
                        <a:rPr lang="en-GB" sz="2800" dirty="0"/>
                        <a:t>organ system</a:t>
                      </a:r>
                    </a:p>
                  </a:txBody>
                  <a:tcPr anchor="ctr">
                    <a:solidFill>
                      <a:schemeClr val="accent6"/>
                    </a:solidFill>
                  </a:tcPr>
                </a:tc>
                <a:tc>
                  <a:txBody>
                    <a:bodyPr/>
                    <a:lstStyle/>
                    <a:p>
                      <a:pPr algn="ctr"/>
                      <a:r>
                        <a:rPr lang="en-GB" sz="1800" dirty="0"/>
                        <a:t>A group of organs </a:t>
                      </a:r>
                      <a:r>
                        <a:rPr lang="en-GB" sz="1800" baseline="0" dirty="0"/>
                        <a:t>working together to perform a specific function.</a:t>
                      </a:r>
                      <a:endParaRPr lang="en-GB" sz="1800" b="1" i="1" dirty="0">
                        <a:solidFill>
                          <a:schemeClr val="accent2">
                            <a:lumMod val="75000"/>
                          </a:schemeClr>
                        </a:solidFill>
                      </a:endParaRPr>
                    </a:p>
                  </a:txBody>
                  <a:tcPr anchor="ctr"/>
                </a:tc>
                <a:tc>
                  <a:txBody>
                    <a:bodyPr/>
                    <a:lstStyle/>
                    <a:p>
                      <a:pPr algn="ctr"/>
                      <a:r>
                        <a:rPr lang="en-GB" sz="1400" dirty="0"/>
                        <a:t>e.g. digestive </a:t>
                      </a:r>
                      <a:r>
                        <a:rPr lang="en-GB" sz="1400" baseline="0" dirty="0"/>
                        <a:t>system, respiratory system, root system, shoot system </a:t>
                      </a:r>
                      <a:endParaRPr lang="en-GB" sz="1400" dirty="0"/>
                    </a:p>
                  </a:txBody>
                  <a:tcPr anchor="ctr"/>
                </a:tc>
                <a:extLst>
                  <a:ext uri="{0D108BD9-81ED-4DB2-BD59-A6C34878D82A}">
                    <a16:rowId xmlns:a16="http://schemas.microsoft.com/office/drawing/2014/main" val="10002"/>
                  </a:ext>
                </a:extLst>
              </a:tr>
              <a:tr h="252000">
                <a:tc>
                  <a:txBody>
                    <a:bodyPr/>
                    <a:lstStyle/>
                    <a:p>
                      <a:pPr algn="ctr"/>
                      <a:endParaRPr lang="en-GB" sz="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800" b="1" i="1" dirty="0">
                        <a:solidFill>
                          <a:schemeClr val="accent2">
                            <a:lumMod val="7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3"/>
                  </a:ext>
                </a:extLst>
              </a:tr>
              <a:tr h="640123">
                <a:tc>
                  <a:txBody>
                    <a:bodyPr/>
                    <a:lstStyle/>
                    <a:p>
                      <a:pPr algn="ctr"/>
                      <a:r>
                        <a:rPr lang="en-GB" sz="2400" dirty="0"/>
                        <a:t>organ</a:t>
                      </a:r>
                    </a:p>
                  </a:txBody>
                  <a:tcPr anchor="ctr">
                    <a:solidFill>
                      <a:schemeClr val="accent6"/>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800" dirty="0"/>
                        <a:t>A group of tissues</a:t>
                      </a:r>
                      <a:r>
                        <a:rPr lang="en-GB" sz="1800" baseline="0" dirty="0"/>
                        <a:t> working together to perform a specific function.</a:t>
                      </a:r>
                      <a:endParaRPr lang="en-GB" sz="1800" b="1" i="1" dirty="0">
                        <a:solidFill>
                          <a:schemeClr val="accent2">
                            <a:lumMod val="75000"/>
                          </a:schemeClr>
                        </a:solidFill>
                      </a:endParaRPr>
                    </a:p>
                  </a:txBody>
                  <a:tcPr anchor="ctr"/>
                </a:tc>
                <a:tc>
                  <a:txBody>
                    <a:bodyPr/>
                    <a:lstStyle/>
                    <a:p>
                      <a:pPr algn="ctr"/>
                      <a:r>
                        <a:rPr lang="en-GB" sz="1400" dirty="0"/>
                        <a:t>e.g. heart,</a:t>
                      </a:r>
                      <a:r>
                        <a:rPr lang="en-GB" sz="1400" baseline="0" dirty="0"/>
                        <a:t> stomach, leaf, flower</a:t>
                      </a:r>
                      <a:endParaRPr lang="en-GB" sz="1400" dirty="0"/>
                    </a:p>
                  </a:txBody>
                  <a:tcPr anchor="ctr"/>
                </a:tc>
                <a:extLst>
                  <a:ext uri="{0D108BD9-81ED-4DB2-BD59-A6C34878D82A}">
                    <a16:rowId xmlns:a16="http://schemas.microsoft.com/office/drawing/2014/main" val="10004"/>
                  </a:ext>
                </a:extLst>
              </a:tr>
              <a:tr h="252000">
                <a:tc>
                  <a:txBody>
                    <a:bodyPr/>
                    <a:lstStyle/>
                    <a:p>
                      <a:pPr algn="ctr"/>
                      <a:endParaRPr lang="en-GB" sz="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800" b="1" i="1" dirty="0">
                        <a:solidFill>
                          <a:schemeClr val="accent2">
                            <a:lumMod val="7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5"/>
                  </a:ext>
                </a:extLst>
              </a:tr>
              <a:tr h="640123">
                <a:tc>
                  <a:txBody>
                    <a:bodyPr/>
                    <a:lstStyle/>
                    <a:p>
                      <a:pPr algn="ctr"/>
                      <a:r>
                        <a:rPr lang="en-GB" sz="2000" dirty="0"/>
                        <a:t>tissue</a:t>
                      </a:r>
                    </a:p>
                  </a:txBody>
                  <a:tcPr anchor="ctr">
                    <a:solidFill>
                      <a:schemeClr val="accent6"/>
                    </a:solidFill>
                  </a:tcPr>
                </a:tc>
                <a:tc>
                  <a:txBody>
                    <a:bodyPr/>
                    <a:lstStyle/>
                    <a:p>
                      <a:pPr algn="ctr"/>
                      <a:r>
                        <a:rPr lang="en-GB" sz="1800" dirty="0"/>
                        <a:t>A group of similar</a:t>
                      </a:r>
                      <a:r>
                        <a:rPr lang="en-GB" sz="1800" baseline="0" dirty="0"/>
                        <a:t> cells with a similar structure and function.</a:t>
                      </a:r>
                      <a:endParaRPr lang="en-GB" sz="1800" b="1" i="1" dirty="0">
                        <a:solidFill>
                          <a:schemeClr val="accent2">
                            <a:lumMod val="75000"/>
                          </a:schemeClr>
                        </a:solidFill>
                      </a:endParaRPr>
                    </a:p>
                  </a:txBody>
                  <a:tcPr anchor="ctr"/>
                </a:tc>
                <a:tc>
                  <a:txBody>
                    <a:bodyPr/>
                    <a:lstStyle/>
                    <a:p>
                      <a:pPr algn="ctr"/>
                      <a:r>
                        <a:rPr lang="en-GB" sz="1400" dirty="0"/>
                        <a:t>e.g. muscle tissue, blood,</a:t>
                      </a:r>
                      <a:r>
                        <a:rPr lang="en-GB" sz="1400" baseline="0" dirty="0"/>
                        <a:t> xylem, phloem</a:t>
                      </a:r>
                      <a:endParaRPr lang="en-GB" sz="1400" dirty="0"/>
                    </a:p>
                  </a:txBody>
                  <a:tcPr anchor="ctr"/>
                </a:tc>
                <a:extLst>
                  <a:ext uri="{0D108BD9-81ED-4DB2-BD59-A6C34878D82A}">
                    <a16:rowId xmlns:a16="http://schemas.microsoft.com/office/drawing/2014/main" val="10006"/>
                  </a:ext>
                </a:extLst>
              </a:tr>
              <a:tr h="288000">
                <a:tc>
                  <a:txBody>
                    <a:bodyPr/>
                    <a:lstStyle/>
                    <a:p>
                      <a:pPr algn="ctr"/>
                      <a:endParaRPr lang="en-GB" sz="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800" b="1" i="1" dirty="0">
                        <a:solidFill>
                          <a:schemeClr val="accent2">
                            <a:lumMod val="7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7"/>
                  </a:ext>
                </a:extLst>
              </a:tr>
              <a:tr h="640123">
                <a:tc>
                  <a:txBody>
                    <a:bodyPr/>
                    <a:lstStyle/>
                    <a:p>
                      <a:pPr algn="ctr"/>
                      <a:r>
                        <a:rPr lang="en-GB" sz="1600" dirty="0"/>
                        <a:t>cell</a:t>
                      </a:r>
                    </a:p>
                  </a:txBody>
                  <a:tcPr anchor="ctr">
                    <a:solidFill>
                      <a:schemeClr val="accent6"/>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800" dirty="0"/>
                        <a:t>The</a:t>
                      </a:r>
                      <a:r>
                        <a:rPr lang="en-GB" sz="1800" baseline="0" dirty="0"/>
                        <a:t> s</a:t>
                      </a:r>
                      <a:r>
                        <a:rPr lang="en-GB" sz="1800" dirty="0"/>
                        <a:t>mallest structural and functional unit of an</a:t>
                      </a:r>
                      <a:r>
                        <a:rPr lang="en-GB" sz="1800" baseline="0" dirty="0"/>
                        <a:t> organism.</a:t>
                      </a:r>
                      <a:endParaRPr lang="en-GB" sz="1800" b="1" i="1" dirty="0">
                        <a:solidFill>
                          <a:schemeClr val="accent2">
                            <a:lumMod val="75000"/>
                          </a:schemeClr>
                        </a:solidFill>
                      </a:endParaRPr>
                    </a:p>
                  </a:txBody>
                  <a:tcPr anchor="ctr"/>
                </a:tc>
                <a:tc>
                  <a:txBody>
                    <a:bodyPr/>
                    <a:lstStyle/>
                    <a:p>
                      <a:pPr algn="ctr"/>
                      <a:r>
                        <a:rPr lang="en-GB" sz="1400" dirty="0"/>
                        <a:t>e.g.</a:t>
                      </a:r>
                      <a:r>
                        <a:rPr lang="en-GB" sz="1400" baseline="0" dirty="0"/>
                        <a:t> nerve, epithelial, palisade, root hair</a:t>
                      </a:r>
                      <a:endParaRPr lang="en-GB" sz="1400" dirty="0"/>
                    </a:p>
                  </a:txBody>
                  <a:tcPr anchor="ctr"/>
                </a:tc>
                <a:extLst>
                  <a:ext uri="{0D108BD9-81ED-4DB2-BD59-A6C34878D82A}">
                    <a16:rowId xmlns:a16="http://schemas.microsoft.com/office/drawing/2014/main" val="10008"/>
                  </a:ext>
                </a:extLst>
              </a:tr>
            </a:tbl>
          </a:graphicData>
        </a:graphic>
      </p:graphicFrame>
      <p:sp>
        <p:nvSpPr>
          <p:cNvPr id="9" name="Down Arrow 8"/>
          <p:cNvSpPr/>
          <p:nvPr/>
        </p:nvSpPr>
        <p:spPr>
          <a:xfrm>
            <a:off x="1706657" y="1439797"/>
            <a:ext cx="694267" cy="152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Down Arrow 9"/>
          <p:cNvSpPr/>
          <p:nvPr/>
        </p:nvSpPr>
        <p:spPr>
          <a:xfrm>
            <a:off x="1825189" y="2437566"/>
            <a:ext cx="457201" cy="15851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Down Arrow 10"/>
          <p:cNvSpPr/>
          <p:nvPr/>
        </p:nvSpPr>
        <p:spPr>
          <a:xfrm>
            <a:off x="1873789" y="3349190"/>
            <a:ext cx="360000" cy="15851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Down Arrow 11"/>
          <p:cNvSpPr/>
          <p:nvPr/>
        </p:nvSpPr>
        <p:spPr>
          <a:xfrm>
            <a:off x="1963789" y="4231238"/>
            <a:ext cx="180000" cy="15851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rot="16200000">
            <a:off x="-2263178" y="2284903"/>
            <a:ext cx="5206381" cy="707886"/>
          </a:xfrm>
          <a:prstGeom prst="rect">
            <a:avLst/>
          </a:prstGeom>
          <a:noFill/>
        </p:spPr>
        <p:txBody>
          <a:bodyPr wrap="square" rtlCol="0" anchor="t">
            <a:spAutoFit/>
          </a:bodyPr>
          <a:lstStyle/>
          <a:p>
            <a:r>
              <a:rPr lang="en-GB" sz="2400" dirty="0"/>
              <a:t>smallest</a:t>
            </a:r>
            <a:r>
              <a:rPr lang="en-GB" sz="2800" dirty="0"/>
              <a:t>                       </a:t>
            </a:r>
            <a:r>
              <a:rPr lang="en-GB" sz="4000" dirty="0"/>
              <a:t>largest</a:t>
            </a:r>
          </a:p>
        </p:txBody>
      </p:sp>
      <p:pic>
        <p:nvPicPr>
          <p:cNvPr id="8" name="Picture 7"/>
          <p:cNvPicPr>
            <a:picLocks noChangeAspect="1"/>
          </p:cNvPicPr>
          <p:nvPr/>
        </p:nvPicPr>
        <p:blipFill>
          <a:blip r:embed="rId3" cstate="print">
            <a:biLevel thresh="75000"/>
          </a:blip>
          <a:stretch>
            <a:fillRect/>
          </a:stretch>
        </p:blipFill>
        <p:spPr>
          <a:xfrm rot="16200000">
            <a:off x="-220256" y="2683638"/>
            <a:ext cx="1223757" cy="857246"/>
          </a:xfrm>
          <a:prstGeom prst="rect">
            <a:avLst/>
          </a:prstGeom>
        </p:spPr>
      </p:pic>
      <p:pic>
        <p:nvPicPr>
          <p:cNvPr id="17" name="Picture 16"/>
          <p:cNvPicPr>
            <a:picLocks noChangeAspect="1"/>
          </p:cNvPicPr>
          <p:nvPr/>
        </p:nvPicPr>
        <p:blipFill rotWithShape="1">
          <a:blip r:embed="rId4" cstate="print">
            <a:clrChange>
              <a:clrFrom>
                <a:srgbClr val="FFFFFF"/>
              </a:clrFrom>
              <a:clrTo>
                <a:srgbClr val="FFFFFF">
                  <a:alpha val="0"/>
                </a:srgbClr>
              </a:clrTo>
            </a:clrChange>
          </a:blip>
          <a:srcRect l="22327" t="72730" r="23717" b="21533"/>
          <a:stretch/>
        </p:blipFill>
        <p:spPr>
          <a:xfrm>
            <a:off x="241512" y="5628508"/>
            <a:ext cx="734572" cy="100681"/>
          </a:xfrm>
          <a:prstGeom prst="rect">
            <a:avLst/>
          </a:prstGeom>
        </p:spPr>
      </p:pic>
      <p:pic>
        <p:nvPicPr>
          <p:cNvPr id="26" name="Picture 25"/>
          <p:cNvPicPr>
            <a:picLocks noChangeAspect="1"/>
          </p:cNvPicPr>
          <p:nvPr/>
        </p:nvPicPr>
        <p:blipFill rotWithShape="1">
          <a:blip r:embed="rId5" cstate="print">
            <a:clrChange>
              <a:clrFrom>
                <a:srgbClr val="FFFFFF"/>
              </a:clrFrom>
              <a:clrTo>
                <a:srgbClr val="FFFFFF">
                  <a:alpha val="0"/>
                </a:srgbClr>
              </a:clrTo>
            </a:clrChange>
          </a:blip>
          <a:srcRect t="70788" b="10195"/>
          <a:stretch/>
        </p:blipFill>
        <p:spPr>
          <a:xfrm>
            <a:off x="1638388" y="5421959"/>
            <a:ext cx="1728192" cy="431237"/>
          </a:xfrm>
          <a:prstGeom prst="rect">
            <a:avLst/>
          </a:prstGeom>
        </p:spPr>
      </p:pic>
      <p:pic>
        <p:nvPicPr>
          <p:cNvPr id="28" name="Picture 27"/>
          <p:cNvPicPr>
            <a:picLocks noChangeAspect="1"/>
          </p:cNvPicPr>
          <p:nvPr/>
        </p:nvPicPr>
        <p:blipFill>
          <a:blip r:embed="rId6" cstate="print"/>
          <a:stretch>
            <a:fillRect/>
          </a:stretch>
        </p:blipFill>
        <p:spPr>
          <a:xfrm>
            <a:off x="3953876" y="5163232"/>
            <a:ext cx="648329" cy="826189"/>
          </a:xfrm>
          <a:prstGeom prst="rect">
            <a:avLst/>
          </a:prstGeom>
        </p:spPr>
      </p:pic>
      <p:pic>
        <p:nvPicPr>
          <p:cNvPr id="31" name="Picture 30"/>
          <p:cNvPicPr>
            <a:picLocks noChangeAspect="1"/>
          </p:cNvPicPr>
          <p:nvPr/>
        </p:nvPicPr>
        <p:blipFill>
          <a:blip r:embed="rId7" cstate="print">
            <a:clrChange>
              <a:clrFrom>
                <a:srgbClr val="FBFCFE"/>
              </a:clrFrom>
              <a:clrTo>
                <a:srgbClr val="FBFCFE">
                  <a:alpha val="0"/>
                </a:srgbClr>
              </a:clrTo>
            </a:clrChange>
          </a:blip>
          <a:stretch>
            <a:fillRect/>
          </a:stretch>
        </p:blipFill>
        <p:spPr>
          <a:xfrm>
            <a:off x="7360582" y="5148091"/>
            <a:ext cx="1556548" cy="875559"/>
          </a:xfrm>
          <a:prstGeom prst="rect">
            <a:avLst/>
          </a:prstGeom>
        </p:spPr>
      </p:pic>
      <p:pic>
        <p:nvPicPr>
          <p:cNvPr id="32" name="Picture 31"/>
          <p:cNvPicPr>
            <a:picLocks noChangeAspect="1"/>
          </p:cNvPicPr>
          <p:nvPr/>
        </p:nvPicPr>
        <p:blipFill rotWithShape="1">
          <a:blip r:embed="rId8" cstate="print"/>
          <a:srcRect t="27487" b="24800"/>
          <a:stretch/>
        </p:blipFill>
        <p:spPr>
          <a:xfrm>
            <a:off x="5312916" y="5152400"/>
            <a:ext cx="1224136" cy="847851"/>
          </a:xfrm>
          <a:prstGeom prst="rect">
            <a:avLst/>
          </a:prstGeom>
        </p:spPr>
      </p:pic>
      <p:sp>
        <p:nvSpPr>
          <p:cNvPr id="33" name="Down Arrow 32"/>
          <p:cNvSpPr/>
          <p:nvPr/>
        </p:nvSpPr>
        <p:spPr>
          <a:xfrm rot="5400000" flipV="1">
            <a:off x="1242671" y="5444450"/>
            <a:ext cx="129130" cy="51064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Down Arrow 33"/>
          <p:cNvSpPr/>
          <p:nvPr/>
        </p:nvSpPr>
        <p:spPr>
          <a:xfrm rot="5400000" flipV="1">
            <a:off x="3565019" y="5447141"/>
            <a:ext cx="129130" cy="51064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Down Arrow 34"/>
          <p:cNvSpPr/>
          <p:nvPr/>
        </p:nvSpPr>
        <p:spPr>
          <a:xfrm rot="5400000" flipV="1">
            <a:off x="4943270" y="5446680"/>
            <a:ext cx="129130" cy="51064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Down Arrow 35"/>
          <p:cNvSpPr/>
          <p:nvPr/>
        </p:nvSpPr>
        <p:spPr>
          <a:xfrm rot="5400000" flipV="1">
            <a:off x="6941052" y="5444450"/>
            <a:ext cx="129130" cy="51064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p:cNvSpPr/>
          <p:nvPr/>
        </p:nvSpPr>
        <p:spPr>
          <a:xfrm>
            <a:off x="165681" y="5989421"/>
            <a:ext cx="810403" cy="409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rPr>
              <a:t>muscle cell </a:t>
            </a:r>
          </a:p>
        </p:txBody>
      </p:sp>
      <p:sp>
        <p:nvSpPr>
          <p:cNvPr id="38" name="Rectangle 37"/>
          <p:cNvSpPr/>
          <p:nvPr/>
        </p:nvSpPr>
        <p:spPr>
          <a:xfrm>
            <a:off x="1995722" y="5994074"/>
            <a:ext cx="810403" cy="409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rPr>
              <a:t>muscle tissue</a:t>
            </a:r>
          </a:p>
        </p:txBody>
      </p:sp>
      <p:sp>
        <p:nvSpPr>
          <p:cNvPr id="39" name="Rectangle 38"/>
          <p:cNvSpPr/>
          <p:nvPr/>
        </p:nvSpPr>
        <p:spPr>
          <a:xfrm>
            <a:off x="3884905" y="5988845"/>
            <a:ext cx="737155" cy="409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rPr>
              <a:t>heart</a:t>
            </a:r>
          </a:p>
        </p:txBody>
      </p:sp>
      <p:sp>
        <p:nvSpPr>
          <p:cNvPr id="40" name="Rectangle 39"/>
          <p:cNvSpPr/>
          <p:nvPr/>
        </p:nvSpPr>
        <p:spPr>
          <a:xfrm>
            <a:off x="5147852" y="6000251"/>
            <a:ext cx="1605264" cy="409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rPr>
              <a:t>circulatory system</a:t>
            </a:r>
          </a:p>
        </p:txBody>
      </p:sp>
      <p:sp>
        <p:nvSpPr>
          <p:cNvPr id="41" name="Rectangle 40"/>
          <p:cNvSpPr/>
          <p:nvPr/>
        </p:nvSpPr>
        <p:spPr>
          <a:xfrm>
            <a:off x="7414970" y="5988845"/>
            <a:ext cx="1605264" cy="409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rPr>
              <a:t>human</a:t>
            </a:r>
          </a:p>
        </p:txBody>
      </p:sp>
      <p:sp>
        <p:nvSpPr>
          <p:cNvPr id="43" name="Rectangle 42"/>
          <p:cNvSpPr/>
          <p:nvPr/>
        </p:nvSpPr>
        <p:spPr>
          <a:xfrm>
            <a:off x="6537052" y="6211256"/>
            <a:ext cx="2631939" cy="584775"/>
          </a:xfrm>
          <a:prstGeom prst="rect">
            <a:avLst/>
          </a:prstGeom>
        </p:spPr>
        <p:txBody>
          <a:bodyPr wrap="none">
            <a:spAutoFit/>
          </a:bodyPr>
          <a:lstStyle/>
          <a:p>
            <a:r>
              <a:rPr lang="en-GB" sz="1600" dirty="0">
                <a:hlinkClick r:id="rId9"/>
              </a:rPr>
              <a:t>Video - Organisation in Plants</a:t>
            </a:r>
            <a:endParaRPr lang="en-GB" sz="1600" dirty="0"/>
          </a:p>
          <a:p>
            <a:endParaRPr lang="en-GB" sz="1600" dirty="0"/>
          </a:p>
        </p:txBody>
      </p:sp>
    </p:spTree>
    <p:extLst>
      <p:ext uri="{BB962C8B-B14F-4D97-AF65-F5344CB8AC3E}">
        <p14:creationId xmlns:p14="http://schemas.microsoft.com/office/powerpoint/2010/main" val="1270480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12068" y="663600"/>
            <a:ext cx="6764188" cy="5622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GB" sz="2000" dirty="0">
                <a:solidFill>
                  <a:schemeClr val="tx1"/>
                </a:solidFill>
              </a:rPr>
              <a:t>Some </a:t>
            </a:r>
            <a:r>
              <a:rPr lang="en-GB" sz="2000" b="1" dirty="0">
                <a:solidFill>
                  <a:schemeClr val="accent6">
                    <a:lumMod val="75000"/>
                  </a:schemeClr>
                </a:solidFill>
              </a:rPr>
              <a:t>RISK FACTORS </a:t>
            </a:r>
            <a:r>
              <a:rPr lang="en-GB" sz="2000" dirty="0">
                <a:solidFill>
                  <a:schemeClr val="tx1"/>
                </a:solidFill>
              </a:rPr>
              <a:t>have been found to directly </a:t>
            </a:r>
            <a:r>
              <a:rPr lang="en-GB" sz="2000" b="1" dirty="0">
                <a:solidFill>
                  <a:schemeClr val="accent6">
                    <a:lumMod val="75000"/>
                  </a:schemeClr>
                </a:solidFill>
              </a:rPr>
              <a:t>cause</a:t>
            </a:r>
            <a:r>
              <a:rPr lang="en-GB" sz="2000" dirty="0">
                <a:solidFill>
                  <a:schemeClr val="tx1"/>
                </a:solidFill>
              </a:rPr>
              <a:t> </a:t>
            </a:r>
            <a:r>
              <a:rPr lang="en-GB" sz="2000" b="1" dirty="0">
                <a:solidFill>
                  <a:schemeClr val="accent6">
                    <a:lumMod val="75000"/>
                  </a:schemeClr>
                </a:solidFill>
              </a:rPr>
              <a:t>disease.</a:t>
            </a:r>
          </a:p>
        </p:txBody>
      </p:sp>
      <p:sp>
        <p:nvSpPr>
          <p:cNvPr id="2" name="Title 1"/>
          <p:cNvSpPr>
            <a:spLocks noGrp="1"/>
          </p:cNvSpPr>
          <p:nvPr>
            <p:ph type="ctrTitle"/>
          </p:nvPr>
        </p:nvSpPr>
        <p:spPr>
          <a:xfrm>
            <a:off x="827584" y="35655"/>
            <a:ext cx="8316416" cy="657041"/>
          </a:xfrm>
        </p:spPr>
        <p:txBody>
          <a:bodyPr>
            <a:noAutofit/>
          </a:bodyPr>
          <a:lstStyle/>
          <a:p>
            <a:pPr marL="342900" lvl="1" algn="r" defTabSz="342900" rtl="0">
              <a:spcBef>
                <a:spcPct val="20000"/>
              </a:spcBef>
              <a:defRPr/>
            </a:pPr>
            <a:r>
              <a:rPr lang="en-US" sz="2000" b="1" dirty="0">
                <a:solidFill>
                  <a:schemeClr val="accent6"/>
                </a:solidFill>
              </a:rPr>
              <a:t>Animal tissues, organs and organ systems Part 3</a:t>
            </a:r>
            <a:br>
              <a:rPr lang="en-US" sz="2000" b="1" dirty="0">
                <a:solidFill>
                  <a:schemeClr val="accent6"/>
                </a:solidFill>
              </a:rPr>
            </a:br>
            <a:r>
              <a:rPr lang="en-US" sz="2000" b="1" dirty="0">
                <a:solidFill>
                  <a:schemeClr val="accent6"/>
                </a:solidFill>
              </a:rPr>
              <a:t>- Some causes of non-communicable diseases</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3" name="Rectangle 2"/>
          <p:cNvSpPr/>
          <p:nvPr/>
        </p:nvSpPr>
        <p:spPr>
          <a:xfrm>
            <a:off x="116433" y="1124040"/>
            <a:ext cx="6113450" cy="5324535"/>
          </a:xfrm>
          <a:prstGeom prst="rect">
            <a:avLst/>
          </a:prstGeom>
          <a:noFill/>
        </p:spPr>
        <p:txBody>
          <a:bodyPr wrap="square">
            <a:spAutoFit/>
          </a:bodyPr>
          <a:lstStyle/>
          <a:p>
            <a:r>
              <a:rPr lang="en-US" sz="2000" b="1" dirty="0"/>
              <a:t>SMOKING is a risk factor for Lung cancer:</a:t>
            </a:r>
          </a:p>
          <a:p>
            <a:pPr marL="342900" indent="-342900">
              <a:buFont typeface="Arial" charset="0"/>
              <a:buChar char="•"/>
            </a:pPr>
            <a:r>
              <a:rPr lang="en-US" sz="2000" b="1" dirty="0">
                <a:solidFill>
                  <a:schemeClr val="accent6">
                    <a:lumMod val="75000"/>
                  </a:schemeClr>
                </a:solidFill>
              </a:rPr>
              <a:t>Lung cancer - </a:t>
            </a:r>
            <a:r>
              <a:rPr lang="en-US" sz="2000" dirty="0"/>
              <a:t>is one of the </a:t>
            </a:r>
            <a:r>
              <a:rPr lang="en-US" sz="2000" b="1" dirty="0">
                <a:solidFill>
                  <a:schemeClr val="accent6">
                    <a:lumMod val="75000"/>
                  </a:schemeClr>
                </a:solidFill>
              </a:rPr>
              <a:t>most common </a:t>
            </a:r>
            <a:r>
              <a:rPr lang="en-US" sz="2000" dirty="0"/>
              <a:t>and serious types of cancer. Around 44,500 people are diagnosed with the condition every year in the UK (NHS)</a:t>
            </a:r>
          </a:p>
          <a:p>
            <a:pPr marL="342900" indent="-342900">
              <a:buFont typeface="Arial" charset="0"/>
              <a:buChar char="•"/>
            </a:pPr>
            <a:r>
              <a:rPr lang="en-US" sz="2000" b="1" dirty="0">
                <a:solidFill>
                  <a:schemeClr val="accent6">
                    <a:lumMod val="75000"/>
                  </a:schemeClr>
                </a:solidFill>
              </a:rPr>
              <a:t>Symptoms include</a:t>
            </a:r>
            <a:r>
              <a:rPr lang="en-US" sz="2000" dirty="0"/>
              <a:t>:</a:t>
            </a:r>
          </a:p>
          <a:p>
            <a:pPr marL="800100" lvl="1" indent="-342900">
              <a:buFont typeface="Arial" charset="0"/>
              <a:buChar char="•"/>
            </a:pPr>
            <a:r>
              <a:rPr lang="en-US" sz="2000" dirty="0"/>
              <a:t>a persistent cough</a:t>
            </a:r>
          </a:p>
          <a:p>
            <a:pPr marL="800100" lvl="1" indent="-342900">
              <a:buFont typeface="Arial" charset="0"/>
              <a:buChar char="•"/>
            </a:pPr>
            <a:r>
              <a:rPr lang="en-US" sz="2000" dirty="0"/>
              <a:t>frequent chest infections</a:t>
            </a:r>
          </a:p>
          <a:p>
            <a:pPr marL="800100" lvl="1" indent="-342900">
              <a:buFont typeface="Arial" charset="0"/>
              <a:buChar char="•"/>
            </a:pPr>
            <a:r>
              <a:rPr lang="en-US" sz="2000" dirty="0"/>
              <a:t>coughing up blood</a:t>
            </a:r>
          </a:p>
          <a:p>
            <a:pPr marL="800100" lvl="1" indent="-342900">
              <a:buFont typeface="Arial" charset="0"/>
              <a:buChar char="•"/>
            </a:pPr>
            <a:r>
              <a:rPr lang="en-US" sz="2000" dirty="0"/>
              <a:t>breathlessness</a:t>
            </a:r>
          </a:p>
          <a:p>
            <a:pPr marL="342900" indent="-342900">
              <a:buFont typeface="Arial" charset="0"/>
              <a:buChar char="•"/>
            </a:pPr>
            <a:r>
              <a:rPr lang="en-US" sz="2000" b="1" dirty="0">
                <a:solidFill>
                  <a:schemeClr val="accent6">
                    <a:lumMod val="75000"/>
                  </a:schemeClr>
                </a:solidFill>
              </a:rPr>
              <a:t>Causes</a:t>
            </a:r>
            <a:r>
              <a:rPr lang="en-US" sz="2000" dirty="0"/>
              <a:t>: </a:t>
            </a:r>
            <a:r>
              <a:rPr lang="en-US" sz="2000" b="1" u="sng" dirty="0"/>
              <a:t>most</a:t>
            </a:r>
            <a:r>
              <a:rPr lang="en-US" sz="2000" dirty="0"/>
              <a:t> cases of lung cancer are linked to </a:t>
            </a:r>
            <a:r>
              <a:rPr lang="en-US" sz="2000" b="1" dirty="0">
                <a:solidFill>
                  <a:schemeClr val="accent6">
                    <a:lumMod val="75000"/>
                  </a:schemeClr>
                </a:solidFill>
              </a:rPr>
              <a:t>smoking 85% </a:t>
            </a:r>
            <a:r>
              <a:rPr lang="en-US" sz="2000" dirty="0"/>
              <a:t>(NHS), tobacco smoke contains over </a:t>
            </a:r>
            <a:r>
              <a:rPr lang="en-US" sz="2000" b="1" dirty="0">
                <a:solidFill>
                  <a:schemeClr val="accent6">
                    <a:lumMod val="75000"/>
                  </a:schemeClr>
                </a:solidFill>
              </a:rPr>
              <a:t>60 toxic chemicals </a:t>
            </a:r>
            <a:r>
              <a:rPr lang="en-US" sz="2000" dirty="0"/>
              <a:t>and some of these substances are known to be </a:t>
            </a:r>
            <a:r>
              <a:rPr lang="en-US" sz="2000" b="1" dirty="0"/>
              <a:t>carcinogenic</a:t>
            </a:r>
            <a:r>
              <a:rPr lang="en-US" sz="2000" dirty="0"/>
              <a:t> (cancer causing) </a:t>
            </a:r>
          </a:p>
          <a:p>
            <a:r>
              <a:rPr lang="en-US" sz="2000" dirty="0"/>
              <a:t>If you smoke more than </a:t>
            </a:r>
            <a:r>
              <a:rPr lang="en-US" sz="2000" b="1" dirty="0">
                <a:solidFill>
                  <a:schemeClr val="accent6">
                    <a:lumMod val="75000"/>
                  </a:schemeClr>
                </a:solidFill>
              </a:rPr>
              <a:t>25 cigarettes a day</a:t>
            </a:r>
            <a:r>
              <a:rPr lang="en-US" sz="2000" dirty="0"/>
              <a:t>, you are </a:t>
            </a:r>
            <a:r>
              <a:rPr lang="en-US" sz="2000" b="1" dirty="0">
                <a:solidFill>
                  <a:schemeClr val="accent6">
                    <a:lumMod val="75000"/>
                  </a:schemeClr>
                </a:solidFill>
              </a:rPr>
              <a:t>25 times </a:t>
            </a:r>
            <a:r>
              <a:rPr lang="en-US" sz="2000" dirty="0"/>
              <a:t>more likely to get lung cancer than a non-smoker. Some people who have never smoked can get lung cancer too. </a:t>
            </a:r>
          </a:p>
        </p:txBody>
      </p:sp>
      <p:pic>
        <p:nvPicPr>
          <p:cNvPr id="4" name="Picture 3"/>
          <p:cNvPicPr>
            <a:picLocks noChangeAspect="1"/>
          </p:cNvPicPr>
          <p:nvPr/>
        </p:nvPicPr>
        <p:blipFill>
          <a:blip r:embed="rId3" cstate="print"/>
          <a:stretch>
            <a:fillRect/>
          </a:stretch>
        </p:blipFill>
        <p:spPr>
          <a:xfrm>
            <a:off x="6354072" y="1124744"/>
            <a:ext cx="2646440" cy="2093702"/>
          </a:xfrm>
          <a:prstGeom prst="rect">
            <a:avLst/>
          </a:prstGeom>
        </p:spPr>
      </p:pic>
      <p:pic>
        <p:nvPicPr>
          <p:cNvPr id="8" name="Picture 7"/>
          <p:cNvPicPr>
            <a:picLocks noChangeAspect="1"/>
          </p:cNvPicPr>
          <p:nvPr/>
        </p:nvPicPr>
        <p:blipFill>
          <a:blip r:embed="rId4" cstate="print"/>
          <a:stretch>
            <a:fillRect/>
          </a:stretch>
        </p:blipFill>
        <p:spPr>
          <a:xfrm>
            <a:off x="6156176" y="3428999"/>
            <a:ext cx="2844336" cy="1599939"/>
          </a:xfrm>
          <a:prstGeom prst="rect">
            <a:avLst/>
          </a:prstGeom>
        </p:spPr>
      </p:pic>
      <p:sp>
        <p:nvSpPr>
          <p:cNvPr id="9" name="Rectangle 8"/>
          <p:cNvSpPr/>
          <p:nvPr/>
        </p:nvSpPr>
        <p:spPr>
          <a:xfrm>
            <a:off x="6156176" y="5193372"/>
            <a:ext cx="2851311" cy="120032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GB" dirty="0"/>
              <a:t>All cigarettes must now by law be sold in plain packaging and with graphic images and health warnings. </a:t>
            </a:r>
          </a:p>
        </p:txBody>
      </p:sp>
    </p:spTree>
    <p:extLst>
      <p:ext uri="{BB962C8B-B14F-4D97-AF65-F5344CB8AC3E}">
        <p14:creationId xmlns:p14="http://schemas.microsoft.com/office/powerpoint/2010/main" val="1911300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12068" y="663600"/>
            <a:ext cx="6764188" cy="5622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GB" sz="2000" dirty="0">
                <a:solidFill>
                  <a:schemeClr val="tx1"/>
                </a:solidFill>
              </a:rPr>
              <a:t>Some </a:t>
            </a:r>
            <a:r>
              <a:rPr lang="en-GB" sz="2000" b="1" dirty="0">
                <a:solidFill>
                  <a:schemeClr val="accent6">
                    <a:lumMod val="75000"/>
                  </a:schemeClr>
                </a:solidFill>
              </a:rPr>
              <a:t>RISK FACTORS </a:t>
            </a:r>
            <a:r>
              <a:rPr lang="en-GB" sz="2000" dirty="0">
                <a:solidFill>
                  <a:schemeClr val="tx1"/>
                </a:solidFill>
              </a:rPr>
              <a:t>have been found to directly </a:t>
            </a:r>
            <a:r>
              <a:rPr lang="en-GB" sz="2000" b="1" dirty="0">
                <a:solidFill>
                  <a:schemeClr val="accent6">
                    <a:lumMod val="75000"/>
                  </a:schemeClr>
                </a:solidFill>
              </a:rPr>
              <a:t>cause</a:t>
            </a:r>
            <a:r>
              <a:rPr lang="en-GB" sz="2000" dirty="0">
                <a:solidFill>
                  <a:schemeClr val="tx1"/>
                </a:solidFill>
              </a:rPr>
              <a:t> </a:t>
            </a:r>
            <a:r>
              <a:rPr lang="en-GB" sz="2000" b="1" dirty="0">
                <a:solidFill>
                  <a:schemeClr val="accent6">
                    <a:lumMod val="75000"/>
                  </a:schemeClr>
                </a:solidFill>
              </a:rPr>
              <a:t>disease.</a:t>
            </a:r>
          </a:p>
        </p:txBody>
      </p:sp>
      <p:sp>
        <p:nvSpPr>
          <p:cNvPr id="2" name="Title 1"/>
          <p:cNvSpPr>
            <a:spLocks noGrp="1"/>
          </p:cNvSpPr>
          <p:nvPr>
            <p:ph type="ctrTitle"/>
          </p:nvPr>
        </p:nvSpPr>
        <p:spPr>
          <a:xfrm>
            <a:off x="827584" y="35655"/>
            <a:ext cx="8316416" cy="657041"/>
          </a:xfrm>
        </p:spPr>
        <p:txBody>
          <a:bodyPr>
            <a:noAutofit/>
          </a:bodyPr>
          <a:lstStyle/>
          <a:p>
            <a:pPr marL="342900" lvl="1" algn="r" defTabSz="342900" rtl="0">
              <a:spcBef>
                <a:spcPct val="20000"/>
              </a:spcBef>
              <a:defRPr/>
            </a:pPr>
            <a:r>
              <a:rPr lang="en-US" sz="2000" b="1" dirty="0">
                <a:solidFill>
                  <a:schemeClr val="accent6"/>
                </a:solidFill>
              </a:rPr>
              <a:t>Animal tissues, organs and organ systems Part 3 - Some causes of non-communicable diseases</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3" name="Rectangle 2"/>
          <p:cNvSpPr/>
          <p:nvPr/>
        </p:nvSpPr>
        <p:spPr>
          <a:xfrm>
            <a:off x="112068" y="944724"/>
            <a:ext cx="6764188" cy="5632311"/>
          </a:xfrm>
          <a:prstGeom prst="rect">
            <a:avLst/>
          </a:prstGeom>
          <a:noFill/>
        </p:spPr>
        <p:txBody>
          <a:bodyPr wrap="square">
            <a:spAutoFit/>
          </a:bodyPr>
          <a:lstStyle/>
          <a:p>
            <a:r>
              <a:rPr lang="en-US" sz="2000" b="1" dirty="0"/>
              <a:t>Risks of SMOKING and ALCOHOL on unborn babies:</a:t>
            </a:r>
          </a:p>
          <a:p>
            <a:r>
              <a:rPr lang="en-US" sz="2000" b="1" dirty="0">
                <a:solidFill>
                  <a:schemeClr val="accent6">
                    <a:lumMod val="75000"/>
                  </a:schemeClr>
                </a:solidFill>
              </a:rPr>
              <a:t>Smoking:</a:t>
            </a:r>
          </a:p>
          <a:p>
            <a:r>
              <a:rPr lang="en-US" sz="2000" b="1" dirty="0">
                <a:solidFill>
                  <a:schemeClr val="accent6">
                    <a:lumMod val="75000"/>
                  </a:schemeClr>
                </a:solidFill>
              </a:rPr>
              <a:t>Tobacco</a:t>
            </a:r>
            <a:r>
              <a:rPr lang="en-US" sz="2000" dirty="0"/>
              <a:t> smoke contains over </a:t>
            </a:r>
            <a:r>
              <a:rPr lang="en-US" sz="2000" b="1" dirty="0">
                <a:solidFill>
                  <a:schemeClr val="accent6">
                    <a:lumMod val="75000"/>
                  </a:schemeClr>
                </a:solidFill>
              </a:rPr>
              <a:t>4000 chemicals </a:t>
            </a:r>
            <a:r>
              <a:rPr lang="en-US" sz="2000" dirty="0"/>
              <a:t>one of these is </a:t>
            </a:r>
            <a:r>
              <a:rPr lang="en-US" sz="2000" b="1" dirty="0">
                <a:solidFill>
                  <a:schemeClr val="accent6">
                    <a:lumMod val="75000"/>
                  </a:schemeClr>
                </a:solidFill>
              </a:rPr>
              <a:t>carbon monoxide</a:t>
            </a:r>
            <a:r>
              <a:rPr lang="en-US" sz="2000" dirty="0"/>
              <a:t>, it is a toxic gas that </a:t>
            </a:r>
            <a:r>
              <a:rPr lang="en-US" sz="2000" b="1" dirty="0">
                <a:solidFill>
                  <a:schemeClr val="accent6">
                    <a:lumMod val="75000"/>
                  </a:schemeClr>
                </a:solidFill>
              </a:rPr>
              <a:t>reduces</a:t>
            </a:r>
            <a:r>
              <a:rPr lang="en-US" sz="2000" dirty="0">
                <a:solidFill>
                  <a:schemeClr val="accent6">
                    <a:lumMod val="75000"/>
                  </a:schemeClr>
                </a:solidFill>
              </a:rPr>
              <a:t> </a:t>
            </a:r>
            <a:r>
              <a:rPr lang="en-US" sz="2000" dirty="0"/>
              <a:t>the amount of </a:t>
            </a:r>
            <a:r>
              <a:rPr lang="en-US" sz="2000" b="1" dirty="0">
                <a:solidFill>
                  <a:schemeClr val="accent6">
                    <a:lumMod val="75000"/>
                  </a:schemeClr>
                </a:solidFill>
              </a:rPr>
              <a:t>oxygen</a:t>
            </a:r>
            <a:r>
              <a:rPr lang="en-US" sz="2000" dirty="0"/>
              <a:t> available to the unborn baby. </a:t>
            </a:r>
          </a:p>
          <a:p>
            <a:pPr marL="342900" indent="-342900">
              <a:buFont typeface="Arial" charset="0"/>
              <a:buChar char="•"/>
            </a:pPr>
            <a:r>
              <a:rPr lang="en-US" sz="2000" b="1" dirty="0">
                <a:solidFill>
                  <a:schemeClr val="accent6">
                    <a:lumMod val="75000"/>
                  </a:schemeClr>
                </a:solidFill>
              </a:rPr>
              <a:t>Smoking </a:t>
            </a:r>
            <a:r>
              <a:rPr lang="en-US" sz="2000" dirty="0"/>
              <a:t>while</a:t>
            </a:r>
            <a:r>
              <a:rPr lang="en-US" sz="2000" b="1" dirty="0">
                <a:solidFill>
                  <a:schemeClr val="accent6">
                    <a:lumMod val="75000"/>
                  </a:schemeClr>
                </a:solidFill>
              </a:rPr>
              <a:t> pregnant </a:t>
            </a:r>
            <a:r>
              <a:rPr lang="en-US" sz="2000" dirty="0"/>
              <a:t>increases the </a:t>
            </a:r>
            <a:r>
              <a:rPr lang="en-US" sz="2000" b="1" dirty="0">
                <a:solidFill>
                  <a:schemeClr val="accent6">
                    <a:lumMod val="75000"/>
                  </a:schemeClr>
                </a:solidFill>
              </a:rPr>
              <a:t>risk</a:t>
            </a:r>
            <a:r>
              <a:rPr lang="en-US" sz="2000" dirty="0">
                <a:solidFill>
                  <a:schemeClr val="accent6">
                    <a:lumMod val="75000"/>
                  </a:schemeClr>
                </a:solidFill>
              </a:rPr>
              <a:t> </a:t>
            </a:r>
            <a:r>
              <a:rPr lang="en-US" sz="2000" dirty="0"/>
              <a:t>of: miscarriage, premature births, sudden infant death syndrome (SIDS) </a:t>
            </a:r>
          </a:p>
          <a:p>
            <a:r>
              <a:rPr lang="en-US" sz="2000" b="1" dirty="0">
                <a:solidFill>
                  <a:schemeClr val="accent6">
                    <a:lumMod val="75000"/>
                  </a:schemeClr>
                </a:solidFill>
              </a:rPr>
              <a:t>Alcohol:</a:t>
            </a:r>
          </a:p>
          <a:p>
            <a:r>
              <a:rPr lang="en-US" sz="2000" dirty="0"/>
              <a:t>Medical experts are still </a:t>
            </a:r>
            <a:r>
              <a:rPr lang="en-US" sz="2000" b="1" dirty="0">
                <a:solidFill>
                  <a:schemeClr val="accent6">
                    <a:lumMod val="75000"/>
                  </a:schemeClr>
                </a:solidFill>
              </a:rPr>
              <a:t>unsure</a:t>
            </a:r>
            <a:r>
              <a:rPr lang="en-US" sz="2000" dirty="0">
                <a:solidFill>
                  <a:schemeClr val="accent6">
                    <a:lumMod val="75000"/>
                  </a:schemeClr>
                </a:solidFill>
              </a:rPr>
              <a:t> </a:t>
            </a:r>
            <a:r>
              <a:rPr lang="en-US" sz="2000" dirty="0"/>
              <a:t>how much alcohol is safe to drink while pregnant and advise pregnant woman not to drink any alcohol.</a:t>
            </a:r>
          </a:p>
          <a:p>
            <a:pPr marL="342900" indent="-342900">
              <a:buFont typeface="Arial" charset="0"/>
              <a:buChar char="•"/>
            </a:pPr>
            <a:r>
              <a:rPr lang="en-US" sz="2000" b="1" dirty="0">
                <a:solidFill>
                  <a:schemeClr val="accent6">
                    <a:lumMod val="75000"/>
                  </a:schemeClr>
                </a:solidFill>
              </a:rPr>
              <a:t>First 3 months </a:t>
            </a:r>
            <a:r>
              <a:rPr lang="en-US" sz="2000" dirty="0"/>
              <a:t>of pregnancy: – can increase the risk of miscarriage and premature birth  </a:t>
            </a:r>
          </a:p>
          <a:p>
            <a:pPr marL="342900" indent="-342900">
              <a:buFont typeface="Arial" charset="0"/>
              <a:buChar char="•"/>
            </a:pPr>
            <a:r>
              <a:rPr lang="en-US" sz="2000" b="1" dirty="0">
                <a:solidFill>
                  <a:schemeClr val="accent6">
                    <a:lumMod val="75000"/>
                  </a:schemeClr>
                </a:solidFill>
              </a:rPr>
              <a:t>Heavy drinking </a:t>
            </a:r>
            <a:r>
              <a:rPr lang="en-US" sz="2000" dirty="0"/>
              <a:t>during pregnancy can lead to </a:t>
            </a:r>
            <a:r>
              <a:rPr lang="en-US" sz="2000" b="1" dirty="0">
                <a:solidFill>
                  <a:schemeClr val="accent6">
                    <a:lumMod val="75000"/>
                  </a:schemeClr>
                </a:solidFill>
              </a:rPr>
              <a:t>foetal alcohol syndrome</a:t>
            </a:r>
            <a:r>
              <a:rPr lang="en-US" sz="2000" dirty="0"/>
              <a:t> (FAS) children with FAS have:</a:t>
            </a:r>
          </a:p>
          <a:p>
            <a:pPr marL="800100" lvl="1" indent="-342900">
              <a:buFont typeface="Arial" charset="0"/>
              <a:buChar char="•"/>
            </a:pPr>
            <a:r>
              <a:rPr lang="en-US" sz="2000" dirty="0"/>
              <a:t>poor growth</a:t>
            </a:r>
          </a:p>
          <a:p>
            <a:pPr marL="800100" lvl="1" indent="-342900">
              <a:buFont typeface="Arial" charset="0"/>
              <a:buChar char="•"/>
            </a:pPr>
            <a:r>
              <a:rPr lang="en-US" sz="2000" dirty="0"/>
              <a:t>facial abnormalities</a:t>
            </a:r>
          </a:p>
          <a:p>
            <a:pPr marL="800100" lvl="1" indent="-342900">
              <a:buFont typeface="Arial" charset="0"/>
              <a:buChar char="•"/>
            </a:pPr>
            <a:r>
              <a:rPr lang="en-US" sz="2000" dirty="0"/>
              <a:t>learning difficulties </a:t>
            </a:r>
          </a:p>
        </p:txBody>
      </p:sp>
      <p:pic>
        <p:nvPicPr>
          <p:cNvPr id="6" name="Picture 5"/>
          <p:cNvPicPr>
            <a:picLocks noChangeAspect="1"/>
          </p:cNvPicPr>
          <p:nvPr/>
        </p:nvPicPr>
        <p:blipFill>
          <a:blip r:embed="rId3" cstate="print"/>
          <a:stretch>
            <a:fillRect/>
          </a:stretch>
        </p:blipFill>
        <p:spPr>
          <a:xfrm>
            <a:off x="6876256" y="1154917"/>
            <a:ext cx="2213372" cy="221337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5086" y="3892841"/>
            <a:ext cx="2135711" cy="2135711"/>
          </a:xfrm>
          <a:prstGeom prst="rect">
            <a:avLst/>
          </a:prstGeom>
        </p:spPr>
      </p:pic>
    </p:spTree>
    <p:extLst>
      <p:ext uri="{BB962C8B-B14F-4D97-AF65-F5344CB8AC3E}">
        <p14:creationId xmlns:p14="http://schemas.microsoft.com/office/powerpoint/2010/main" val="1838646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12068" y="663600"/>
            <a:ext cx="6764188" cy="5622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GB" sz="2000" dirty="0">
                <a:solidFill>
                  <a:schemeClr val="tx1"/>
                </a:solidFill>
              </a:rPr>
              <a:t>Some </a:t>
            </a:r>
            <a:r>
              <a:rPr lang="en-GB" sz="2000" b="1" dirty="0">
                <a:solidFill>
                  <a:schemeClr val="accent6">
                    <a:lumMod val="75000"/>
                  </a:schemeClr>
                </a:solidFill>
              </a:rPr>
              <a:t>RISK FACTORS </a:t>
            </a:r>
            <a:r>
              <a:rPr lang="en-GB" sz="2000" dirty="0">
                <a:solidFill>
                  <a:schemeClr val="tx1"/>
                </a:solidFill>
              </a:rPr>
              <a:t>have been found to directly </a:t>
            </a:r>
            <a:r>
              <a:rPr lang="en-GB" sz="2000" b="1" dirty="0">
                <a:solidFill>
                  <a:schemeClr val="accent6">
                    <a:lumMod val="75000"/>
                  </a:schemeClr>
                </a:solidFill>
              </a:rPr>
              <a:t>cause</a:t>
            </a:r>
            <a:r>
              <a:rPr lang="en-GB" sz="2000" dirty="0">
                <a:solidFill>
                  <a:schemeClr val="tx1"/>
                </a:solidFill>
              </a:rPr>
              <a:t> </a:t>
            </a:r>
            <a:r>
              <a:rPr lang="en-GB" sz="2000" b="1" dirty="0">
                <a:solidFill>
                  <a:schemeClr val="accent6">
                    <a:lumMod val="75000"/>
                  </a:schemeClr>
                </a:solidFill>
              </a:rPr>
              <a:t>disease.</a:t>
            </a:r>
          </a:p>
        </p:txBody>
      </p:sp>
      <p:sp>
        <p:nvSpPr>
          <p:cNvPr id="2" name="Title 1"/>
          <p:cNvSpPr>
            <a:spLocks noGrp="1"/>
          </p:cNvSpPr>
          <p:nvPr>
            <p:ph type="ctrTitle"/>
          </p:nvPr>
        </p:nvSpPr>
        <p:spPr>
          <a:xfrm>
            <a:off x="827584" y="35655"/>
            <a:ext cx="8316416" cy="657041"/>
          </a:xfrm>
        </p:spPr>
        <p:txBody>
          <a:bodyPr>
            <a:noAutofit/>
          </a:bodyPr>
          <a:lstStyle/>
          <a:p>
            <a:pPr marL="342900" lvl="1" algn="r" defTabSz="342900" rtl="0">
              <a:spcBef>
                <a:spcPct val="20000"/>
              </a:spcBef>
              <a:defRPr/>
            </a:pPr>
            <a:r>
              <a:rPr lang="en-US" sz="2000" b="1" dirty="0">
                <a:solidFill>
                  <a:schemeClr val="accent6"/>
                </a:solidFill>
              </a:rPr>
              <a:t>Animal tissues, organs and organ systems Part 3 - Some causes of non-communicable diseases</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3" name="Rectangle 2"/>
          <p:cNvSpPr/>
          <p:nvPr/>
        </p:nvSpPr>
        <p:spPr>
          <a:xfrm>
            <a:off x="112068" y="985328"/>
            <a:ext cx="6692180" cy="5940088"/>
          </a:xfrm>
          <a:prstGeom prst="rect">
            <a:avLst/>
          </a:prstGeom>
          <a:noFill/>
        </p:spPr>
        <p:txBody>
          <a:bodyPr wrap="square">
            <a:spAutoFit/>
          </a:bodyPr>
          <a:lstStyle/>
          <a:p>
            <a:r>
              <a:rPr lang="en-US" sz="2000" b="1" dirty="0"/>
              <a:t>CARCINOGENS</a:t>
            </a:r>
            <a:r>
              <a:rPr lang="en-US" sz="2000" dirty="0"/>
              <a:t> as a risk for cancer:</a:t>
            </a:r>
            <a:endParaRPr lang="en-US" sz="2000" b="1" dirty="0"/>
          </a:p>
          <a:p>
            <a:pPr marL="342900" indent="-342900">
              <a:buFont typeface="Arial" charset="0"/>
              <a:buChar char="•"/>
            </a:pPr>
            <a:r>
              <a:rPr lang="en-US" sz="2000" b="1" dirty="0">
                <a:solidFill>
                  <a:schemeClr val="accent6">
                    <a:lumMod val="75000"/>
                  </a:schemeClr>
                </a:solidFill>
              </a:rPr>
              <a:t>Carcinogen </a:t>
            </a:r>
            <a:r>
              <a:rPr lang="en-US" sz="2000" dirty="0"/>
              <a:t>- a </a:t>
            </a:r>
            <a:r>
              <a:rPr lang="en-US" sz="2000" b="1" dirty="0">
                <a:solidFill>
                  <a:schemeClr val="accent6">
                    <a:lumMod val="75000"/>
                  </a:schemeClr>
                </a:solidFill>
              </a:rPr>
              <a:t>substance</a:t>
            </a:r>
            <a:r>
              <a:rPr lang="en-US" sz="2000" dirty="0">
                <a:solidFill>
                  <a:schemeClr val="accent6">
                    <a:lumMod val="75000"/>
                  </a:schemeClr>
                </a:solidFill>
              </a:rPr>
              <a:t> </a:t>
            </a:r>
            <a:r>
              <a:rPr lang="en-US" sz="2000" dirty="0"/>
              <a:t>or form of </a:t>
            </a:r>
            <a:r>
              <a:rPr lang="en-US" sz="2000" b="1" dirty="0">
                <a:solidFill>
                  <a:schemeClr val="accent6">
                    <a:lumMod val="75000"/>
                  </a:schemeClr>
                </a:solidFill>
              </a:rPr>
              <a:t>radiation</a:t>
            </a:r>
            <a:r>
              <a:rPr lang="en-US" sz="2000" dirty="0">
                <a:solidFill>
                  <a:schemeClr val="accent6">
                    <a:lumMod val="75000"/>
                  </a:schemeClr>
                </a:solidFill>
              </a:rPr>
              <a:t> </a:t>
            </a:r>
            <a:r>
              <a:rPr lang="en-US" sz="2000" dirty="0"/>
              <a:t>that can </a:t>
            </a:r>
            <a:r>
              <a:rPr lang="en-US" sz="2000" b="1" dirty="0">
                <a:solidFill>
                  <a:schemeClr val="accent6">
                    <a:lumMod val="75000"/>
                  </a:schemeClr>
                </a:solidFill>
              </a:rPr>
              <a:t>cause cancer</a:t>
            </a:r>
            <a:r>
              <a:rPr lang="en-US" sz="2000" dirty="0"/>
              <a:t>. Some carcinogens cause cancer by damaging the DNA directly, others can speed up cell division making mutations more likely  </a:t>
            </a:r>
            <a:endParaRPr lang="en-US" sz="2000" b="1" dirty="0">
              <a:solidFill>
                <a:schemeClr val="accent6">
                  <a:lumMod val="75000"/>
                </a:schemeClr>
              </a:solidFill>
            </a:endParaRPr>
          </a:p>
          <a:p>
            <a:pPr marL="342900" indent="-342900">
              <a:buFont typeface="Arial" charset="0"/>
              <a:buChar char="•"/>
            </a:pPr>
            <a:r>
              <a:rPr lang="en-US" sz="2000" b="1" dirty="0">
                <a:solidFill>
                  <a:schemeClr val="accent6">
                    <a:lumMod val="75000"/>
                  </a:schemeClr>
                </a:solidFill>
              </a:rPr>
              <a:t>Tobacco</a:t>
            </a:r>
            <a:r>
              <a:rPr lang="en-US" sz="2000" b="1" dirty="0"/>
              <a:t> -</a:t>
            </a:r>
            <a:r>
              <a:rPr lang="en-US" sz="2000" dirty="0"/>
              <a:t> smoke can cause cancers in the lungs, oesophagus, larynx (voice box), mouth, throat, kidney, bladder, pancreas, stomach and cervix</a:t>
            </a:r>
          </a:p>
          <a:p>
            <a:pPr marL="342900" indent="-342900">
              <a:buFont typeface="Arial" charset="0"/>
              <a:buChar char="•"/>
            </a:pPr>
            <a:r>
              <a:rPr lang="en-US" sz="2000" b="1" dirty="0">
                <a:solidFill>
                  <a:schemeClr val="accent6">
                    <a:lumMod val="75000"/>
                  </a:schemeClr>
                </a:solidFill>
              </a:rPr>
              <a:t>Alcohol </a:t>
            </a:r>
            <a:r>
              <a:rPr lang="en-US" sz="2000" b="1" dirty="0"/>
              <a:t>-</a:t>
            </a:r>
            <a:r>
              <a:rPr lang="en-US" sz="2000" dirty="0"/>
              <a:t> is a risk factor in the following cancers - mouth, larynx, oesophagus, liver and breast</a:t>
            </a:r>
          </a:p>
          <a:p>
            <a:pPr marL="342900" indent="-342900">
              <a:buFont typeface="Arial" charset="0"/>
              <a:buChar char="•"/>
            </a:pPr>
            <a:r>
              <a:rPr lang="en-US" sz="2000" b="1" dirty="0">
                <a:solidFill>
                  <a:schemeClr val="accent6">
                    <a:lumMod val="75000"/>
                  </a:schemeClr>
                </a:solidFill>
              </a:rPr>
              <a:t>Occupational carcinogens </a:t>
            </a:r>
            <a:r>
              <a:rPr lang="en-US" sz="2000" dirty="0"/>
              <a:t>– there are over 40 known carcinogens in the work environment and these need to be carefully controlled so that workers don’t get too exposed to them e.g. asbestos causes lung cancer</a:t>
            </a:r>
          </a:p>
          <a:p>
            <a:pPr marL="342900" indent="-342900">
              <a:buFont typeface="Arial" charset="0"/>
              <a:buChar char="•"/>
            </a:pPr>
            <a:r>
              <a:rPr lang="en-US" sz="2000" b="1" dirty="0">
                <a:solidFill>
                  <a:schemeClr val="accent6">
                    <a:lumMod val="75000"/>
                  </a:schemeClr>
                </a:solidFill>
              </a:rPr>
              <a:t>Ionising radiation </a:t>
            </a:r>
            <a:r>
              <a:rPr lang="en-US" sz="2000" dirty="0"/>
              <a:t>– this type of radiation can knock electrons off the atoms in DNA causing changes that can lead to cancer e.g. UV, X-rays, radon gas, radiation in medical treatments </a:t>
            </a:r>
            <a:r>
              <a:rPr lang="en-US" sz="2000" dirty="0">
                <a:hlinkClick r:id="rId3"/>
              </a:rPr>
              <a:t>Video - UV Radiation</a:t>
            </a:r>
            <a:endParaRPr lang="en-US" sz="2000" dirty="0"/>
          </a:p>
          <a:p>
            <a:pPr marL="342900" indent="-342900">
              <a:buFont typeface="Arial" charset="0"/>
              <a:buChar char="•"/>
            </a:pPr>
            <a:endParaRPr lang="en-US" sz="2000" dirty="0"/>
          </a:p>
        </p:txBody>
      </p:sp>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61120" y="5065204"/>
            <a:ext cx="1112037" cy="155243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9524"/>
          <a:stretch/>
        </p:blipFill>
        <p:spPr>
          <a:xfrm>
            <a:off x="7114822" y="686484"/>
            <a:ext cx="1388814" cy="1256546"/>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7793" r="10572"/>
          <a:stretch/>
        </p:blipFill>
        <p:spPr>
          <a:xfrm>
            <a:off x="7130643" y="3799112"/>
            <a:ext cx="1372993" cy="1277771"/>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4248" b="1"/>
          <a:stretch/>
        </p:blipFill>
        <p:spPr>
          <a:xfrm>
            <a:off x="7114822" y="2120895"/>
            <a:ext cx="1388814" cy="1490653"/>
          </a:xfrm>
          <a:prstGeom prst="rect">
            <a:avLst/>
          </a:prstGeom>
        </p:spPr>
      </p:pic>
    </p:spTree>
    <p:extLst>
      <p:ext uri="{BB962C8B-B14F-4D97-AF65-F5344CB8AC3E}">
        <p14:creationId xmlns:p14="http://schemas.microsoft.com/office/powerpoint/2010/main" val="1284462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35655"/>
            <a:ext cx="8316416" cy="657041"/>
          </a:xfrm>
        </p:spPr>
        <p:txBody>
          <a:bodyPr>
            <a:noAutofit/>
          </a:bodyPr>
          <a:lstStyle/>
          <a:p>
            <a:pPr marL="342900" lvl="1" algn="r" defTabSz="342900" rtl="0">
              <a:spcBef>
                <a:spcPct val="20000"/>
              </a:spcBef>
              <a:defRPr/>
            </a:pPr>
            <a:r>
              <a:rPr lang="en-US" sz="2000" b="1" dirty="0">
                <a:solidFill>
                  <a:schemeClr val="accent6"/>
                </a:solidFill>
              </a:rPr>
              <a:t>Animal tissues, organs and organ systems Part 3 - Cancer</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3" name="Rectangle 2"/>
          <p:cNvSpPr/>
          <p:nvPr/>
        </p:nvSpPr>
        <p:spPr>
          <a:xfrm>
            <a:off x="467544" y="692696"/>
            <a:ext cx="8208912" cy="86409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2000" b="1" dirty="0">
                <a:solidFill>
                  <a:schemeClr val="accent6">
                    <a:lumMod val="75000"/>
                  </a:schemeClr>
                </a:solidFill>
              </a:rPr>
              <a:t>Uncontrolled cell division </a:t>
            </a:r>
            <a:r>
              <a:rPr lang="en-GB" sz="2000" dirty="0">
                <a:solidFill>
                  <a:schemeClr val="tx1"/>
                </a:solidFill>
              </a:rPr>
              <a:t>and</a:t>
            </a:r>
            <a:r>
              <a:rPr lang="en-GB" sz="2000" b="1" dirty="0">
                <a:solidFill>
                  <a:schemeClr val="accent6">
                    <a:lumMod val="75000"/>
                  </a:schemeClr>
                </a:solidFill>
              </a:rPr>
              <a:t> growth</a:t>
            </a:r>
            <a:r>
              <a:rPr lang="en-GB" sz="2000" dirty="0">
                <a:solidFill>
                  <a:schemeClr val="tx1"/>
                </a:solidFill>
              </a:rPr>
              <a:t> results in the formation of a </a:t>
            </a:r>
            <a:r>
              <a:rPr lang="en-GB" sz="2000" b="1" dirty="0">
                <a:solidFill>
                  <a:schemeClr val="accent6">
                    <a:lumMod val="75000"/>
                  </a:schemeClr>
                </a:solidFill>
              </a:rPr>
              <a:t>tumour</a:t>
            </a:r>
            <a:r>
              <a:rPr lang="en-GB" sz="2000" dirty="0">
                <a:solidFill>
                  <a:schemeClr val="accent6">
                    <a:lumMod val="75000"/>
                  </a:schemeClr>
                </a:solidFill>
              </a:rPr>
              <a:t> </a:t>
            </a:r>
            <a:r>
              <a:rPr lang="en-GB" sz="2000" dirty="0">
                <a:solidFill>
                  <a:schemeClr val="tx1"/>
                </a:solidFill>
              </a:rPr>
              <a:t>(mass of cells), these can be </a:t>
            </a:r>
            <a:r>
              <a:rPr lang="en-GB" sz="2000" b="1" dirty="0">
                <a:solidFill>
                  <a:schemeClr val="accent6">
                    <a:lumMod val="75000"/>
                  </a:schemeClr>
                </a:solidFill>
              </a:rPr>
              <a:t>BENIGN</a:t>
            </a:r>
            <a:r>
              <a:rPr lang="en-GB" sz="2000" dirty="0">
                <a:solidFill>
                  <a:schemeClr val="tx1"/>
                </a:solidFill>
              </a:rPr>
              <a:t> or </a:t>
            </a:r>
            <a:r>
              <a:rPr lang="en-GB" sz="2000" b="1" dirty="0">
                <a:solidFill>
                  <a:schemeClr val="accent6">
                    <a:lumMod val="75000"/>
                  </a:schemeClr>
                </a:solidFill>
              </a:rPr>
              <a:t>MALIGNANT</a:t>
            </a:r>
            <a:r>
              <a:rPr lang="en-GB" sz="2000" dirty="0">
                <a:solidFill>
                  <a:schemeClr val="tx1"/>
                </a:solidFill>
              </a:rPr>
              <a:t>, </a:t>
            </a:r>
            <a:r>
              <a:rPr lang="en-GB" sz="2000" b="1" dirty="0">
                <a:solidFill>
                  <a:schemeClr val="tx1"/>
                </a:solidFill>
              </a:rPr>
              <a:t>not all </a:t>
            </a:r>
            <a:r>
              <a:rPr lang="en-GB" sz="2000" dirty="0">
                <a:solidFill>
                  <a:schemeClr val="tx1"/>
                </a:solidFill>
              </a:rPr>
              <a:t>tumours are cancerous. </a:t>
            </a:r>
            <a:endParaRPr lang="en-GB" sz="2000" b="1" dirty="0">
              <a:solidFill>
                <a:schemeClr val="accent6">
                  <a:lumMod val="75000"/>
                </a:schemeClr>
              </a:solidFill>
            </a:endParaRPr>
          </a:p>
        </p:txBody>
      </p:sp>
      <p:sp>
        <p:nvSpPr>
          <p:cNvPr id="4" name="Rectangle 3"/>
          <p:cNvSpPr/>
          <p:nvPr/>
        </p:nvSpPr>
        <p:spPr>
          <a:xfrm>
            <a:off x="179512" y="1484784"/>
            <a:ext cx="5472608" cy="5324535"/>
          </a:xfrm>
          <a:prstGeom prst="rect">
            <a:avLst/>
          </a:prstGeom>
        </p:spPr>
        <p:txBody>
          <a:bodyPr wrap="square">
            <a:spAutoFit/>
          </a:bodyPr>
          <a:lstStyle/>
          <a:p>
            <a:pPr marL="342900" indent="-342900">
              <a:buFont typeface="Arial" charset="0"/>
              <a:buChar char="•"/>
            </a:pPr>
            <a:r>
              <a:rPr lang="en-US" sz="2000" b="1" dirty="0">
                <a:solidFill>
                  <a:schemeClr val="accent6">
                    <a:lumMod val="75000"/>
                  </a:schemeClr>
                </a:solidFill>
              </a:rPr>
              <a:t>Benign tumours:</a:t>
            </a:r>
          </a:p>
          <a:p>
            <a:pPr marL="800100" lvl="1" indent="-342900">
              <a:buFont typeface="Arial" charset="0"/>
              <a:buChar char="•"/>
            </a:pPr>
            <a:r>
              <a:rPr lang="en-US" sz="2000" dirty="0"/>
              <a:t>Growths of abnormal cells</a:t>
            </a:r>
          </a:p>
          <a:p>
            <a:pPr marL="800100" lvl="1" indent="-342900">
              <a:buFont typeface="Arial" charset="0"/>
              <a:buChar char="•"/>
            </a:pPr>
            <a:r>
              <a:rPr lang="en-US" sz="2000" dirty="0"/>
              <a:t>Contained in one area</a:t>
            </a:r>
          </a:p>
          <a:p>
            <a:pPr marL="800100" lvl="1" indent="-342900">
              <a:buFont typeface="Arial" charset="0"/>
              <a:buChar char="•"/>
            </a:pPr>
            <a:r>
              <a:rPr lang="en-US" sz="2000" dirty="0"/>
              <a:t>Usually within a membrane surrounding the cells </a:t>
            </a:r>
          </a:p>
          <a:p>
            <a:pPr marL="800100" lvl="1" indent="-342900">
              <a:buFont typeface="Arial" charset="0"/>
              <a:buChar char="•"/>
            </a:pPr>
            <a:r>
              <a:rPr lang="en-US" sz="2000" dirty="0"/>
              <a:t>They do not invade other parts of the body </a:t>
            </a:r>
            <a:r>
              <a:rPr lang="en-US" sz="2000" dirty="0">
                <a:hlinkClick r:id="rId3"/>
              </a:rPr>
              <a:t>Video - Benign Brain </a:t>
            </a:r>
            <a:r>
              <a:rPr lang="en-US" sz="2000" dirty="0" err="1">
                <a:hlinkClick r:id="rId3"/>
              </a:rPr>
              <a:t>Tumour</a:t>
            </a:r>
            <a:endParaRPr lang="en-US" sz="2000" dirty="0"/>
          </a:p>
          <a:p>
            <a:pPr marL="800100" lvl="1" indent="-342900">
              <a:buFont typeface="Arial" charset="0"/>
              <a:buChar char="•"/>
            </a:pPr>
            <a:endParaRPr lang="en-US" sz="2000" dirty="0"/>
          </a:p>
          <a:p>
            <a:pPr marL="342900" indent="-342900">
              <a:buFont typeface="Arial" charset="0"/>
              <a:buChar char="•"/>
            </a:pPr>
            <a:r>
              <a:rPr lang="en-US" sz="2000" b="1" dirty="0">
                <a:solidFill>
                  <a:schemeClr val="accent6">
                    <a:lumMod val="75000"/>
                  </a:schemeClr>
                </a:solidFill>
              </a:rPr>
              <a:t>Malignant tumour (CANCER):</a:t>
            </a:r>
          </a:p>
          <a:p>
            <a:pPr marL="800100" lvl="2" indent="-342900">
              <a:buFont typeface="Arial" charset="0"/>
              <a:buChar char="•"/>
            </a:pPr>
            <a:r>
              <a:rPr lang="en-US" sz="2000" dirty="0"/>
              <a:t>Growths of abnormal cells</a:t>
            </a:r>
          </a:p>
          <a:p>
            <a:pPr marL="800100" lvl="2" indent="-342900">
              <a:buFont typeface="Arial" charset="0"/>
              <a:buChar char="•"/>
            </a:pPr>
            <a:r>
              <a:rPr lang="en-US" sz="2000" dirty="0"/>
              <a:t>These are </a:t>
            </a:r>
            <a:r>
              <a:rPr lang="en-US" sz="2000" b="1" dirty="0">
                <a:solidFill>
                  <a:schemeClr val="accent6">
                    <a:lumMod val="75000"/>
                  </a:schemeClr>
                </a:solidFill>
              </a:rPr>
              <a:t>cancerous</a:t>
            </a:r>
          </a:p>
          <a:p>
            <a:pPr marL="800100" lvl="2" indent="-342900">
              <a:buFont typeface="Arial" charset="0"/>
              <a:buChar char="•"/>
            </a:pPr>
            <a:r>
              <a:rPr lang="en-US" sz="2000" dirty="0"/>
              <a:t> Invade neighbouring tissues and spread to different parts of the body in the blood where they form secondary </a:t>
            </a:r>
            <a:r>
              <a:rPr lang="en-US" sz="2000" dirty="0" err="1"/>
              <a:t>tumours</a:t>
            </a:r>
            <a:endParaRPr lang="en-US" sz="2000" dirty="0"/>
          </a:p>
          <a:p>
            <a:pPr marL="800100" lvl="2" indent="-342900">
              <a:buFont typeface="Arial" charset="0"/>
              <a:buChar char="•"/>
            </a:pPr>
            <a:r>
              <a:rPr lang="en-US" sz="2000" dirty="0"/>
              <a:t>Can be caused by lifestyle or genes</a:t>
            </a:r>
          </a:p>
          <a:p>
            <a:pPr marL="914400" lvl="3"/>
            <a:r>
              <a:rPr lang="en-US" sz="2000" dirty="0"/>
              <a:t> </a:t>
            </a:r>
            <a:r>
              <a:rPr lang="en-US" sz="2000" dirty="0">
                <a:hlinkClick r:id="rId4"/>
              </a:rPr>
              <a:t>Video - What is Cancer?</a:t>
            </a:r>
            <a:endParaRPr lang="en-US" sz="2000" dirty="0"/>
          </a:p>
          <a:p>
            <a:pPr marL="800100" lvl="2" indent="-342900">
              <a:buFont typeface="Arial" charset="0"/>
              <a:buChar char="•"/>
            </a:pPr>
            <a:endParaRPr lang="en-US" sz="2000" dirty="0">
              <a:effectLst/>
            </a:endParaRPr>
          </a:p>
        </p:txBody>
      </p:sp>
      <p:pic>
        <p:nvPicPr>
          <p:cNvPr id="5" name="Picture 4"/>
          <p:cNvPicPr>
            <a:picLocks noChangeAspect="1"/>
          </p:cNvPicPr>
          <p:nvPr/>
        </p:nvPicPr>
        <p:blipFill>
          <a:blip r:embed="rId5" cstate="print"/>
          <a:stretch>
            <a:fillRect/>
          </a:stretch>
        </p:blipFill>
        <p:spPr>
          <a:xfrm>
            <a:off x="5940152" y="1484784"/>
            <a:ext cx="2448272" cy="2483754"/>
          </a:xfrm>
          <a:prstGeom prst="rect">
            <a:avLst/>
          </a:prstGeom>
        </p:spPr>
      </p:pic>
      <p:pic>
        <p:nvPicPr>
          <p:cNvPr id="6" name="Picture 5"/>
          <p:cNvPicPr>
            <a:picLocks noChangeAspect="1"/>
          </p:cNvPicPr>
          <p:nvPr/>
        </p:nvPicPr>
        <p:blipFill>
          <a:blip r:embed="rId6" cstate="print"/>
          <a:stretch>
            <a:fillRect/>
          </a:stretch>
        </p:blipFill>
        <p:spPr>
          <a:xfrm>
            <a:off x="5935295" y="3993163"/>
            <a:ext cx="2453129" cy="2461922"/>
          </a:xfrm>
          <a:prstGeom prst="rect">
            <a:avLst/>
          </a:prstGeom>
        </p:spPr>
      </p:pic>
    </p:spTree>
    <p:extLst>
      <p:ext uri="{BB962C8B-B14F-4D97-AF65-F5344CB8AC3E}">
        <p14:creationId xmlns:p14="http://schemas.microsoft.com/office/powerpoint/2010/main" val="1913076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35655"/>
            <a:ext cx="8748464" cy="657041"/>
          </a:xfrm>
        </p:spPr>
        <p:txBody>
          <a:bodyPr>
            <a:noAutofit/>
          </a:bodyPr>
          <a:lstStyle/>
          <a:p>
            <a:pPr marL="342900" lvl="1" algn="r" defTabSz="342900" rtl="0">
              <a:spcBef>
                <a:spcPct val="20000"/>
              </a:spcBef>
              <a:defRPr/>
            </a:pPr>
            <a:r>
              <a:rPr lang="en-US" sz="2000" b="1" dirty="0">
                <a:solidFill>
                  <a:schemeClr val="accent6"/>
                </a:solidFill>
              </a:rPr>
              <a:t>Plant tissues, organs and systems - Plant tissues</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graphicFrame>
        <p:nvGraphicFramePr>
          <p:cNvPr id="5" name="Table 4"/>
          <p:cNvGraphicFramePr>
            <a:graphicFrameLocks noGrp="1"/>
          </p:cNvGraphicFramePr>
          <p:nvPr>
            <p:extLst>
              <p:ext uri="{D42A27DB-BD31-4B8C-83A1-F6EECF244321}">
                <p14:modId xmlns:p14="http://schemas.microsoft.com/office/powerpoint/2010/main" val="1555996300"/>
              </p:ext>
            </p:extLst>
          </p:nvPr>
        </p:nvGraphicFramePr>
        <p:xfrm>
          <a:off x="683676" y="1851674"/>
          <a:ext cx="4421829" cy="4554812"/>
        </p:xfrm>
        <a:graphic>
          <a:graphicData uri="http://schemas.openxmlformats.org/drawingml/2006/table">
            <a:tbl>
              <a:tblPr firstRow="1" bandRow="1">
                <a:tableStyleId>{5940675A-B579-460E-94D1-54222C63F5DA}</a:tableStyleId>
              </a:tblPr>
              <a:tblGrid>
                <a:gridCol w="1901548">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224137">
                  <a:extLst>
                    <a:ext uri="{9D8B030D-6E8A-4147-A177-3AD203B41FA5}">
                      <a16:colId xmlns:a16="http://schemas.microsoft.com/office/drawing/2014/main" val="20002"/>
                    </a:ext>
                  </a:extLst>
                </a:gridCol>
              </a:tblGrid>
              <a:tr h="640123">
                <a:tc>
                  <a:txBody>
                    <a:bodyPr/>
                    <a:lstStyle/>
                    <a:p>
                      <a:pPr algn="ctr"/>
                      <a:r>
                        <a:rPr lang="en-GB" sz="3200" dirty="0"/>
                        <a:t>organism</a:t>
                      </a:r>
                    </a:p>
                  </a:txBody>
                  <a:tcPr anchor="ctr">
                    <a:solidFill>
                      <a:schemeClr val="accent6"/>
                    </a:solidFill>
                  </a:tcPr>
                </a:tc>
                <a:tc>
                  <a:txBody>
                    <a:bodyPr/>
                    <a:lstStyle/>
                    <a:p>
                      <a:pPr algn="ctr"/>
                      <a:r>
                        <a:rPr lang="en-GB" sz="2000" baseline="0" dirty="0"/>
                        <a:t>oak tree</a:t>
                      </a:r>
                      <a:endParaRPr lang="en-GB" sz="2000" dirty="0"/>
                    </a:p>
                  </a:txBody>
                  <a:tcPr anchor="ctr"/>
                </a:tc>
                <a:tc>
                  <a:txBody>
                    <a:bodyPr/>
                    <a:lstStyle/>
                    <a:p>
                      <a:pPr algn="ctr"/>
                      <a:endParaRPr lang="en-GB" sz="2000" dirty="0"/>
                    </a:p>
                    <a:p>
                      <a:pPr algn="ctr"/>
                      <a:endParaRPr lang="en-GB" sz="2000" dirty="0"/>
                    </a:p>
                  </a:txBody>
                  <a:tcPr anchor="ctr"/>
                </a:tc>
                <a:extLst>
                  <a:ext uri="{0D108BD9-81ED-4DB2-BD59-A6C34878D82A}">
                    <a16:rowId xmlns:a16="http://schemas.microsoft.com/office/drawing/2014/main" val="10000"/>
                  </a:ext>
                </a:extLst>
              </a:tr>
              <a:tr h="288000">
                <a:tc>
                  <a:txBody>
                    <a:bodyPr/>
                    <a:lstStyle/>
                    <a:p>
                      <a:pPr algn="ctr"/>
                      <a:endParaRPr lang="en-GB" sz="7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731569">
                <a:tc>
                  <a:txBody>
                    <a:bodyPr/>
                    <a:lstStyle/>
                    <a:p>
                      <a:pPr algn="ctr"/>
                      <a:r>
                        <a:rPr lang="en-GB" sz="2400" dirty="0"/>
                        <a:t>organ system</a:t>
                      </a:r>
                    </a:p>
                  </a:txBody>
                  <a:tcPr anchor="ctr">
                    <a:solidFill>
                      <a:schemeClr val="accent6"/>
                    </a:solidFill>
                  </a:tcPr>
                </a:tc>
                <a:tc>
                  <a:txBody>
                    <a:bodyPr/>
                    <a:lstStyle/>
                    <a:p>
                      <a:pPr algn="ctr"/>
                      <a:r>
                        <a:rPr lang="en-GB" sz="2000" baseline="0" dirty="0"/>
                        <a:t>root system</a:t>
                      </a:r>
                      <a:endParaRPr lang="en-GB" sz="2000" dirty="0"/>
                    </a:p>
                  </a:txBody>
                  <a:tcPr anchor="ctr"/>
                </a:tc>
                <a:tc>
                  <a:txBody>
                    <a:bodyPr/>
                    <a:lstStyle/>
                    <a:p>
                      <a:pPr algn="ctr"/>
                      <a:endParaRPr lang="en-GB" sz="2000" dirty="0"/>
                    </a:p>
                  </a:txBody>
                  <a:tcPr anchor="ctr"/>
                </a:tc>
                <a:extLst>
                  <a:ext uri="{0D108BD9-81ED-4DB2-BD59-A6C34878D82A}">
                    <a16:rowId xmlns:a16="http://schemas.microsoft.com/office/drawing/2014/main" val="10002"/>
                  </a:ext>
                </a:extLst>
              </a:tr>
              <a:tr h="252000">
                <a:tc>
                  <a:txBody>
                    <a:bodyPr/>
                    <a:lstStyle/>
                    <a:p>
                      <a:pPr algn="ctr"/>
                      <a:endParaRPr lang="en-GB" sz="7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3"/>
                  </a:ext>
                </a:extLst>
              </a:tr>
              <a:tr h="640123">
                <a:tc>
                  <a:txBody>
                    <a:bodyPr/>
                    <a:lstStyle/>
                    <a:p>
                      <a:pPr algn="ctr"/>
                      <a:r>
                        <a:rPr lang="en-GB" sz="2000" dirty="0"/>
                        <a:t>organ</a:t>
                      </a:r>
                    </a:p>
                  </a:txBody>
                  <a:tcPr anchor="ctr">
                    <a:solidFill>
                      <a:schemeClr val="accent6"/>
                    </a:solidFill>
                  </a:tcPr>
                </a:tc>
                <a:tc>
                  <a:txBody>
                    <a:bodyPr/>
                    <a:lstStyle/>
                    <a:p>
                      <a:pPr algn="ctr"/>
                      <a:r>
                        <a:rPr lang="en-GB" sz="2000" baseline="0" dirty="0"/>
                        <a:t>leaf</a:t>
                      </a:r>
                      <a:endParaRPr lang="en-GB" sz="2000" dirty="0"/>
                    </a:p>
                  </a:txBody>
                  <a:tcPr anchor="ctr"/>
                </a:tc>
                <a:tc>
                  <a:txBody>
                    <a:bodyPr/>
                    <a:lstStyle/>
                    <a:p>
                      <a:pPr algn="ctr"/>
                      <a:endParaRPr lang="en-GB" sz="2000" dirty="0"/>
                    </a:p>
                  </a:txBody>
                  <a:tcPr anchor="ctr"/>
                </a:tc>
                <a:extLst>
                  <a:ext uri="{0D108BD9-81ED-4DB2-BD59-A6C34878D82A}">
                    <a16:rowId xmlns:a16="http://schemas.microsoft.com/office/drawing/2014/main" val="10004"/>
                  </a:ext>
                </a:extLst>
              </a:tr>
              <a:tr h="252000">
                <a:tc>
                  <a:txBody>
                    <a:bodyPr/>
                    <a:lstStyle/>
                    <a:p>
                      <a:pPr algn="ctr"/>
                      <a:endParaRPr lang="en-GB" sz="7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5"/>
                  </a:ext>
                </a:extLst>
              </a:tr>
              <a:tr h="640123">
                <a:tc>
                  <a:txBody>
                    <a:bodyPr/>
                    <a:lstStyle/>
                    <a:p>
                      <a:pPr algn="ctr"/>
                      <a:r>
                        <a:rPr lang="en-GB" sz="1800" dirty="0"/>
                        <a:t>tissue</a:t>
                      </a:r>
                    </a:p>
                  </a:txBody>
                  <a:tcPr anchor="ctr">
                    <a:solidFill>
                      <a:schemeClr val="accent6"/>
                    </a:solidFill>
                  </a:tcPr>
                </a:tc>
                <a:tc>
                  <a:txBody>
                    <a:bodyPr/>
                    <a:lstStyle/>
                    <a:p>
                      <a:pPr algn="ctr"/>
                      <a:r>
                        <a:rPr lang="en-GB" sz="2000" baseline="0" dirty="0"/>
                        <a:t>palisade mesophyll</a:t>
                      </a:r>
                      <a:endParaRPr lang="en-GB" sz="2000" dirty="0"/>
                    </a:p>
                  </a:txBody>
                  <a:tcPr anchor="ctr"/>
                </a:tc>
                <a:tc>
                  <a:txBody>
                    <a:bodyPr/>
                    <a:lstStyle/>
                    <a:p>
                      <a:pPr algn="ctr"/>
                      <a:endParaRPr lang="en-GB" sz="2000" dirty="0"/>
                    </a:p>
                  </a:txBody>
                  <a:tcPr anchor="ctr"/>
                </a:tc>
                <a:extLst>
                  <a:ext uri="{0D108BD9-81ED-4DB2-BD59-A6C34878D82A}">
                    <a16:rowId xmlns:a16="http://schemas.microsoft.com/office/drawing/2014/main" val="10006"/>
                  </a:ext>
                </a:extLst>
              </a:tr>
              <a:tr h="288000">
                <a:tc>
                  <a:txBody>
                    <a:bodyPr/>
                    <a:lstStyle/>
                    <a:p>
                      <a:pPr algn="ctr"/>
                      <a:endParaRPr lang="en-GB" sz="7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9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5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7"/>
                  </a:ext>
                </a:extLst>
              </a:tr>
              <a:tr h="640123">
                <a:tc>
                  <a:txBody>
                    <a:bodyPr/>
                    <a:lstStyle/>
                    <a:p>
                      <a:pPr algn="ctr"/>
                      <a:r>
                        <a:rPr lang="en-GB" sz="1400" dirty="0"/>
                        <a:t>cell</a:t>
                      </a:r>
                    </a:p>
                  </a:txBody>
                  <a:tcPr anchor="ctr">
                    <a:solidFill>
                      <a:schemeClr val="accent6"/>
                    </a:solidFill>
                  </a:tcPr>
                </a:tc>
                <a:tc>
                  <a:txBody>
                    <a:bodyPr/>
                    <a:lstStyle/>
                    <a:p>
                      <a:pPr algn="ctr"/>
                      <a:r>
                        <a:rPr lang="en-GB" sz="2000" baseline="0" dirty="0"/>
                        <a:t>palisade cell</a:t>
                      </a:r>
                      <a:endParaRPr lang="en-GB" sz="2000" dirty="0"/>
                    </a:p>
                  </a:txBody>
                  <a:tcPr anchor="ctr"/>
                </a:tc>
                <a:tc>
                  <a:txBody>
                    <a:bodyPr/>
                    <a:lstStyle/>
                    <a:p>
                      <a:pPr algn="ctr"/>
                      <a:endParaRPr lang="en-GB" sz="2000" dirty="0"/>
                    </a:p>
                  </a:txBody>
                  <a:tcPr anchor="ctr"/>
                </a:tc>
                <a:extLst>
                  <a:ext uri="{0D108BD9-81ED-4DB2-BD59-A6C34878D82A}">
                    <a16:rowId xmlns:a16="http://schemas.microsoft.com/office/drawing/2014/main" val="10008"/>
                  </a:ext>
                </a:extLst>
              </a:tr>
            </a:tbl>
          </a:graphicData>
        </a:graphic>
      </p:graphicFrame>
      <p:sp>
        <p:nvSpPr>
          <p:cNvPr id="6" name="Down Arrow 5"/>
          <p:cNvSpPr/>
          <p:nvPr/>
        </p:nvSpPr>
        <p:spPr>
          <a:xfrm>
            <a:off x="1289080" y="2635378"/>
            <a:ext cx="694267" cy="152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own Arrow 6"/>
          <p:cNvSpPr/>
          <p:nvPr/>
        </p:nvSpPr>
        <p:spPr>
          <a:xfrm>
            <a:off x="1407612" y="3637373"/>
            <a:ext cx="457201" cy="15851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Down Arrow 7"/>
          <p:cNvSpPr/>
          <p:nvPr/>
        </p:nvSpPr>
        <p:spPr>
          <a:xfrm>
            <a:off x="1456212" y="4501469"/>
            <a:ext cx="360000" cy="15851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Down Arrow 8"/>
          <p:cNvSpPr/>
          <p:nvPr/>
        </p:nvSpPr>
        <p:spPr>
          <a:xfrm>
            <a:off x="1546212" y="5452090"/>
            <a:ext cx="180000" cy="144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rot="16200000">
            <a:off x="-1800661" y="3694495"/>
            <a:ext cx="4319352" cy="584775"/>
          </a:xfrm>
          <a:prstGeom prst="rect">
            <a:avLst/>
          </a:prstGeom>
          <a:noFill/>
        </p:spPr>
        <p:txBody>
          <a:bodyPr wrap="square" rtlCol="0" anchor="t">
            <a:spAutoFit/>
          </a:bodyPr>
          <a:lstStyle/>
          <a:p>
            <a:r>
              <a:rPr lang="en-GB" dirty="0"/>
              <a:t>smallest                   </a:t>
            </a:r>
            <a:r>
              <a:rPr lang="en-GB" sz="2000" dirty="0"/>
              <a:t>                    </a:t>
            </a:r>
            <a:r>
              <a:rPr lang="en-GB" sz="3200" dirty="0"/>
              <a:t>largest</a:t>
            </a:r>
          </a:p>
        </p:txBody>
      </p:sp>
      <p:pic>
        <p:nvPicPr>
          <p:cNvPr id="11" name="Picture 10"/>
          <p:cNvPicPr>
            <a:picLocks noChangeAspect="1"/>
          </p:cNvPicPr>
          <p:nvPr/>
        </p:nvPicPr>
        <p:blipFill>
          <a:blip r:embed="rId2" cstate="print">
            <a:biLevel thresh="75000"/>
          </a:blip>
          <a:stretch>
            <a:fillRect/>
          </a:stretch>
        </p:blipFill>
        <p:spPr>
          <a:xfrm rot="16200000">
            <a:off x="-576108" y="3816161"/>
            <a:ext cx="1969302" cy="661401"/>
          </a:xfrm>
          <a:prstGeom prst="rect">
            <a:avLst/>
          </a:prstGeom>
        </p:spPr>
      </p:pic>
      <p:pic>
        <p:nvPicPr>
          <p:cNvPr id="12" name="Picture 11"/>
          <p:cNvPicPr>
            <a:picLocks noChangeAspect="1"/>
          </p:cNvPicPr>
          <p:nvPr/>
        </p:nvPicPr>
        <p:blipFill>
          <a:blip r:embed="rId3" cstate="print"/>
          <a:stretch>
            <a:fillRect/>
          </a:stretch>
        </p:blipFill>
        <p:spPr>
          <a:xfrm>
            <a:off x="4134165" y="1891809"/>
            <a:ext cx="720080" cy="607937"/>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49943"/>
          <a:stretch/>
        </p:blipFill>
        <p:spPr>
          <a:xfrm>
            <a:off x="4025082" y="3894253"/>
            <a:ext cx="1069208" cy="535207"/>
          </a:xfrm>
          <a:prstGeom prst="rect">
            <a:avLst/>
          </a:prstGeom>
        </p:spPr>
      </p:pic>
      <p:pic>
        <p:nvPicPr>
          <p:cNvPr id="16" name="Picture 15"/>
          <p:cNvPicPr>
            <a:picLocks noChangeAspect="1"/>
          </p:cNvPicPr>
          <p:nvPr/>
        </p:nvPicPr>
        <p:blipFill>
          <a:blip r:embed="rId5" cstate="print"/>
          <a:stretch>
            <a:fillRect/>
          </a:stretch>
        </p:blipFill>
        <p:spPr>
          <a:xfrm>
            <a:off x="3903788" y="4766096"/>
            <a:ext cx="1192225" cy="613970"/>
          </a:xfrm>
          <a:prstGeom prst="rect">
            <a:avLst/>
          </a:prstGeom>
        </p:spPr>
      </p:pic>
      <p:pic>
        <p:nvPicPr>
          <p:cNvPr id="17" name="Picture 16"/>
          <p:cNvPicPr>
            <a:picLocks noChangeAspect="1"/>
          </p:cNvPicPr>
          <p:nvPr/>
        </p:nvPicPr>
        <p:blipFill>
          <a:blip r:embed="rId6" cstate="print"/>
          <a:stretch>
            <a:fillRect/>
          </a:stretch>
        </p:blipFill>
        <p:spPr>
          <a:xfrm>
            <a:off x="3975849" y="2859199"/>
            <a:ext cx="1036712" cy="629947"/>
          </a:xfrm>
          <a:prstGeom prst="rect">
            <a:avLst/>
          </a:prstGeom>
        </p:spPr>
      </p:pic>
      <p:pic>
        <p:nvPicPr>
          <p:cNvPr id="18" name="Picture 17"/>
          <p:cNvPicPr>
            <a:picLocks noChangeAspect="1"/>
          </p:cNvPicPr>
          <p:nvPr/>
        </p:nvPicPr>
        <p:blipFill rotWithShape="1">
          <a:blip r:embed="rId7" cstate="print"/>
          <a:srcRect t="520" r="28967" b="11600"/>
          <a:stretch/>
        </p:blipFill>
        <p:spPr>
          <a:xfrm flipH="1">
            <a:off x="4241408" y="5740106"/>
            <a:ext cx="408029" cy="560108"/>
          </a:xfrm>
          <a:prstGeom prst="rect">
            <a:avLst/>
          </a:prstGeom>
        </p:spPr>
      </p:pic>
      <p:sp>
        <p:nvSpPr>
          <p:cNvPr id="19" name="Rectangle 18"/>
          <p:cNvSpPr/>
          <p:nvPr/>
        </p:nvSpPr>
        <p:spPr>
          <a:xfrm>
            <a:off x="5105136" y="781151"/>
            <a:ext cx="4029172" cy="5940088"/>
          </a:xfrm>
          <a:prstGeom prst="rect">
            <a:avLst/>
          </a:prstGeom>
        </p:spPr>
        <p:txBody>
          <a:bodyPr wrap="square">
            <a:spAutoFit/>
          </a:bodyPr>
          <a:lstStyle/>
          <a:p>
            <a:r>
              <a:rPr lang="en-US" sz="2000" b="1" dirty="0">
                <a:solidFill>
                  <a:schemeClr val="accent6">
                    <a:lumMod val="75000"/>
                  </a:schemeClr>
                </a:solidFill>
              </a:rPr>
              <a:t>Epidermal </a:t>
            </a:r>
          </a:p>
          <a:p>
            <a:pPr marL="342900" indent="-342900">
              <a:buFont typeface="Arial" charset="0"/>
              <a:buChar char="•"/>
            </a:pPr>
            <a:r>
              <a:rPr lang="en-US" sz="2000" dirty="0"/>
              <a:t>Covers the surfaces of the plant</a:t>
            </a:r>
          </a:p>
          <a:p>
            <a:r>
              <a:rPr lang="en-US" sz="2000" b="1" dirty="0">
                <a:solidFill>
                  <a:schemeClr val="accent6">
                    <a:lumMod val="75000"/>
                  </a:schemeClr>
                </a:solidFill>
              </a:rPr>
              <a:t>Palisade mesophyll</a:t>
            </a:r>
          </a:p>
          <a:p>
            <a:pPr marL="342900" indent="-342900">
              <a:buFont typeface="Arial" charset="0"/>
              <a:buChar char="•"/>
            </a:pPr>
            <a:r>
              <a:rPr lang="en-US" sz="2000" dirty="0"/>
              <a:t>The cells are packed with chloroplasts it is the site of most of the photosynthesis</a:t>
            </a:r>
          </a:p>
          <a:p>
            <a:r>
              <a:rPr lang="en-US" sz="2000" b="1" dirty="0">
                <a:solidFill>
                  <a:schemeClr val="accent6">
                    <a:lumMod val="75000"/>
                  </a:schemeClr>
                </a:solidFill>
              </a:rPr>
              <a:t>Spongy mesophyll</a:t>
            </a:r>
          </a:p>
          <a:p>
            <a:pPr marL="342900" indent="-342900">
              <a:buFont typeface="Arial" charset="0"/>
              <a:buChar char="•"/>
            </a:pPr>
            <a:r>
              <a:rPr lang="en-US" sz="2000" dirty="0"/>
              <a:t>Photosynthesis also occurs in the cells here</a:t>
            </a:r>
          </a:p>
          <a:p>
            <a:pPr marL="342900" indent="-342900">
              <a:buFont typeface="Arial" charset="0"/>
              <a:buChar char="•"/>
            </a:pPr>
            <a:r>
              <a:rPr lang="en-US" sz="2000" dirty="0"/>
              <a:t>Large air spaces for gas exchange</a:t>
            </a:r>
          </a:p>
          <a:p>
            <a:r>
              <a:rPr lang="en-US" sz="2000" b="1" dirty="0">
                <a:solidFill>
                  <a:schemeClr val="accent6">
                    <a:lumMod val="75000"/>
                  </a:schemeClr>
                </a:solidFill>
              </a:rPr>
              <a:t>Xylem and phloem</a:t>
            </a:r>
          </a:p>
          <a:p>
            <a:pPr marL="342900" indent="-342900">
              <a:buFont typeface="Arial" charset="0"/>
              <a:buChar char="•"/>
            </a:pPr>
            <a:r>
              <a:rPr lang="en-US" sz="2000" dirty="0"/>
              <a:t>Form vascular bundles and transport water and glucose around the plant </a:t>
            </a:r>
          </a:p>
          <a:p>
            <a:r>
              <a:rPr lang="en-US" sz="2000" b="1" dirty="0">
                <a:solidFill>
                  <a:schemeClr val="accent6">
                    <a:lumMod val="75000"/>
                  </a:schemeClr>
                </a:solidFill>
              </a:rPr>
              <a:t>Meristem </a:t>
            </a:r>
          </a:p>
          <a:p>
            <a:pPr marL="342900" indent="-342900">
              <a:buFont typeface="Arial" charset="0"/>
              <a:buChar char="•"/>
            </a:pPr>
            <a:r>
              <a:rPr lang="en-US" sz="2000" dirty="0"/>
              <a:t>Found at the tips of roots and shoots</a:t>
            </a:r>
          </a:p>
          <a:p>
            <a:pPr marL="342900" indent="-342900">
              <a:buFont typeface="Arial" charset="0"/>
              <a:buChar char="•"/>
            </a:pPr>
            <a:r>
              <a:rPr lang="en-US" sz="2000" dirty="0"/>
              <a:t>Where cell differentiation occurs</a:t>
            </a:r>
          </a:p>
          <a:p>
            <a:endParaRPr lang="en-US" sz="2000" dirty="0">
              <a:effectLst/>
            </a:endParaRPr>
          </a:p>
        </p:txBody>
      </p:sp>
      <p:sp>
        <p:nvSpPr>
          <p:cNvPr id="20" name="Rectangle 19"/>
          <p:cNvSpPr/>
          <p:nvPr/>
        </p:nvSpPr>
        <p:spPr>
          <a:xfrm>
            <a:off x="340966" y="781151"/>
            <a:ext cx="4753324" cy="86409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2000" dirty="0">
                <a:solidFill>
                  <a:schemeClr val="tx1"/>
                </a:solidFill>
              </a:rPr>
              <a:t>Like animals, </a:t>
            </a:r>
            <a:r>
              <a:rPr lang="en-GB" sz="2000" b="1" dirty="0">
                <a:solidFill>
                  <a:schemeClr val="accent6">
                    <a:lumMod val="75000"/>
                  </a:schemeClr>
                </a:solidFill>
              </a:rPr>
              <a:t>plants</a:t>
            </a:r>
            <a:r>
              <a:rPr lang="en-GB" sz="2000" dirty="0">
                <a:solidFill>
                  <a:schemeClr val="accent6">
                    <a:lumMod val="75000"/>
                  </a:schemeClr>
                </a:solidFill>
              </a:rPr>
              <a:t> </a:t>
            </a:r>
            <a:r>
              <a:rPr lang="en-GB" sz="2000" dirty="0">
                <a:solidFill>
                  <a:schemeClr val="tx1"/>
                </a:solidFill>
              </a:rPr>
              <a:t>are organised into </a:t>
            </a:r>
            <a:r>
              <a:rPr lang="en-GB" sz="2000" b="1" dirty="0">
                <a:solidFill>
                  <a:schemeClr val="accent6">
                    <a:lumMod val="75000"/>
                  </a:schemeClr>
                </a:solidFill>
              </a:rPr>
              <a:t>tissues</a:t>
            </a:r>
            <a:r>
              <a:rPr lang="en-GB" sz="2000" dirty="0">
                <a:solidFill>
                  <a:schemeClr val="tx1"/>
                </a:solidFill>
              </a:rPr>
              <a:t> made of </a:t>
            </a:r>
            <a:r>
              <a:rPr lang="en-GB" sz="2000" b="1" dirty="0">
                <a:solidFill>
                  <a:schemeClr val="accent6">
                    <a:lumMod val="75000"/>
                  </a:schemeClr>
                </a:solidFill>
              </a:rPr>
              <a:t>similar</a:t>
            </a:r>
            <a:r>
              <a:rPr lang="en-GB" sz="2000" dirty="0">
                <a:solidFill>
                  <a:schemeClr val="tx1"/>
                </a:solidFill>
              </a:rPr>
              <a:t> </a:t>
            </a:r>
            <a:r>
              <a:rPr lang="en-GB" sz="2000" b="1" dirty="0">
                <a:solidFill>
                  <a:schemeClr val="accent6">
                    <a:lumMod val="75000"/>
                  </a:schemeClr>
                </a:solidFill>
              </a:rPr>
              <a:t>cells</a:t>
            </a:r>
            <a:r>
              <a:rPr lang="en-GB" sz="2000" dirty="0">
                <a:solidFill>
                  <a:schemeClr val="accent6">
                    <a:lumMod val="75000"/>
                  </a:schemeClr>
                </a:solidFill>
              </a:rPr>
              <a:t> </a:t>
            </a:r>
            <a:r>
              <a:rPr lang="en-GB" sz="2000" dirty="0">
                <a:solidFill>
                  <a:schemeClr val="tx1"/>
                </a:solidFill>
              </a:rPr>
              <a:t>that carry out a particular function. </a:t>
            </a:r>
          </a:p>
        </p:txBody>
      </p:sp>
    </p:spTree>
    <p:extLst>
      <p:ext uri="{BB962C8B-B14F-4D97-AF65-F5344CB8AC3E}">
        <p14:creationId xmlns:p14="http://schemas.microsoft.com/office/powerpoint/2010/main" val="1051755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35655"/>
            <a:ext cx="8748464" cy="657041"/>
          </a:xfrm>
        </p:spPr>
        <p:txBody>
          <a:bodyPr>
            <a:noAutofit/>
          </a:bodyPr>
          <a:lstStyle/>
          <a:p>
            <a:pPr marL="342900" lvl="1" algn="r" defTabSz="342900" rtl="0">
              <a:spcBef>
                <a:spcPct val="20000"/>
              </a:spcBef>
              <a:defRPr/>
            </a:pPr>
            <a:r>
              <a:rPr lang="en-US" sz="2000" b="1" dirty="0">
                <a:solidFill>
                  <a:schemeClr val="accent6"/>
                </a:solidFill>
              </a:rPr>
              <a:t>Plant tissues, organs and systems - Plant tissues</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pic>
        <p:nvPicPr>
          <p:cNvPr id="9" name="Picture 8"/>
          <p:cNvPicPr>
            <a:picLocks noChangeAspect="1"/>
          </p:cNvPicPr>
          <p:nvPr/>
        </p:nvPicPr>
        <p:blipFill>
          <a:blip r:embed="rId2" cstate="print"/>
          <a:stretch>
            <a:fillRect/>
          </a:stretch>
        </p:blipFill>
        <p:spPr>
          <a:xfrm>
            <a:off x="107504" y="692696"/>
            <a:ext cx="8856984" cy="5902349"/>
          </a:xfrm>
          <a:prstGeom prst="rect">
            <a:avLst/>
          </a:prstGeom>
        </p:spPr>
      </p:pic>
      <p:sp>
        <p:nvSpPr>
          <p:cNvPr id="4" name="Rectangle 3"/>
          <p:cNvSpPr/>
          <p:nvPr/>
        </p:nvSpPr>
        <p:spPr>
          <a:xfrm>
            <a:off x="143508" y="836712"/>
            <a:ext cx="8784976" cy="432048"/>
          </a:xfrm>
          <a:prstGeom prst="rect">
            <a:avLst/>
          </a:prstGeom>
          <a:ln/>
        </p:spPr>
        <p:style>
          <a:lnRef idx="2">
            <a:schemeClr val="accent6"/>
          </a:lnRef>
          <a:fillRef idx="1">
            <a:schemeClr val="lt1"/>
          </a:fillRef>
          <a:effectRef idx="0">
            <a:schemeClr val="accent6"/>
          </a:effectRef>
          <a:fontRef idx="minor">
            <a:schemeClr val="dk1"/>
          </a:fontRef>
        </p:style>
        <p:txBody>
          <a:bodyPr rtlCol="0" anchor="t"/>
          <a:lstStyle/>
          <a:p>
            <a:pPr algn="ctr"/>
            <a:r>
              <a:rPr lang="en-US" sz="2000" dirty="0"/>
              <a:t>The leaf is a </a:t>
            </a:r>
            <a:r>
              <a:rPr lang="en-US" sz="2000" b="1" dirty="0">
                <a:solidFill>
                  <a:schemeClr val="accent6">
                    <a:lumMod val="75000"/>
                  </a:schemeClr>
                </a:solidFill>
              </a:rPr>
              <a:t>plant organ</a:t>
            </a:r>
            <a:r>
              <a:rPr lang="en-US" sz="2000" dirty="0"/>
              <a:t>, it is the site of </a:t>
            </a:r>
            <a:r>
              <a:rPr lang="en-US" sz="2000" b="1" dirty="0">
                <a:solidFill>
                  <a:schemeClr val="accent6">
                    <a:lumMod val="75000"/>
                  </a:schemeClr>
                </a:solidFill>
              </a:rPr>
              <a:t>photosynthesis</a:t>
            </a:r>
            <a:r>
              <a:rPr lang="en-US" sz="2000" dirty="0">
                <a:solidFill>
                  <a:schemeClr val="accent6">
                    <a:lumMod val="75000"/>
                  </a:schemeClr>
                </a:solidFill>
              </a:rPr>
              <a:t> </a:t>
            </a:r>
            <a:r>
              <a:rPr lang="en-US" sz="2000" dirty="0"/>
              <a:t>and </a:t>
            </a:r>
            <a:r>
              <a:rPr lang="en-US" sz="2000" b="1" dirty="0">
                <a:solidFill>
                  <a:schemeClr val="accent6">
                    <a:lumMod val="75000"/>
                  </a:schemeClr>
                </a:solidFill>
              </a:rPr>
              <a:t>respiration</a:t>
            </a:r>
            <a:r>
              <a:rPr lang="en-US" sz="2000" dirty="0"/>
              <a:t> in plants.</a:t>
            </a:r>
          </a:p>
        </p:txBody>
      </p:sp>
    </p:spTree>
    <p:extLst>
      <p:ext uri="{BB962C8B-B14F-4D97-AF65-F5344CB8AC3E}">
        <p14:creationId xmlns:p14="http://schemas.microsoft.com/office/powerpoint/2010/main" val="1355981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35655"/>
            <a:ext cx="8748464" cy="657041"/>
          </a:xfrm>
        </p:spPr>
        <p:txBody>
          <a:bodyPr>
            <a:noAutofit/>
          </a:bodyPr>
          <a:lstStyle/>
          <a:p>
            <a:pPr marL="342900" lvl="1" algn="r" defTabSz="342900" rtl="0">
              <a:spcBef>
                <a:spcPct val="20000"/>
              </a:spcBef>
              <a:defRPr/>
            </a:pPr>
            <a:r>
              <a:rPr lang="en-US" sz="2000" b="1" dirty="0">
                <a:solidFill>
                  <a:schemeClr val="accent6"/>
                </a:solidFill>
              </a:rPr>
              <a:t>Plant tissues, organs and systems - Plant organ systems</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4" name="Rectangle 3"/>
          <p:cNvSpPr/>
          <p:nvPr/>
        </p:nvSpPr>
        <p:spPr>
          <a:xfrm>
            <a:off x="107504" y="793692"/>
            <a:ext cx="3744416" cy="1066860"/>
          </a:xfrm>
          <a:prstGeom prst="rect">
            <a:avLst/>
          </a:prstGeom>
          <a:ln/>
        </p:spPr>
        <p:style>
          <a:lnRef idx="2">
            <a:schemeClr val="accent6"/>
          </a:lnRef>
          <a:fillRef idx="1">
            <a:schemeClr val="lt1"/>
          </a:fillRef>
          <a:effectRef idx="0">
            <a:schemeClr val="accent6"/>
          </a:effectRef>
          <a:fontRef idx="minor">
            <a:schemeClr val="dk1"/>
          </a:fontRef>
        </p:style>
        <p:txBody>
          <a:bodyPr rtlCol="0" anchor="t"/>
          <a:lstStyle/>
          <a:p>
            <a:pPr algn="ctr"/>
            <a:r>
              <a:rPr lang="en-US" sz="2000" dirty="0"/>
              <a:t>The </a:t>
            </a:r>
            <a:r>
              <a:rPr lang="en-US" sz="2000" b="1" dirty="0">
                <a:solidFill>
                  <a:schemeClr val="accent6">
                    <a:lumMod val="75000"/>
                  </a:schemeClr>
                </a:solidFill>
              </a:rPr>
              <a:t>roots</a:t>
            </a:r>
            <a:r>
              <a:rPr lang="en-US" sz="2000" dirty="0"/>
              <a:t>, </a:t>
            </a:r>
            <a:r>
              <a:rPr lang="en-US" sz="2000" b="1" dirty="0">
                <a:solidFill>
                  <a:schemeClr val="accent6">
                    <a:lumMod val="75000"/>
                  </a:schemeClr>
                </a:solidFill>
              </a:rPr>
              <a:t>stem</a:t>
            </a:r>
            <a:r>
              <a:rPr lang="en-US" sz="2000" dirty="0">
                <a:solidFill>
                  <a:schemeClr val="accent6">
                    <a:lumMod val="75000"/>
                  </a:schemeClr>
                </a:solidFill>
              </a:rPr>
              <a:t> </a:t>
            </a:r>
            <a:r>
              <a:rPr lang="en-US" sz="2000" dirty="0"/>
              <a:t>and </a:t>
            </a:r>
            <a:r>
              <a:rPr lang="en-US" sz="2000" b="1" dirty="0">
                <a:solidFill>
                  <a:schemeClr val="accent6">
                    <a:lumMod val="75000"/>
                  </a:schemeClr>
                </a:solidFill>
              </a:rPr>
              <a:t>leaves</a:t>
            </a:r>
            <a:r>
              <a:rPr lang="en-US" sz="2000" dirty="0">
                <a:solidFill>
                  <a:schemeClr val="accent6">
                    <a:lumMod val="75000"/>
                  </a:schemeClr>
                </a:solidFill>
              </a:rPr>
              <a:t> </a:t>
            </a:r>
            <a:r>
              <a:rPr lang="en-US" sz="2000" dirty="0"/>
              <a:t>form a </a:t>
            </a:r>
            <a:r>
              <a:rPr lang="en-US" sz="2000" b="1" dirty="0">
                <a:solidFill>
                  <a:schemeClr val="accent6">
                    <a:lumMod val="75000"/>
                  </a:schemeClr>
                </a:solidFill>
              </a:rPr>
              <a:t>plant organ system</a:t>
            </a:r>
            <a:r>
              <a:rPr lang="en-US" sz="2000" dirty="0"/>
              <a:t> for transport of substances around the plant.</a:t>
            </a:r>
          </a:p>
        </p:txBody>
      </p:sp>
      <p:pic>
        <p:nvPicPr>
          <p:cNvPr id="19" name="Picture 18"/>
          <p:cNvPicPr>
            <a:picLocks noChangeAspect="1"/>
          </p:cNvPicPr>
          <p:nvPr/>
        </p:nvPicPr>
        <p:blipFill>
          <a:blip r:embed="rId3" cstate="print"/>
          <a:stretch>
            <a:fillRect/>
          </a:stretch>
        </p:blipFill>
        <p:spPr>
          <a:xfrm>
            <a:off x="310431" y="1781408"/>
            <a:ext cx="3877181" cy="4265699"/>
          </a:xfrm>
          <a:prstGeom prst="rect">
            <a:avLst/>
          </a:prstGeom>
        </p:spPr>
      </p:pic>
      <p:pic>
        <p:nvPicPr>
          <p:cNvPr id="37" name="Picture 36"/>
          <p:cNvPicPr>
            <a:picLocks noChangeAspect="1"/>
          </p:cNvPicPr>
          <p:nvPr/>
        </p:nvPicPr>
        <p:blipFill>
          <a:blip r:embed="rId4" cstate="print"/>
          <a:stretch>
            <a:fillRect/>
          </a:stretch>
        </p:blipFill>
        <p:spPr>
          <a:xfrm>
            <a:off x="3635896" y="5076842"/>
            <a:ext cx="3199800" cy="1424056"/>
          </a:xfrm>
          <a:prstGeom prst="rect">
            <a:avLst/>
          </a:prstGeom>
        </p:spPr>
      </p:pic>
      <p:sp>
        <p:nvSpPr>
          <p:cNvPr id="38" name="TextBox 37"/>
          <p:cNvSpPr txBox="1"/>
          <p:nvPr/>
        </p:nvSpPr>
        <p:spPr>
          <a:xfrm>
            <a:off x="6732240" y="5023570"/>
            <a:ext cx="2411760" cy="1477328"/>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GB" b="1" dirty="0">
                <a:solidFill>
                  <a:schemeClr val="tx1"/>
                </a:solidFill>
              </a:rPr>
              <a:t>Root hair cell - </a:t>
            </a:r>
            <a:r>
              <a:rPr lang="en-GB" dirty="0">
                <a:solidFill>
                  <a:schemeClr val="tx1"/>
                </a:solidFill>
              </a:rPr>
              <a:t>Hair like projections to increase the </a:t>
            </a:r>
            <a:r>
              <a:rPr lang="en-GB" b="1" dirty="0">
                <a:solidFill>
                  <a:schemeClr val="accent6">
                    <a:lumMod val="75000"/>
                  </a:schemeClr>
                </a:solidFill>
              </a:rPr>
              <a:t>surface area </a:t>
            </a:r>
            <a:r>
              <a:rPr lang="en-GB" dirty="0">
                <a:solidFill>
                  <a:schemeClr val="tx1"/>
                </a:solidFill>
              </a:rPr>
              <a:t>for uptake of water and mineral ions.</a:t>
            </a:r>
          </a:p>
        </p:txBody>
      </p:sp>
      <p:sp>
        <p:nvSpPr>
          <p:cNvPr id="50" name="Rectangle 49"/>
          <p:cNvSpPr/>
          <p:nvPr/>
        </p:nvSpPr>
        <p:spPr>
          <a:xfrm>
            <a:off x="3923929" y="692695"/>
            <a:ext cx="5112568" cy="32735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en-US" sz="2000" dirty="0"/>
              <a:t>Most leaves (except for those on aquatic plants) have </a:t>
            </a:r>
            <a:r>
              <a:rPr lang="en-US" sz="2000" b="1" dirty="0">
                <a:solidFill>
                  <a:schemeClr val="accent6">
                    <a:lumMod val="75000"/>
                  </a:schemeClr>
                </a:solidFill>
              </a:rPr>
              <a:t>guard cells </a:t>
            </a:r>
            <a:r>
              <a:rPr lang="en-US" sz="2000" dirty="0"/>
              <a:t>on their lower epidermis. These cells open and close depending on the </a:t>
            </a:r>
            <a:r>
              <a:rPr lang="en-US" sz="2000" b="1" dirty="0">
                <a:solidFill>
                  <a:schemeClr val="accent6">
                    <a:lumMod val="75000"/>
                  </a:schemeClr>
                </a:solidFill>
              </a:rPr>
              <a:t>water content </a:t>
            </a:r>
            <a:r>
              <a:rPr lang="en-US" sz="2000" dirty="0"/>
              <a:t>of the cells. The </a:t>
            </a:r>
            <a:r>
              <a:rPr lang="en-US" sz="2000" b="1" dirty="0">
                <a:solidFill>
                  <a:schemeClr val="accent6">
                    <a:lumMod val="75000"/>
                  </a:schemeClr>
                </a:solidFill>
              </a:rPr>
              <a:t>stoma</a:t>
            </a:r>
            <a:r>
              <a:rPr lang="en-US" sz="2000" dirty="0"/>
              <a:t> (stomata) open and close to let gases diffuse in and out and </a:t>
            </a:r>
            <a:r>
              <a:rPr lang="en-US" sz="2000" b="1" dirty="0">
                <a:solidFill>
                  <a:schemeClr val="accent6"/>
                </a:solidFill>
              </a:rPr>
              <a:t>control water </a:t>
            </a:r>
            <a:r>
              <a:rPr lang="en-US" sz="2000" dirty="0"/>
              <a:t>loss. If there is a lack of water in the guard cells they go ‘</a:t>
            </a:r>
            <a:r>
              <a:rPr lang="en-US" sz="2000" b="1" dirty="0" err="1">
                <a:solidFill>
                  <a:schemeClr val="accent6"/>
                </a:solidFill>
              </a:rPr>
              <a:t>flacid</a:t>
            </a:r>
            <a:r>
              <a:rPr lang="en-US" sz="2000" dirty="0"/>
              <a:t>’ and </a:t>
            </a:r>
            <a:r>
              <a:rPr lang="en-US" sz="2000" b="1" dirty="0">
                <a:solidFill>
                  <a:schemeClr val="accent6"/>
                </a:solidFill>
              </a:rPr>
              <a:t>close</a:t>
            </a:r>
            <a:r>
              <a:rPr lang="en-US" sz="2000" dirty="0"/>
              <a:t>, this prevents water </a:t>
            </a:r>
            <a:r>
              <a:rPr lang="en-US" sz="2000" dirty="0" err="1"/>
              <a:t>vapour</a:t>
            </a:r>
            <a:r>
              <a:rPr lang="en-US" sz="2000" dirty="0"/>
              <a:t> from leaving through the </a:t>
            </a:r>
            <a:r>
              <a:rPr lang="en-US" sz="2000" b="1" dirty="0">
                <a:solidFill>
                  <a:schemeClr val="accent6"/>
                </a:solidFill>
              </a:rPr>
              <a:t>stomata</a:t>
            </a:r>
          </a:p>
        </p:txBody>
      </p:sp>
      <p:pic>
        <p:nvPicPr>
          <p:cNvPr id="55" name="Picture 54"/>
          <p:cNvPicPr>
            <a:picLocks noChangeAspect="1"/>
          </p:cNvPicPr>
          <p:nvPr/>
        </p:nvPicPr>
        <p:blipFill>
          <a:blip r:embed="rId5" cstate="print"/>
          <a:stretch>
            <a:fillRect/>
          </a:stretch>
        </p:blipFill>
        <p:spPr>
          <a:xfrm>
            <a:off x="5441933" y="3501008"/>
            <a:ext cx="2393670" cy="1373881"/>
          </a:xfrm>
          <a:prstGeom prst="rect">
            <a:avLst/>
          </a:prstGeom>
        </p:spPr>
      </p:pic>
    </p:spTree>
    <p:extLst>
      <p:ext uri="{BB962C8B-B14F-4D97-AF65-F5344CB8AC3E}">
        <p14:creationId xmlns:p14="http://schemas.microsoft.com/office/powerpoint/2010/main" val="294524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35655"/>
            <a:ext cx="8748464" cy="657041"/>
          </a:xfrm>
        </p:spPr>
        <p:txBody>
          <a:bodyPr>
            <a:noAutofit/>
          </a:bodyPr>
          <a:lstStyle/>
          <a:p>
            <a:pPr marL="342900" lvl="1" algn="r" defTabSz="342900" rtl="0">
              <a:spcBef>
                <a:spcPct val="20000"/>
              </a:spcBef>
              <a:defRPr/>
            </a:pPr>
            <a:r>
              <a:rPr lang="en-US" sz="2000" b="1" dirty="0">
                <a:solidFill>
                  <a:schemeClr val="accent6"/>
                </a:solidFill>
              </a:rPr>
              <a:t>Plant tissues, organs and systems - Plant organ systems</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0107" y="1308813"/>
            <a:ext cx="2725849" cy="4065705"/>
          </a:xfrm>
          <a:prstGeom prst="rect">
            <a:avLst/>
          </a:prstGeom>
        </p:spPr>
      </p:pic>
      <p:sp>
        <p:nvSpPr>
          <p:cNvPr id="15" name="Rectangle 14"/>
          <p:cNvSpPr/>
          <p:nvPr/>
        </p:nvSpPr>
        <p:spPr>
          <a:xfrm>
            <a:off x="644318" y="739005"/>
            <a:ext cx="2097578" cy="438249"/>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US" sz="2000" b="1" dirty="0">
                <a:solidFill>
                  <a:schemeClr val="accent6">
                    <a:lumMod val="75000"/>
                  </a:schemeClr>
                </a:solidFill>
              </a:rPr>
              <a:t>TRANSPIRATION</a:t>
            </a:r>
          </a:p>
        </p:txBody>
      </p:sp>
      <p:sp>
        <p:nvSpPr>
          <p:cNvPr id="16" name="Rectangle 15"/>
          <p:cNvSpPr/>
          <p:nvPr/>
        </p:nvSpPr>
        <p:spPr>
          <a:xfrm>
            <a:off x="6660908" y="739005"/>
            <a:ext cx="2123728" cy="438249"/>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US" sz="2000" b="1" dirty="0">
                <a:solidFill>
                  <a:schemeClr val="accent6">
                    <a:lumMod val="50000"/>
                  </a:schemeClr>
                </a:solidFill>
              </a:rPr>
              <a:t>TRANSLOCATION</a:t>
            </a:r>
          </a:p>
        </p:txBody>
      </p:sp>
      <p:sp>
        <p:nvSpPr>
          <p:cNvPr id="5" name="Up Arrow 4"/>
          <p:cNvSpPr/>
          <p:nvPr/>
        </p:nvSpPr>
        <p:spPr>
          <a:xfrm rot="2700540">
            <a:off x="4189324" y="4073239"/>
            <a:ext cx="252000" cy="936000"/>
          </a:xfrm>
          <a:prstGeom prst="up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accent6">
                  <a:lumMod val="75000"/>
                </a:schemeClr>
              </a:solidFill>
            </a:endParaRPr>
          </a:p>
        </p:txBody>
      </p:sp>
      <p:sp>
        <p:nvSpPr>
          <p:cNvPr id="18" name="Up Arrow 17"/>
          <p:cNvSpPr/>
          <p:nvPr/>
        </p:nvSpPr>
        <p:spPr>
          <a:xfrm rot="13967180">
            <a:off x="5360841" y="2280560"/>
            <a:ext cx="174593" cy="698842"/>
          </a:xfrm>
          <a:prstGeom prst="upArrow">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accent6">
                  <a:lumMod val="75000"/>
                </a:schemeClr>
              </a:solidFill>
            </a:endParaRPr>
          </a:p>
        </p:txBody>
      </p:sp>
      <p:sp>
        <p:nvSpPr>
          <p:cNvPr id="6" name="Rectangle 5"/>
          <p:cNvSpPr/>
          <p:nvPr/>
        </p:nvSpPr>
        <p:spPr>
          <a:xfrm>
            <a:off x="42960" y="1150344"/>
            <a:ext cx="3797224" cy="2246769"/>
          </a:xfrm>
          <a:prstGeom prst="rect">
            <a:avLst/>
          </a:prstGeom>
        </p:spPr>
        <p:txBody>
          <a:bodyPr wrap="square">
            <a:spAutoFit/>
          </a:bodyPr>
          <a:lstStyle/>
          <a:p>
            <a:pPr algn="ctr"/>
            <a:r>
              <a:rPr lang="en-US" sz="2000" b="1" dirty="0">
                <a:solidFill>
                  <a:schemeClr val="accent6">
                    <a:lumMod val="75000"/>
                  </a:schemeClr>
                </a:solidFill>
              </a:rPr>
              <a:t>Xylem tissue </a:t>
            </a:r>
            <a:r>
              <a:rPr lang="en-US" sz="2000" dirty="0"/>
              <a:t>transports </a:t>
            </a:r>
          </a:p>
          <a:p>
            <a:pPr algn="ctr"/>
            <a:r>
              <a:rPr lang="en-US" sz="2000" b="1" dirty="0">
                <a:solidFill>
                  <a:schemeClr val="accent6">
                    <a:lumMod val="75000"/>
                  </a:schemeClr>
                </a:solidFill>
              </a:rPr>
              <a:t>water</a:t>
            </a:r>
            <a:r>
              <a:rPr lang="en-US" sz="2000" dirty="0">
                <a:solidFill>
                  <a:schemeClr val="accent6">
                    <a:lumMod val="75000"/>
                  </a:schemeClr>
                </a:solidFill>
              </a:rPr>
              <a:t> </a:t>
            </a:r>
            <a:r>
              <a:rPr lang="en-US" sz="2000" dirty="0"/>
              <a:t>and </a:t>
            </a:r>
            <a:r>
              <a:rPr lang="en-US" sz="2000" b="1" dirty="0">
                <a:solidFill>
                  <a:schemeClr val="accent6">
                    <a:lumMod val="75000"/>
                  </a:schemeClr>
                </a:solidFill>
              </a:rPr>
              <a:t>mineral</a:t>
            </a:r>
            <a:r>
              <a:rPr lang="en-US" sz="2000" dirty="0">
                <a:solidFill>
                  <a:schemeClr val="accent6">
                    <a:lumMod val="75000"/>
                  </a:schemeClr>
                </a:solidFill>
              </a:rPr>
              <a:t> </a:t>
            </a:r>
            <a:r>
              <a:rPr lang="en-US" sz="2000" dirty="0"/>
              <a:t>ions from the </a:t>
            </a:r>
            <a:r>
              <a:rPr lang="en-US" sz="2000" b="1" dirty="0">
                <a:solidFill>
                  <a:schemeClr val="accent6">
                    <a:lumMod val="75000"/>
                  </a:schemeClr>
                </a:solidFill>
              </a:rPr>
              <a:t>roots</a:t>
            </a:r>
            <a:r>
              <a:rPr lang="en-US" sz="2000" dirty="0">
                <a:solidFill>
                  <a:schemeClr val="accent6">
                    <a:lumMod val="75000"/>
                  </a:schemeClr>
                </a:solidFill>
              </a:rPr>
              <a:t> </a:t>
            </a:r>
            <a:r>
              <a:rPr lang="en-US" sz="2000" dirty="0"/>
              <a:t>to the </a:t>
            </a:r>
            <a:r>
              <a:rPr lang="en-US" sz="2000" b="1" dirty="0">
                <a:solidFill>
                  <a:schemeClr val="accent6">
                    <a:lumMod val="75000"/>
                  </a:schemeClr>
                </a:solidFill>
              </a:rPr>
              <a:t>stems</a:t>
            </a:r>
            <a:r>
              <a:rPr lang="en-US" sz="2000" dirty="0">
                <a:solidFill>
                  <a:schemeClr val="accent6">
                    <a:lumMod val="75000"/>
                  </a:schemeClr>
                </a:solidFill>
              </a:rPr>
              <a:t> </a:t>
            </a:r>
            <a:r>
              <a:rPr lang="en-US" sz="2000" dirty="0"/>
              <a:t>and </a:t>
            </a:r>
            <a:r>
              <a:rPr lang="en-US" sz="2000" b="1" dirty="0">
                <a:solidFill>
                  <a:schemeClr val="accent6">
                    <a:lumMod val="75000"/>
                  </a:schemeClr>
                </a:solidFill>
              </a:rPr>
              <a:t>leaves</a:t>
            </a:r>
            <a:r>
              <a:rPr lang="en-US" sz="2000" dirty="0"/>
              <a:t>. It is composed of </a:t>
            </a:r>
            <a:r>
              <a:rPr lang="en-US" sz="2000" b="1" dirty="0">
                <a:solidFill>
                  <a:schemeClr val="accent6">
                    <a:lumMod val="75000"/>
                  </a:schemeClr>
                </a:solidFill>
              </a:rPr>
              <a:t>hollow tubes</a:t>
            </a:r>
            <a:r>
              <a:rPr lang="en-US" sz="2000" dirty="0"/>
              <a:t> strengthened by </a:t>
            </a:r>
            <a:r>
              <a:rPr lang="en-US" sz="2000" b="1" dirty="0">
                <a:solidFill>
                  <a:schemeClr val="accent6">
                    <a:lumMod val="75000"/>
                  </a:schemeClr>
                </a:solidFill>
              </a:rPr>
              <a:t>lignin</a:t>
            </a:r>
            <a:r>
              <a:rPr lang="en-US" sz="2000" dirty="0">
                <a:solidFill>
                  <a:schemeClr val="accent6">
                    <a:lumMod val="75000"/>
                  </a:schemeClr>
                </a:solidFill>
              </a:rPr>
              <a:t> </a:t>
            </a:r>
            <a:r>
              <a:rPr lang="en-US" sz="2000" dirty="0"/>
              <a:t>adapted for the transport of water in the </a:t>
            </a:r>
            <a:r>
              <a:rPr lang="en-US" sz="2000" b="1" dirty="0">
                <a:solidFill>
                  <a:schemeClr val="accent6">
                    <a:lumMod val="75000"/>
                  </a:schemeClr>
                </a:solidFill>
              </a:rPr>
              <a:t>transpiration stream.</a:t>
            </a:r>
            <a:endParaRPr lang="en-US" sz="2000" b="1" dirty="0">
              <a:solidFill>
                <a:schemeClr val="accent6">
                  <a:lumMod val="75000"/>
                </a:schemeClr>
              </a:solidFill>
              <a:effectLst/>
            </a:endParaRPr>
          </a:p>
        </p:txBody>
      </p:sp>
      <p:sp>
        <p:nvSpPr>
          <p:cNvPr id="20" name="Up Arrow 19"/>
          <p:cNvSpPr/>
          <p:nvPr/>
        </p:nvSpPr>
        <p:spPr>
          <a:xfrm>
            <a:off x="4457505" y="3098445"/>
            <a:ext cx="204287" cy="819342"/>
          </a:xfrm>
          <a:prstGeom prst="up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accent6">
                  <a:lumMod val="75000"/>
                </a:schemeClr>
              </a:solidFill>
            </a:endParaRPr>
          </a:p>
        </p:txBody>
      </p:sp>
      <p:sp>
        <p:nvSpPr>
          <p:cNvPr id="23" name="Up Arrow 22"/>
          <p:cNvSpPr/>
          <p:nvPr/>
        </p:nvSpPr>
        <p:spPr>
          <a:xfrm rot="18941058">
            <a:off x="3856763" y="1628828"/>
            <a:ext cx="134594" cy="578712"/>
          </a:xfrm>
          <a:prstGeom prst="up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accent6">
                  <a:lumMod val="75000"/>
                </a:schemeClr>
              </a:solidFill>
            </a:endParaRPr>
          </a:p>
        </p:txBody>
      </p:sp>
      <p:sp>
        <p:nvSpPr>
          <p:cNvPr id="25" name="Up Arrow 24"/>
          <p:cNvSpPr/>
          <p:nvPr/>
        </p:nvSpPr>
        <p:spPr>
          <a:xfrm rot="20019760">
            <a:off x="4134542" y="1243219"/>
            <a:ext cx="153535" cy="578712"/>
          </a:xfrm>
          <a:prstGeom prst="up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accent6">
                  <a:lumMod val="75000"/>
                </a:schemeClr>
              </a:solidFill>
            </a:endParaRPr>
          </a:p>
        </p:txBody>
      </p:sp>
      <p:pic>
        <p:nvPicPr>
          <p:cNvPr id="26" name="Picture 25"/>
          <p:cNvPicPr>
            <a:picLocks noChangeAspect="1"/>
          </p:cNvPicPr>
          <p:nvPr/>
        </p:nvPicPr>
        <p:blipFill>
          <a:blip r:embed="rId3" cstate="print"/>
          <a:stretch>
            <a:fillRect/>
          </a:stretch>
        </p:blipFill>
        <p:spPr>
          <a:xfrm>
            <a:off x="410848" y="3384045"/>
            <a:ext cx="2162084" cy="2037648"/>
          </a:xfrm>
          <a:prstGeom prst="rect">
            <a:avLst/>
          </a:prstGeom>
        </p:spPr>
      </p:pic>
      <p:sp>
        <p:nvSpPr>
          <p:cNvPr id="7" name="Rectangle 6"/>
          <p:cNvSpPr/>
          <p:nvPr/>
        </p:nvSpPr>
        <p:spPr>
          <a:xfrm>
            <a:off x="5939162" y="1129373"/>
            <a:ext cx="3219580" cy="2246769"/>
          </a:xfrm>
          <a:prstGeom prst="rect">
            <a:avLst/>
          </a:prstGeom>
        </p:spPr>
        <p:txBody>
          <a:bodyPr wrap="square">
            <a:spAutoFit/>
          </a:bodyPr>
          <a:lstStyle/>
          <a:p>
            <a:pPr algn="ctr"/>
            <a:r>
              <a:rPr lang="en-US" sz="2000" b="1" dirty="0">
                <a:solidFill>
                  <a:schemeClr val="accent6">
                    <a:lumMod val="75000"/>
                  </a:schemeClr>
                </a:solidFill>
              </a:rPr>
              <a:t>Phloem tissue </a:t>
            </a:r>
            <a:r>
              <a:rPr lang="en-US" sz="2000" dirty="0"/>
              <a:t>transports dissolved</a:t>
            </a:r>
            <a:r>
              <a:rPr lang="en-US" sz="2000" b="1" dirty="0">
                <a:solidFill>
                  <a:schemeClr val="accent6">
                    <a:lumMod val="75000"/>
                  </a:schemeClr>
                </a:solidFill>
              </a:rPr>
              <a:t> sugars </a:t>
            </a:r>
            <a:r>
              <a:rPr lang="en-US" sz="2000" dirty="0"/>
              <a:t>from the </a:t>
            </a:r>
            <a:r>
              <a:rPr lang="en-US" sz="2000" b="1" dirty="0">
                <a:solidFill>
                  <a:schemeClr val="accent6">
                    <a:lumMod val="75000"/>
                  </a:schemeClr>
                </a:solidFill>
              </a:rPr>
              <a:t>leaves</a:t>
            </a:r>
            <a:r>
              <a:rPr lang="en-US" sz="2000" dirty="0">
                <a:solidFill>
                  <a:schemeClr val="accent6">
                    <a:lumMod val="75000"/>
                  </a:schemeClr>
                </a:solidFill>
              </a:rPr>
              <a:t> </a:t>
            </a:r>
            <a:r>
              <a:rPr lang="en-US" sz="2000" dirty="0"/>
              <a:t>to the </a:t>
            </a:r>
            <a:r>
              <a:rPr lang="en-US" sz="2000" b="1" dirty="0">
                <a:solidFill>
                  <a:schemeClr val="accent6">
                    <a:lumMod val="75000"/>
                  </a:schemeClr>
                </a:solidFill>
              </a:rPr>
              <a:t>rest of the plant </a:t>
            </a:r>
            <a:r>
              <a:rPr lang="en-US" sz="2000" dirty="0"/>
              <a:t>for immediate </a:t>
            </a:r>
            <a:r>
              <a:rPr lang="en-US" sz="2000" b="1" dirty="0">
                <a:solidFill>
                  <a:schemeClr val="accent6">
                    <a:lumMod val="75000"/>
                  </a:schemeClr>
                </a:solidFill>
              </a:rPr>
              <a:t>use</a:t>
            </a:r>
            <a:r>
              <a:rPr lang="en-US" sz="2000" dirty="0"/>
              <a:t> or </a:t>
            </a:r>
            <a:r>
              <a:rPr lang="en-US" sz="2000" b="1" dirty="0">
                <a:solidFill>
                  <a:schemeClr val="accent6">
                    <a:lumMod val="75000"/>
                  </a:schemeClr>
                </a:solidFill>
              </a:rPr>
              <a:t>storage</a:t>
            </a:r>
            <a:r>
              <a:rPr lang="en-US" sz="2000" dirty="0"/>
              <a:t>. Phloem is composed of tubes of </a:t>
            </a:r>
            <a:r>
              <a:rPr lang="en-US" sz="2000" b="1" dirty="0">
                <a:solidFill>
                  <a:schemeClr val="accent6">
                    <a:lumMod val="75000"/>
                  </a:schemeClr>
                </a:solidFill>
              </a:rPr>
              <a:t>elongated cells</a:t>
            </a:r>
            <a:r>
              <a:rPr lang="en-US" sz="2000" dirty="0"/>
              <a:t> with pores in the end walls. </a:t>
            </a:r>
            <a:endParaRPr lang="en-US" sz="2000" dirty="0">
              <a:effectLst/>
            </a:endParaRPr>
          </a:p>
        </p:txBody>
      </p:sp>
      <p:sp>
        <p:nvSpPr>
          <p:cNvPr id="27" name="Up Arrow 26"/>
          <p:cNvSpPr/>
          <p:nvPr/>
        </p:nvSpPr>
        <p:spPr>
          <a:xfrm rot="10800000">
            <a:off x="4905249" y="1370762"/>
            <a:ext cx="211818" cy="678786"/>
          </a:xfrm>
          <a:prstGeom prst="upArrow">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accent6">
                  <a:lumMod val="75000"/>
                </a:schemeClr>
              </a:solidFill>
            </a:endParaRPr>
          </a:p>
        </p:txBody>
      </p:sp>
      <p:sp>
        <p:nvSpPr>
          <p:cNvPr id="28" name="Up Arrow 27"/>
          <p:cNvSpPr/>
          <p:nvPr/>
        </p:nvSpPr>
        <p:spPr>
          <a:xfrm rot="10800000">
            <a:off x="4884081" y="3151177"/>
            <a:ext cx="193794" cy="768691"/>
          </a:xfrm>
          <a:prstGeom prst="upArrow">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accent6">
                  <a:lumMod val="75000"/>
                </a:schemeClr>
              </a:solidFill>
            </a:endParaRPr>
          </a:p>
        </p:txBody>
      </p:sp>
      <p:sp>
        <p:nvSpPr>
          <p:cNvPr id="29" name="Up Arrow 28"/>
          <p:cNvSpPr/>
          <p:nvPr/>
        </p:nvSpPr>
        <p:spPr>
          <a:xfrm rot="8487292">
            <a:off x="5185996" y="4074175"/>
            <a:ext cx="252000" cy="936000"/>
          </a:xfrm>
          <a:prstGeom prst="upArrow">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accent6">
                  <a:lumMod val="75000"/>
                </a:schemeClr>
              </a:solidFill>
            </a:endParaRPr>
          </a:p>
        </p:txBody>
      </p:sp>
      <p:pic>
        <p:nvPicPr>
          <p:cNvPr id="30" name="Picture 29"/>
          <p:cNvPicPr>
            <a:picLocks noChangeAspect="1"/>
          </p:cNvPicPr>
          <p:nvPr/>
        </p:nvPicPr>
        <p:blipFill rotWithShape="1">
          <a:blip r:embed="rId4" cstate="print"/>
          <a:srcRect l="1218" t="4911" r="-1218" b="3273"/>
          <a:stretch/>
        </p:blipFill>
        <p:spPr>
          <a:xfrm>
            <a:off x="6746426" y="3362677"/>
            <a:ext cx="2341374" cy="2208051"/>
          </a:xfrm>
          <a:prstGeom prst="rect">
            <a:avLst/>
          </a:prstGeom>
        </p:spPr>
      </p:pic>
      <p:sp>
        <p:nvSpPr>
          <p:cNvPr id="31" name="Rectangle 30"/>
          <p:cNvSpPr/>
          <p:nvPr/>
        </p:nvSpPr>
        <p:spPr>
          <a:xfrm>
            <a:off x="2529030" y="3770721"/>
            <a:ext cx="796178" cy="369332"/>
          </a:xfrm>
          <a:prstGeom prst="rect">
            <a:avLst/>
          </a:prstGeom>
        </p:spPr>
        <p:txBody>
          <a:bodyPr wrap="square">
            <a:spAutoFit/>
          </a:bodyPr>
          <a:lstStyle/>
          <a:p>
            <a:r>
              <a:rPr lang="en-GB" b="1" dirty="0"/>
              <a:t>xylem</a:t>
            </a:r>
          </a:p>
        </p:txBody>
      </p:sp>
      <p:sp>
        <p:nvSpPr>
          <p:cNvPr id="32" name="Rectangle 31"/>
          <p:cNvSpPr/>
          <p:nvPr/>
        </p:nvSpPr>
        <p:spPr>
          <a:xfrm>
            <a:off x="6074789" y="3770721"/>
            <a:ext cx="914033" cy="369332"/>
          </a:xfrm>
          <a:prstGeom prst="rect">
            <a:avLst/>
          </a:prstGeom>
        </p:spPr>
        <p:txBody>
          <a:bodyPr wrap="none">
            <a:spAutoFit/>
          </a:bodyPr>
          <a:lstStyle/>
          <a:p>
            <a:r>
              <a:rPr lang="en-GB" b="1" dirty="0"/>
              <a:t>phloem</a:t>
            </a:r>
          </a:p>
        </p:txBody>
      </p:sp>
      <p:sp>
        <p:nvSpPr>
          <p:cNvPr id="8" name="Rectangle 7"/>
          <p:cNvSpPr/>
          <p:nvPr/>
        </p:nvSpPr>
        <p:spPr>
          <a:xfrm>
            <a:off x="63831" y="5482803"/>
            <a:ext cx="4393674" cy="101566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000" b="1" dirty="0">
                <a:solidFill>
                  <a:schemeClr val="accent6"/>
                </a:solidFill>
              </a:rPr>
              <a:t>The rate of </a:t>
            </a:r>
            <a:r>
              <a:rPr lang="en-US" sz="2000" b="1" dirty="0">
                <a:solidFill>
                  <a:schemeClr val="tx1"/>
                </a:solidFill>
              </a:rPr>
              <a:t>transpiration</a:t>
            </a:r>
            <a:r>
              <a:rPr lang="en-US" sz="2000" b="1" dirty="0">
                <a:solidFill>
                  <a:schemeClr val="accent6"/>
                </a:solidFill>
              </a:rPr>
              <a:t> is </a:t>
            </a:r>
            <a:r>
              <a:rPr lang="en-US" sz="2000" b="1" dirty="0">
                <a:solidFill>
                  <a:schemeClr val="tx1"/>
                </a:solidFill>
              </a:rPr>
              <a:t>increased</a:t>
            </a:r>
            <a:r>
              <a:rPr lang="en-US" sz="2000" b="1" dirty="0">
                <a:solidFill>
                  <a:schemeClr val="accent6"/>
                </a:solidFill>
              </a:rPr>
              <a:t> as the temperature, humidity, air movement and light intensity increase</a:t>
            </a:r>
            <a:endParaRPr lang="en-US" sz="2000" b="1" dirty="0">
              <a:solidFill>
                <a:schemeClr val="accent6"/>
              </a:solidFill>
              <a:effectLst/>
            </a:endParaRPr>
          </a:p>
        </p:txBody>
      </p:sp>
      <p:sp>
        <p:nvSpPr>
          <p:cNvPr id="4" name="Rectangle 3"/>
          <p:cNvSpPr/>
          <p:nvPr/>
        </p:nvSpPr>
        <p:spPr>
          <a:xfrm>
            <a:off x="5557234" y="5482803"/>
            <a:ext cx="3553595" cy="1015663"/>
          </a:xfrm>
          <a:prstGeom prst="rect">
            <a:avLst/>
          </a:prstGeom>
        </p:spPr>
        <p:txBody>
          <a:bodyPr wrap="square">
            <a:spAutoFit/>
          </a:bodyPr>
          <a:lstStyle/>
          <a:p>
            <a:pPr algn="ctr"/>
            <a:r>
              <a:rPr lang="en-US" sz="2000" b="1" dirty="0"/>
              <a:t>Cell sap </a:t>
            </a:r>
            <a:r>
              <a:rPr lang="en-US" sz="2000" b="1" dirty="0">
                <a:solidFill>
                  <a:schemeClr val="accent6"/>
                </a:solidFill>
              </a:rPr>
              <a:t>can </a:t>
            </a:r>
            <a:r>
              <a:rPr lang="en-US" sz="2000" b="1" dirty="0"/>
              <a:t>move</a:t>
            </a:r>
            <a:r>
              <a:rPr lang="en-US" sz="2000" b="1" dirty="0">
                <a:solidFill>
                  <a:schemeClr val="accent6"/>
                </a:solidFill>
              </a:rPr>
              <a:t> from one phloem cell to the next through pores in the end walls.</a:t>
            </a:r>
            <a:endParaRPr lang="en-US" sz="2000" b="1" dirty="0">
              <a:solidFill>
                <a:schemeClr val="accent6"/>
              </a:solidFill>
              <a:effectLst/>
            </a:endParaRPr>
          </a:p>
        </p:txBody>
      </p:sp>
    </p:spTree>
    <p:extLst>
      <p:ext uri="{BB962C8B-B14F-4D97-AF65-F5344CB8AC3E}">
        <p14:creationId xmlns:p14="http://schemas.microsoft.com/office/powerpoint/2010/main" val="4854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0"/>
            <a:ext cx="8244408" cy="615870"/>
          </a:xfrm>
        </p:spPr>
        <p:txBody>
          <a:bodyPr>
            <a:noAutofit/>
          </a:bodyPr>
          <a:lstStyle/>
          <a:p>
            <a:pPr marL="342900" lvl="1" algn="r" defTabSz="342900" rtl="0">
              <a:spcBef>
                <a:spcPct val="20000"/>
              </a:spcBef>
              <a:defRPr/>
            </a:pPr>
            <a:r>
              <a:rPr lang="en-US" sz="2000" b="1" dirty="0">
                <a:solidFill>
                  <a:schemeClr val="accent6"/>
                </a:solidFill>
                <a:latin typeface="+mn-lt"/>
              </a:rPr>
              <a:t>Animal tissues, organs and organ systems Part 1 - The human digestive system</a:t>
            </a:r>
            <a:endParaRPr kumimoji="0" lang="en-US" sz="2000" b="1" i="0" u="none" strike="noStrike" kern="1200" cap="none" spc="0" normalizeH="0" baseline="0" noProof="0" dirty="0">
              <a:ln>
                <a:noFill/>
              </a:ln>
              <a:solidFill>
                <a:schemeClr val="accent6"/>
              </a:solidFill>
              <a:effectLst/>
              <a:uLnTx/>
              <a:uFillTx/>
              <a:latin typeface="+mn-lt"/>
              <a:ea typeface=""/>
              <a:cs typeface="News Gothic MT"/>
            </a:endParaRPr>
          </a:p>
        </p:txBody>
      </p:sp>
      <p:sp>
        <p:nvSpPr>
          <p:cNvPr id="8" name="Rectangle 7"/>
          <p:cNvSpPr/>
          <p:nvPr/>
        </p:nvSpPr>
        <p:spPr>
          <a:xfrm>
            <a:off x="223853" y="764704"/>
            <a:ext cx="3837076" cy="132343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000" dirty="0">
                <a:solidFill>
                  <a:schemeClr val="tx1"/>
                </a:solidFill>
              </a:rPr>
              <a:t>The</a:t>
            </a:r>
            <a:r>
              <a:rPr lang="en-US" sz="2000" dirty="0">
                <a:solidFill>
                  <a:schemeClr val="accent6">
                    <a:lumMod val="75000"/>
                  </a:schemeClr>
                </a:solidFill>
              </a:rPr>
              <a:t> </a:t>
            </a:r>
            <a:r>
              <a:rPr lang="en-US" sz="2000" b="1" dirty="0">
                <a:solidFill>
                  <a:schemeClr val="accent6">
                    <a:lumMod val="75000"/>
                  </a:schemeClr>
                </a:solidFill>
              </a:rPr>
              <a:t>digestive system </a:t>
            </a:r>
            <a:r>
              <a:rPr lang="en-US" sz="2000" dirty="0">
                <a:solidFill>
                  <a:schemeClr val="tx1"/>
                </a:solidFill>
              </a:rPr>
              <a:t>is an example of an </a:t>
            </a:r>
            <a:r>
              <a:rPr lang="en-US" sz="2000" b="1" dirty="0">
                <a:solidFill>
                  <a:schemeClr val="accent6">
                    <a:lumMod val="75000"/>
                  </a:schemeClr>
                </a:solidFill>
              </a:rPr>
              <a:t>organ system </a:t>
            </a:r>
            <a:r>
              <a:rPr lang="en-US" sz="2000" dirty="0">
                <a:solidFill>
                  <a:schemeClr val="tx1"/>
                </a:solidFill>
              </a:rPr>
              <a:t>where </a:t>
            </a:r>
            <a:r>
              <a:rPr lang="en-US" sz="2000" b="1" dirty="0">
                <a:solidFill>
                  <a:schemeClr val="accent6">
                    <a:lumMod val="75000"/>
                  </a:schemeClr>
                </a:solidFill>
              </a:rPr>
              <a:t>different</a:t>
            </a:r>
            <a:r>
              <a:rPr lang="en-US" sz="2000" dirty="0">
                <a:solidFill>
                  <a:schemeClr val="tx1"/>
                </a:solidFill>
              </a:rPr>
              <a:t> organs </a:t>
            </a:r>
            <a:r>
              <a:rPr lang="en-US" sz="2000" b="1" dirty="0">
                <a:solidFill>
                  <a:schemeClr val="accent6">
                    <a:lumMod val="75000"/>
                  </a:schemeClr>
                </a:solidFill>
              </a:rPr>
              <a:t>work together </a:t>
            </a:r>
            <a:r>
              <a:rPr lang="en-US" sz="2000" dirty="0">
                <a:solidFill>
                  <a:schemeClr val="tx1"/>
                </a:solidFill>
              </a:rPr>
              <a:t>to digest and absorb food.</a:t>
            </a:r>
            <a:endParaRPr lang="en-US" sz="2000" dirty="0">
              <a:solidFill>
                <a:schemeClr val="tx1"/>
              </a:solidFill>
              <a:effectLst/>
            </a:endParaRPr>
          </a:p>
        </p:txBody>
      </p:sp>
      <p:sp>
        <p:nvSpPr>
          <p:cNvPr id="9" name="Rectangle 8"/>
          <p:cNvSpPr/>
          <p:nvPr/>
        </p:nvSpPr>
        <p:spPr>
          <a:xfrm>
            <a:off x="4083417" y="639045"/>
            <a:ext cx="4946835" cy="1907390"/>
          </a:xfrm>
          <a:prstGeom prst="rect">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dirty="0">
                <a:solidFill>
                  <a:schemeClr val="accent6">
                    <a:lumMod val="75000"/>
                  </a:schemeClr>
                </a:solidFill>
              </a:rPr>
              <a:t>Digestion</a:t>
            </a:r>
            <a:r>
              <a:rPr lang="en-GB" sz="2000" dirty="0">
                <a:solidFill>
                  <a:schemeClr val="accent6">
                    <a:lumMod val="75000"/>
                  </a:schemeClr>
                </a:solidFill>
              </a:rPr>
              <a:t> </a:t>
            </a:r>
            <a:r>
              <a:rPr lang="en-GB" sz="2000" dirty="0"/>
              <a:t>is where </a:t>
            </a:r>
            <a:r>
              <a:rPr lang="en-GB" sz="2000" b="1" dirty="0">
                <a:solidFill>
                  <a:schemeClr val="accent6">
                    <a:lumMod val="75000"/>
                  </a:schemeClr>
                </a:solidFill>
              </a:rPr>
              <a:t>large insoluble molecules </a:t>
            </a:r>
            <a:r>
              <a:rPr lang="en-GB" sz="2000" dirty="0"/>
              <a:t>are </a:t>
            </a:r>
            <a:r>
              <a:rPr lang="en-GB" sz="2000" b="1" dirty="0"/>
              <a:t>broken down </a:t>
            </a:r>
            <a:r>
              <a:rPr lang="en-GB" sz="2000" dirty="0"/>
              <a:t>into </a:t>
            </a:r>
            <a:r>
              <a:rPr lang="en-GB" sz="2000" b="1" dirty="0">
                <a:solidFill>
                  <a:schemeClr val="accent6">
                    <a:lumMod val="75000"/>
                  </a:schemeClr>
                </a:solidFill>
              </a:rPr>
              <a:t>smaller soluble ones that can be absorbed into the bloodstream. </a:t>
            </a:r>
            <a:r>
              <a:rPr lang="en-GB" sz="2000" dirty="0"/>
              <a:t> Digestion occurs in the </a:t>
            </a:r>
            <a:r>
              <a:rPr lang="en-GB" sz="2000" b="1" dirty="0">
                <a:solidFill>
                  <a:schemeClr val="accent6">
                    <a:lumMod val="75000"/>
                  </a:schemeClr>
                </a:solidFill>
              </a:rPr>
              <a:t>GUT</a:t>
            </a:r>
            <a:r>
              <a:rPr lang="en-GB" sz="2000" dirty="0"/>
              <a:t> (tube from the mouth to the anus) and it relies on </a:t>
            </a:r>
            <a:r>
              <a:rPr lang="en-GB" sz="2000" b="1" dirty="0">
                <a:solidFill>
                  <a:schemeClr val="accent6">
                    <a:lumMod val="75000"/>
                  </a:schemeClr>
                </a:solidFill>
              </a:rPr>
              <a:t>ENZYMES </a:t>
            </a:r>
            <a:r>
              <a:rPr lang="en-GB" sz="2000" dirty="0">
                <a:solidFill>
                  <a:schemeClr val="tx1"/>
                </a:solidFill>
              </a:rPr>
              <a:t>(biological catalysts).</a:t>
            </a:r>
          </a:p>
        </p:txBody>
      </p:sp>
      <p:sp>
        <p:nvSpPr>
          <p:cNvPr id="10" name="Rectangle 9"/>
          <p:cNvSpPr/>
          <p:nvPr/>
        </p:nvSpPr>
        <p:spPr>
          <a:xfrm>
            <a:off x="766547" y="6205578"/>
            <a:ext cx="2751688" cy="338554"/>
          </a:xfrm>
          <a:prstGeom prst="rect">
            <a:avLst/>
          </a:prstGeom>
        </p:spPr>
        <p:txBody>
          <a:bodyPr wrap="square">
            <a:spAutoFit/>
          </a:bodyPr>
          <a:lstStyle/>
          <a:p>
            <a:r>
              <a:rPr lang="en-GB" sz="1600" dirty="0">
                <a:hlinkClick r:id="rId3"/>
              </a:rPr>
              <a:t>Video - Digestion and Enzymes</a:t>
            </a:r>
            <a:endParaRPr lang="en-GB" sz="1600" dirty="0"/>
          </a:p>
        </p:txBody>
      </p:sp>
      <p:graphicFrame>
        <p:nvGraphicFramePr>
          <p:cNvPr id="14" name="Table 13"/>
          <p:cNvGraphicFramePr>
            <a:graphicFrameLocks noGrp="1"/>
          </p:cNvGraphicFramePr>
          <p:nvPr>
            <p:extLst>
              <p:ext uri="{D42A27DB-BD31-4B8C-83A1-F6EECF244321}">
                <p14:modId xmlns:p14="http://schemas.microsoft.com/office/powerpoint/2010/main" val="1385127463"/>
              </p:ext>
            </p:extLst>
          </p:nvPr>
        </p:nvGraphicFramePr>
        <p:xfrm>
          <a:off x="4219419" y="2880920"/>
          <a:ext cx="4795804" cy="3354480"/>
        </p:xfrm>
        <a:graphic>
          <a:graphicData uri="http://schemas.openxmlformats.org/drawingml/2006/table">
            <a:tbl>
              <a:tblPr firstRow="1" bandRow="1">
                <a:tableStyleId>{912C8C85-51F0-491E-9774-3900AFEF0FD7}</a:tableStyleId>
              </a:tblPr>
              <a:tblGrid>
                <a:gridCol w="1080120">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2059500">
                  <a:extLst>
                    <a:ext uri="{9D8B030D-6E8A-4147-A177-3AD203B41FA5}">
                      <a16:colId xmlns:a16="http://schemas.microsoft.com/office/drawing/2014/main" val="20002"/>
                    </a:ext>
                  </a:extLst>
                </a:gridCol>
              </a:tblGrid>
              <a:tr h="370840">
                <a:tc>
                  <a:txBody>
                    <a:bodyPr/>
                    <a:lstStyle/>
                    <a:p>
                      <a:pPr algn="ctr"/>
                      <a:r>
                        <a:rPr lang="en-GB" sz="1800" dirty="0">
                          <a:solidFill>
                            <a:schemeClr val="tx1"/>
                          </a:solidFill>
                        </a:rPr>
                        <a:t>Digestive Enzyme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solidFill>
                            <a:schemeClr val="tx1"/>
                          </a:solidFill>
                        </a:rPr>
                        <a:t>Wher</a:t>
                      </a:r>
                      <a:r>
                        <a:rPr lang="en-GB" sz="1800" baseline="0" dirty="0">
                          <a:solidFill>
                            <a:schemeClr val="tx1"/>
                          </a:solidFill>
                        </a:rPr>
                        <a:t>e released? </a:t>
                      </a:r>
                      <a:endParaRPr lang="en-GB"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solidFill>
                            <a:schemeClr val="tx1"/>
                          </a:solidFill>
                        </a:rPr>
                        <a:t>Breakdown what?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00000">
                <a:tc>
                  <a:txBody>
                    <a:bodyPr/>
                    <a:lstStyle/>
                    <a:p>
                      <a:pPr algn="ctr"/>
                      <a:r>
                        <a:rPr lang="en-GB" sz="1800" b="1" dirty="0"/>
                        <a:t>Amylase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t>Salivary glands and pancreas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t>Carbohydrates into</a:t>
                      </a:r>
                      <a:r>
                        <a:rPr lang="en-GB" sz="1800" baseline="0" dirty="0"/>
                        <a:t> simple sugars</a:t>
                      </a: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00000">
                <a:tc>
                  <a:txBody>
                    <a:bodyPr/>
                    <a:lstStyle/>
                    <a:p>
                      <a:pPr algn="ctr"/>
                      <a:r>
                        <a:rPr lang="en-GB" sz="1800" b="1" dirty="0"/>
                        <a:t>Protease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t>Stomach and pancreas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t>Proteins</a:t>
                      </a:r>
                      <a:r>
                        <a:rPr lang="en-GB" sz="1800" baseline="0" dirty="0"/>
                        <a:t> into amino acids</a:t>
                      </a: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00000">
                <a:tc>
                  <a:txBody>
                    <a:bodyPr/>
                    <a:lstStyle/>
                    <a:p>
                      <a:pPr algn="ctr"/>
                      <a:r>
                        <a:rPr lang="en-GB" sz="1800" b="1" dirty="0"/>
                        <a:t>Lipase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t>Pancreas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t>Fats and</a:t>
                      </a:r>
                      <a:r>
                        <a:rPr lang="en-GB" sz="1800" baseline="0" dirty="0"/>
                        <a:t> oils (lipids) into fatty acids and glycerol</a:t>
                      </a: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Rectangle 14"/>
          <p:cNvSpPr/>
          <p:nvPr/>
        </p:nvSpPr>
        <p:spPr>
          <a:xfrm>
            <a:off x="5331814" y="2544209"/>
            <a:ext cx="2592288" cy="584775"/>
          </a:xfrm>
          <a:prstGeom prst="rect">
            <a:avLst/>
          </a:prstGeom>
        </p:spPr>
        <p:txBody>
          <a:bodyPr wrap="square">
            <a:spAutoFit/>
          </a:bodyPr>
          <a:lstStyle/>
          <a:p>
            <a:r>
              <a:rPr lang="en-GB" sz="1600" dirty="0">
                <a:hlinkClick r:id="rId4"/>
              </a:rPr>
              <a:t>Activity - Digestive Enzymes</a:t>
            </a:r>
            <a:endParaRPr lang="en-GB" sz="1600" dirty="0"/>
          </a:p>
          <a:p>
            <a:endParaRPr lang="en-GB" sz="1600" dirty="0"/>
          </a:p>
        </p:txBody>
      </p:sp>
      <p:pic>
        <p:nvPicPr>
          <p:cNvPr id="11" name="Picture 10"/>
          <p:cNvPicPr>
            <a:picLocks noChangeAspect="1"/>
          </p:cNvPicPr>
          <p:nvPr/>
        </p:nvPicPr>
        <p:blipFill rotWithShape="1">
          <a:blip r:embed="rId5" cstate="print"/>
          <a:srcRect t="4287"/>
          <a:stretch/>
        </p:blipFill>
        <p:spPr>
          <a:xfrm>
            <a:off x="-86516" y="2109308"/>
            <a:ext cx="4305935" cy="4025257"/>
          </a:xfrm>
          <a:prstGeom prst="rect">
            <a:avLst/>
          </a:prstGeom>
        </p:spPr>
      </p:pic>
      <p:sp>
        <p:nvSpPr>
          <p:cNvPr id="3" name="Rectangle 2"/>
          <p:cNvSpPr/>
          <p:nvPr/>
        </p:nvSpPr>
        <p:spPr>
          <a:xfrm>
            <a:off x="4788024" y="6205578"/>
            <a:ext cx="4572000" cy="584775"/>
          </a:xfrm>
          <a:prstGeom prst="rect">
            <a:avLst/>
          </a:prstGeom>
        </p:spPr>
        <p:txBody>
          <a:bodyPr>
            <a:spAutoFit/>
          </a:bodyPr>
          <a:lstStyle/>
          <a:p>
            <a:r>
              <a:rPr lang="en-GB" sz="1600" dirty="0">
                <a:hlinkClick r:id="rId6"/>
              </a:rPr>
              <a:t>PiXL - Required Practical Guide Food Tests</a:t>
            </a:r>
            <a:endParaRPr lang="en-GB" sz="1600" dirty="0"/>
          </a:p>
          <a:p>
            <a:endParaRPr lang="en-GB" sz="1600" dirty="0"/>
          </a:p>
        </p:txBody>
      </p:sp>
    </p:spTree>
    <p:extLst>
      <p:ext uri="{BB962C8B-B14F-4D97-AF65-F5344CB8AC3E}">
        <p14:creationId xmlns:p14="http://schemas.microsoft.com/office/powerpoint/2010/main" val="434794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26848" y="692696"/>
            <a:ext cx="9154472" cy="1323439"/>
          </a:xfrm>
          <a:prstGeom prst="rect">
            <a:avLst/>
          </a:prstGeom>
        </p:spPr>
        <p:txBody>
          <a:bodyPr wrap="square">
            <a:spAutoFit/>
          </a:bodyPr>
          <a:lstStyle/>
          <a:p>
            <a:pPr algn="ctr"/>
            <a:r>
              <a:rPr lang="en-GB" sz="2000" b="1" dirty="0">
                <a:solidFill>
                  <a:schemeClr val="accent6">
                    <a:lumMod val="75000"/>
                  </a:schemeClr>
                </a:solidFill>
              </a:rPr>
              <a:t>‘Lock and Key theory’ – </a:t>
            </a:r>
            <a:r>
              <a:rPr lang="en-GB" sz="2000" dirty="0"/>
              <a:t>is a </a:t>
            </a:r>
            <a:r>
              <a:rPr lang="en-GB" sz="2000" b="1" dirty="0">
                <a:solidFill>
                  <a:schemeClr val="accent6">
                    <a:lumMod val="75000"/>
                  </a:schemeClr>
                </a:solidFill>
              </a:rPr>
              <a:t>model </a:t>
            </a:r>
            <a:r>
              <a:rPr lang="en-GB" sz="2000" dirty="0"/>
              <a:t>to explain </a:t>
            </a:r>
            <a:r>
              <a:rPr lang="en-GB" sz="2000" b="1" dirty="0">
                <a:solidFill>
                  <a:schemeClr val="accent6">
                    <a:lumMod val="75000"/>
                  </a:schemeClr>
                </a:solidFill>
              </a:rPr>
              <a:t>enzyme action</a:t>
            </a:r>
          </a:p>
          <a:p>
            <a:pPr algn="ctr"/>
            <a:r>
              <a:rPr lang="en-GB" sz="2000" b="1" dirty="0">
                <a:solidFill>
                  <a:schemeClr val="accent6">
                    <a:lumMod val="75000"/>
                  </a:schemeClr>
                </a:solidFill>
              </a:rPr>
              <a:t>Enzymes</a:t>
            </a:r>
            <a:r>
              <a:rPr lang="en-GB" sz="2000" dirty="0">
                <a:solidFill>
                  <a:schemeClr val="accent6">
                    <a:lumMod val="75000"/>
                  </a:schemeClr>
                </a:solidFill>
              </a:rPr>
              <a:t> </a:t>
            </a:r>
            <a:r>
              <a:rPr lang="en-GB" sz="2000" dirty="0"/>
              <a:t>are</a:t>
            </a:r>
            <a:r>
              <a:rPr lang="en-GB" sz="2000" dirty="0">
                <a:solidFill>
                  <a:schemeClr val="accent6">
                    <a:lumMod val="75000"/>
                  </a:schemeClr>
                </a:solidFill>
              </a:rPr>
              <a:t> </a:t>
            </a:r>
            <a:r>
              <a:rPr lang="en-GB" sz="2000" dirty="0"/>
              <a:t>made of </a:t>
            </a:r>
            <a:r>
              <a:rPr lang="en-GB" sz="2000" b="1" dirty="0">
                <a:solidFill>
                  <a:schemeClr val="accent6">
                    <a:lumMod val="75000"/>
                  </a:schemeClr>
                </a:solidFill>
              </a:rPr>
              <a:t>proteins</a:t>
            </a:r>
            <a:r>
              <a:rPr lang="en-GB" sz="2000" dirty="0">
                <a:solidFill>
                  <a:schemeClr val="accent6">
                    <a:lumMod val="75000"/>
                  </a:schemeClr>
                </a:solidFill>
              </a:rPr>
              <a:t> </a:t>
            </a:r>
            <a:r>
              <a:rPr lang="en-GB" sz="2000" dirty="0"/>
              <a:t>and are </a:t>
            </a:r>
            <a:r>
              <a:rPr lang="en-GB" sz="2000" b="1" dirty="0">
                <a:solidFill>
                  <a:schemeClr val="accent6">
                    <a:lumMod val="75000"/>
                  </a:schemeClr>
                </a:solidFill>
              </a:rPr>
              <a:t>biological catalysts</a:t>
            </a:r>
            <a:r>
              <a:rPr lang="en-GB" sz="2000" dirty="0"/>
              <a:t> - substances that </a:t>
            </a:r>
            <a:r>
              <a:rPr lang="en-GB" sz="2000" b="1" dirty="0">
                <a:solidFill>
                  <a:schemeClr val="accent6">
                    <a:lumMod val="75000"/>
                  </a:schemeClr>
                </a:solidFill>
              </a:rPr>
              <a:t>increase</a:t>
            </a:r>
            <a:r>
              <a:rPr lang="en-GB" sz="2000" dirty="0">
                <a:solidFill>
                  <a:schemeClr val="accent6">
                    <a:lumMod val="75000"/>
                  </a:schemeClr>
                </a:solidFill>
              </a:rPr>
              <a:t> </a:t>
            </a:r>
            <a:r>
              <a:rPr lang="en-GB" sz="2000" dirty="0"/>
              <a:t>the rate of </a:t>
            </a:r>
            <a:r>
              <a:rPr lang="en-GB" sz="2000" b="1" dirty="0">
                <a:solidFill>
                  <a:schemeClr val="accent6">
                    <a:lumMod val="75000"/>
                  </a:schemeClr>
                </a:solidFill>
              </a:rPr>
              <a:t>chemical</a:t>
            </a:r>
            <a:r>
              <a:rPr lang="en-GB" sz="2000" dirty="0">
                <a:solidFill>
                  <a:schemeClr val="accent6">
                    <a:lumMod val="75000"/>
                  </a:schemeClr>
                </a:solidFill>
              </a:rPr>
              <a:t> </a:t>
            </a:r>
            <a:r>
              <a:rPr lang="en-GB" sz="2000" b="1" dirty="0">
                <a:solidFill>
                  <a:schemeClr val="accent6">
                    <a:lumMod val="75000"/>
                  </a:schemeClr>
                </a:solidFill>
              </a:rPr>
              <a:t>reactions</a:t>
            </a:r>
            <a:r>
              <a:rPr lang="en-GB" sz="2000" dirty="0">
                <a:solidFill>
                  <a:schemeClr val="accent6">
                    <a:lumMod val="75000"/>
                  </a:schemeClr>
                </a:solidFill>
              </a:rPr>
              <a:t> </a:t>
            </a:r>
            <a:r>
              <a:rPr lang="en-GB" sz="2000" dirty="0"/>
              <a:t>without being </a:t>
            </a:r>
            <a:r>
              <a:rPr lang="en-GB" sz="2000" b="1" dirty="0">
                <a:solidFill>
                  <a:schemeClr val="accent6">
                    <a:lumMod val="75000"/>
                  </a:schemeClr>
                </a:solidFill>
              </a:rPr>
              <a:t>used up</a:t>
            </a:r>
            <a:r>
              <a:rPr lang="en-GB" sz="2000" dirty="0"/>
              <a:t>. The shape of the </a:t>
            </a:r>
            <a:r>
              <a:rPr lang="en-GB" sz="2000" b="1" dirty="0">
                <a:solidFill>
                  <a:schemeClr val="accent6">
                    <a:lumMod val="75000"/>
                  </a:schemeClr>
                </a:solidFill>
              </a:rPr>
              <a:t>active site </a:t>
            </a:r>
            <a:r>
              <a:rPr lang="en-GB" sz="2000" dirty="0"/>
              <a:t>of the enzyme is specific for each substrate (substance the enzyme acts on).</a:t>
            </a:r>
          </a:p>
        </p:txBody>
      </p:sp>
      <p:sp>
        <p:nvSpPr>
          <p:cNvPr id="3" name="Rectangle 2"/>
          <p:cNvSpPr/>
          <p:nvPr/>
        </p:nvSpPr>
        <p:spPr>
          <a:xfrm>
            <a:off x="769968" y="5463462"/>
            <a:ext cx="7560840" cy="707886"/>
          </a:xfrm>
          <a:prstGeom prst="rect">
            <a:avLst/>
          </a:prstGeom>
        </p:spPr>
        <p:txBody>
          <a:bodyPr wrap="square">
            <a:spAutoFit/>
          </a:bodyPr>
          <a:lstStyle/>
          <a:p>
            <a:pPr algn="ctr"/>
            <a:r>
              <a:rPr lang="en-US" sz="2000" dirty="0"/>
              <a:t>The </a:t>
            </a:r>
            <a:r>
              <a:rPr lang="en-US" sz="2000" b="1" dirty="0">
                <a:solidFill>
                  <a:schemeClr val="accent6">
                    <a:lumMod val="75000"/>
                  </a:schemeClr>
                </a:solidFill>
              </a:rPr>
              <a:t>products</a:t>
            </a:r>
            <a:r>
              <a:rPr lang="en-US" sz="2000" dirty="0">
                <a:solidFill>
                  <a:schemeClr val="accent6">
                    <a:lumMod val="75000"/>
                  </a:schemeClr>
                </a:solidFill>
              </a:rPr>
              <a:t> </a:t>
            </a:r>
            <a:r>
              <a:rPr lang="en-US" sz="2000" dirty="0"/>
              <a:t>of digestion are used to </a:t>
            </a:r>
            <a:r>
              <a:rPr lang="en-US" sz="2000" b="1" dirty="0">
                <a:solidFill>
                  <a:schemeClr val="accent6">
                    <a:lumMod val="75000"/>
                  </a:schemeClr>
                </a:solidFill>
              </a:rPr>
              <a:t>build</a:t>
            </a:r>
            <a:r>
              <a:rPr lang="en-US" sz="2000" dirty="0">
                <a:solidFill>
                  <a:schemeClr val="accent6">
                    <a:lumMod val="75000"/>
                  </a:schemeClr>
                </a:solidFill>
              </a:rPr>
              <a:t> </a:t>
            </a:r>
            <a:r>
              <a:rPr lang="en-US" sz="2000" dirty="0"/>
              <a:t>new </a:t>
            </a:r>
            <a:r>
              <a:rPr lang="en-US" sz="2000" b="1" dirty="0">
                <a:solidFill>
                  <a:schemeClr val="accent6">
                    <a:lumMod val="75000"/>
                  </a:schemeClr>
                </a:solidFill>
              </a:rPr>
              <a:t>carbohydrates</a:t>
            </a:r>
            <a:r>
              <a:rPr lang="en-US" sz="2000" dirty="0"/>
              <a:t>, </a:t>
            </a:r>
            <a:r>
              <a:rPr lang="en-US" sz="2000" b="1" dirty="0">
                <a:solidFill>
                  <a:schemeClr val="accent6">
                    <a:lumMod val="75000"/>
                  </a:schemeClr>
                </a:solidFill>
              </a:rPr>
              <a:t>lipids</a:t>
            </a:r>
            <a:r>
              <a:rPr lang="en-US" sz="2000" dirty="0"/>
              <a:t> and </a:t>
            </a:r>
            <a:r>
              <a:rPr lang="en-US" sz="2000" b="1" dirty="0">
                <a:solidFill>
                  <a:schemeClr val="accent6">
                    <a:lumMod val="75000"/>
                  </a:schemeClr>
                </a:solidFill>
              </a:rPr>
              <a:t>proteins</a:t>
            </a:r>
            <a:r>
              <a:rPr lang="en-US" sz="2000" dirty="0"/>
              <a:t> in the body. Some </a:t>
            </a:r>
            <a:r>
              <a:rPr lang="en-US" sz="2000" b="1" dirty="0">
                <a:solidFill>
                  <a:schemeClr val="accent6">
                    <a:lumMod val="75000"/>
                  </a:schemeClr>
                </a:solidFill>
              </a:rPr>
              <a:t>glucose</a:t>
            </a:r>
            <a:r>
              <a:rPr lang="en-US" sz="2000" dirty="0">
                <a:solidFill>
                  <a:schemeClr val="accent6">
                    <a:lumMod val="75000"/>
                  </a:schemeClr>
                </a:solidFill>
              </a:rPr>
              <a:t> </a:t>
            </a:r>
            <a:r>
              <a:rPr lang="en-US" sz="2000" dirty="0"/>
              <a:t>is used in </a:t>
            </a:r>
            <a:r>
              <a:rPr lang="en-US" sz="2000" b="1" dirty="0">
                <a:solidFill>
                  <a:schemeClr val="accent6">
                    <a:lumMod val="75000"/>
                  </a:schemeClr>
                </a:solidFill>
              </a:rPr>
              <a:t>respiration</a:t>
            </a:r>
            <a:r>
              <a:rPr lang="en-US" sz="2000" dirty="0"/>
              <a:t>.</a:t>
            </a:r>
            <a:endParaRPr lang="en-US" sz="2000" dirty="0">
              <a:effectLst/>
            </a:endParaRPr>
          </a:p>
        </p:txBody>
      </p:sp>
      <p:sp>
        <p:nvSpPr>
          <p:cNvPr id="4" name="Rectangle 3"/>
          <p:cNvSpPr/>
          <p:nvPr/>
        </p:nvSpPr>
        <p:spPr>
          <a:xfrm>
            <a:off x="14686" y="5049419"/>
            <a:ext cx="1719709" cy="369332"/>
          </a:xfrm>
          <a:prstGeom prst="rect">
            <a:avLst/>
          </a:prstGeom>
        </p:spPr>
        <p:txBody>
          <a:bodyPr wrap="square">
            <a:spAutoFit/>
          </a:bodyPr>
          <a:lstStyle/>
          <a:p>
            <a:r>
              <a:rPr lang="en-GB" dirty="0">
                <a:hlinkClick r:id="rId3"/>
              </a:rPr>
              <a:t>Video - Enzymes</a:t>
            </a:r>
            <a:endParaRPr lang="en-GB"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8522"/>
            <a:ext cx="3491880" cy="268837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6060" y="2273322"/>
            <a:ext cx="5367535" cy="3220521"/>
          </a:xfrm>
          <a:prstGeom prst="rect">
            <a:avLst/>
          </a:prstGeom>
        </p:spPr>
      </p:pic>
      <p:sp>
        <p:nvSpPr>
          <p:cNvPr id="9" name="Title 1"/>
          <p:cNvSpPr txBox="1">
            <a:spLocks/>
          </p:cNvSpPr>
          <p:nvPr/>
        </p:nvSpPr>
        <p:spPr>
          <a:xfrm>
            <a:off x="899592" y="0"/>
            <a:ext cx="8244408" cy="615870"/>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defRPr/>
            </a:pPr>
            <a:r>
              <a:rPr lang="en-US" sz="2000" b="1" kern="0" dirty="0">
                <a:solidFill>
                  <a:schemeClr val="accent6"/>
                </a:solidFill>
                <a:latin typeface="+mn-lt"/>
              </a:rPr>
              <a:t>Animal tissues, organs and organ systems Part 1 - The human digestive system</a:t>
            </a:r>
            <a:endParaRPr lang="en-US" sz="2000" b="1" kern="1200" dirty="0">
              <a:solidFill>
                <a:schemeClr val="accent6"/>
              </a:solidFill>
              <a:latin typeface="+mn-lt"/>
              <a:ea typeface=""/>
              <a:cs typeface="News Gothic MT"/>
            </a:endParaRPr>
          </a:p>
        </p:txBody>
      </p:sp>
      <p:sp>
        <p:nvSpPr>
          <p:cNvPr id="2" name="Rectangle 1"/>
          <p:cNvSpPr/>
          <p:nvPr/>
        </p:nvSpPr>
        <p:spPr>
          <a:xfrm>
            <a:off x="5292080" y="6187935"/>
            <a:ext cx="4572000" cy="584775"/>
          </a:xfrm>
          <a:prstGeom prst="rect">
            <a:avLst/>
          </a:prstGeom>
        </p:spPr>
        <p:txBody>
          <a:bodyPr>
            <a:spAutoFit/>
          </a:bodyPr>
          <a:lstStyle/>
          <a:p>
            <a:r>
              <a:rPr lang="en-GB" sz="1600" dirty="0" err="1">
                <a:hlinkClick r:id="rId6"/>
              </a:rPr>
              <a:t>PiXL</a:t>
            </a:r>
            <a:r>
              <a:rPr lang="en-GB" sz="1600" dirty="0">
                <a:hlinkClick r:id="rId6"/>
              </a:rPr>
              <a:t> - Required Practical Guides - Enzymes</a:t>
            </a:r>
            <a:endParaRPr lang="en-GB" sz="1600" dirty="0"/>
          </a:p>
          <a:p>
            <a:endParaRPr lang="en-GB" sz="1600" dirty="0"/>
          </a:p>
        </p:txBody>
      </p:sp>
    </p:spTree>
    <p:extLst>
      <p:ext uri="{BB962C8B-B14F-4D97-AF65-F5344CB8AC3E}">
        <p14:creationId xmlns:p14="http://schemas.microsoft.com/office/powerpoint/2010/main" val="1400432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107504" y="680091"/>
            <a:ext cx="8972501" cy="1015663"/>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GB" sz="2000" b="1" kern="1200" dirty="0"/>
              <a:t>Enzyme activity </a:t>
            </a:r>
            <a:r>
              <a:rPr lang="en-GB" sz="2000" kern="1200" dirty="0"/>
              <a:t>is affected by </a:t>
            </a:r>
            <a:r>
              <a:rPr lang="en-GB" sz="2000" b="1" kern="1200" dirty="0"/>
              <a:t>temperature </a:t>
            </a:r>
            <a:r>
              <a:rPr lang="en-GB" sz="2000" kern="1200" dirty="0"/>
              <a:t>and by </a:t>
            </a:r>
            <a:r>
              <a:rPr lang="en-GB" sz="2000" b="1" kern="1200" dirty="0"/>
              <a:t>pH</a:t>
            </a:r>
            <a:r>
              <a:rPr lang="en-GB" sz="2000" dirty="0"/>
              <a:t>. S</a:t>
            </a:r>
            <a:r>
              <a:rPr lang="en-GB" sz="2000" kern="1200" dirty="0"/>
              <a:t>pecific conditions are needed to keep enzymes working at their best. </a:t>
            </a:r>
            <a:r>
              <a:rPr lang="en-GB" sz="2000" b="1" kern="1200" dirty="0">
                <a:solidFill>
                  <a:schemeClr val="accent6">
                    <a:lumMod val="75000"/>
                  </a:schemeClr>
                </a:solidFill>
              </a:rPr>
              <a:t>OPTIMUM CONDITIONS</a:t>
            </a:r>
            <a:r>
              <a:rPr lang="en-GB" sz="2000" kern="1200" dirty="0"/>
              <a:t>! Enzymes </a:t>
            </a:r>
            <a:r>
              <a:rPr lang="en-GB" sz="2000" b="1" kern="1200" dirty="0">
                <a:solidFill>
                  <a:schemeClr val="accent6">
                    <a:lumMod val="75000"/>
                  </a:schemeClr>
                </a:solidFill>
              </a:rPr>
              <a:t>control</a:t>
            </a:r>
            <a:r>
              <a:rPr lang="en-GB" sz="2000" kern="1200" dirty="0">
                <a:solidFill>
                  <a:schemeClr val="accent6">
                    <a:lumMod val="75000"/>
                  </a:schemeClr>
                </a:solidFill>
              </a:rPr>
              <a:t> </a:t>
            </a:r>
            <a:r>
              <a:rPr lang="en-GB" sz="2000" kern="1200" dirty="0"/>
              <a:t>the chemical reactions in the body this is known as </a:t>
            </a:r>
            <a:r>
              <a:rPr lang="en-GB" sz="2000" b="1" kern="1200" dirty="0">
                <a:solidFill>
                  <a:schemeClr val="accent6">
                    <a:lumMod val="75000"/>
                  </a:schemeClr>
                </a:solidFill>
              </a:rPr>
              <a:t>metabolism</a:t>
            </a:r>
            <a:r>
              <a:rPr lang="en-GB" sz="2000" kern="1200" dirty="0"/>
              <a:t>.  </a:t>
            </a:r>
          </a:p>
        </p:txBody>
      </p:sp>
      <p:sp>
        <p:nvSpPr>
          <p:cNvPr id="10" name="TextBox 9"/>
          <p:cNvSpPr txBox="1"/>
          <p:nvPr/>
        </p:nvSpPr>
        <p:spPr>
          <a:xfrm>
            <a:off x="129666" y="1751507"/>
            <a:ext cx="4752528" cy="200054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sz="2000" kern="1200" dirty="0"/>
              <a:t>In enzyme reactions, </a:t>
            </a:r>
            <a:r>
              <a:rPr lang="en-GB" sz="2000" b="1" kern="1200" dirty="0">
                <a:solidFill>
                  <a:schemeClr val="accent6">
                    <a:lumMod val="75000"/>
                  </a:schemeClr>
                </a:solidFill>
              </a:rPr>
              <a:t>increasing the </a:t>
            </a:r>
            <a:r>
              <a:rPr lang="en-GB" sz="2400" b="1" kern="1200" dirty="0">
                <a:solidFill>
                  <a:schemeClr val="accent6">
                    <a:lumMod val="75000"/>
                  </a:schemeClr>
                </a:solidFill>
              </a:rPr>
              <a:t>temperature</a:t>
            </a:r>
            <a:r>
              <a:rPr lang="en-GB" sz="2000" kern="1200" dirty="0"/>
              <a:t> will initially increase the </a:t>
            </a:r>
            <a:r>
              <a:rPr lang="en-GB" sz="2000" b="1" kern="1200" dirty="0">
                <a:solidFill>
                  <a:schemeClr val="accent6">
                    <a:lumMod val="75000"/>
                  </a:schemeClr>
                </a:solidFill>
              </a:rPr>
              <a:t>rate of reaction </a:t>
            </a:r>
            <a:r>
              <a:rPr lang="en-GB" sz="2000" kern="1200" dirty="0"/>
              <a:t>due to increased </a:t>
            </a:r>
            <a:r>
              <a:rPr lang="en-GB" sz="2000" b="1" kern="1200" dirty="0">
                <a:solidFill>
                  <a:schemeClr val="accent6">
                    <a:lumMod val="75000"/>
                  </a:schemeClr>
                </a:solidFill>
              </a:rPr>
              <a:t>collisions</a:t>
            </a:r>
            <a:r>
              <a:rPr lang="en-GB" sz="2000" kern="1200" dirty="0"/>
              <a:t> between the enzyme and substrates. </a:t>
            </a:r>
            <a:r>
              <a:rPr lang="en-GB" sz="2000" b="1" kern="1200" dirty="0"/>
              <a:t>BUT </a:t>
            </a:r>
            <a:r>
              <a:rPr lang="en-GB" sz="2000" kern="1200" dirty="0"/>
              <a:t>if the </a:t>
            </a:r>
            <a:r>
              <a:rPr lang="en-GB" sz="2000" b="1" kern="1200" dirty="0">
                <a:solidFill>
                  <a:schemeClr val="accent6">
                    <a:lumMod val="75000"/>
                  </a:schemeClr>
                </a:solidFill>
              </a:rPr>
              <a:t>temperature </a:t>
            </a:r>
            <a:r>
              <a:rPr lang="en-GB" sz="2000" kern="1200" dirty="0">
                <a:solidFill>
                  <a:schemeClr val="tx1"/>
                </a:solidFill>
              </a:rPr>
              <a:t>is </a:t>
            </a:r>
            <a:r>
              <a:rPr lang="en-GB" sz="2000" b="1" kern="1200" dirty="0">
                <a:solidFill>
                  <a:schemeClr val="accent6">
                    <a:lumMod val="75000"/>
                  </a:schemeClr>
                </a:solidFill>
              </a:rPr>
              <a:t>too high </a:t>
            </a:r>
            <a:r>
              <a:rPr lang="en-GB" sz="2000" kern="1200" dirty="0">
                <a:solidFill>
                  <a:schemeClr val="tx1"/>
                </a:solidFill>
              </a:rPr>
              <a:t>the</a:t>
            </a:r>
            <a:r>
              <a:rPr lang="en-GB" sz="2000" b="1" kern="1200" dirty="0">
                <a:solidFill>
                  <a:schemeClr val="tx1"/>
                </a:solidFill>
              </a:rPr>
              <a:t> </a:t>
            </a:r>
            <a:r>
              <a:rPr lang="en-GB" sz="2000" b="1" kern="1200" dirty="0">
                <a:solidFill>
                  <a:schemeClr val="accent6">
                    <a:lumMod val="75000"/>
                  </a:schemeClr>
                </a:solidFill>
              </a:rPr>
              <a:t>enzyme </a:t>
            </a:r>
            <a:r>
              <a:rPr lang="en-GB" sz="2000" kern="1200" dirty="0">
                <a:solidFill>
                  <a:schemeClr val="tx1"/>
                </a:solidFill>
              </a:rPr>
              <a:t>will</a:t>
            </a:r>
            <a:r>
              <a:rPr lang="en-GB" sz="2000" b="1" kern="1200" dirty="0">
                <a:solidFill>
                  <a:schemeClr val="accent6">
                    <a:lumMod val="75000"/>
                  </a:schemeClr>
                </a:solidFill>
              </a:rPr>
              <a:t> denature </a:t>
            </a:r>
            <a:r>
              <a:rPr lang="en-GB" sz="2000" kern="1200" dirty="0"/>
              <a:t>(</a:t>
            </a:r>
            <a:r>
              <a:rPr lang="en-GB" sz="2000" dirty="0"/>
              <a:t>NB:</a:t>
            </a:r>
            <a:r>
              <a:rPr lang="en-GB" sz="2000" kern="1200" dirty="0"/>
              <a:t> denature NOT die/killed)</a:t>
            </a:r>
          </a:p>
        </p:txBody>
      </p:sp>
      <p:pic>
        <p:nvPicPr>
          <p:cNvPr id="12" name="Picture 11" descr="http://www.sciencelearn.org.nz/var/sciencelearn/storage/images/contexts/digestion-chemistry/sci-media/images/denatured-enzyme/489468-4-eng-NZ/Denatured-enzym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6826"/>
                    </a14:imgEffect>
                  </a14:imgLayer>
                </a14:imgProps>
              </a:ext>
              <a:ext uri="{28A0092B-C50C-407E-A947-70E740481C1C}">
                <a14:useLocalDpi xmlns:a14="http://schemas.microsoft.com/office/drawing/2010/main" val="0"/>
              </a:ext>
            </a:extLst>
          </a:blip>
          <a:srcRect l="2279" t="16951" r="1365" b="19455"/>
          <a:stretch/>
        </p:blipFill>
        <p:spPr bwMode="auto">
          <a:xfrm>
            <a:off x="5044015" y="1721218"/>
            <a:ext cx="3962550" cy="18069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841307" y="1580446"/>
            <a:ext cx="2668034" cy="58477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GB" sz="3200" b="1" kern="1200" dirty="0">
                <a:solidFill>
                  <a:schemeClr val="accent6">
                    <a:lumMod val="75000"/>
                  </a:schemeClr>
                </a:solidFill>
              </a:rPr>
              <a:t>DENATURED</a:t>
            </a:r>
          </a:p>
        </p:txBody>
      </p:sp>
      <p:sp>
        <p:nvSpPr>
          <p:cNvPr id="6" name="Rectangle 5"/>
          <p:cNvSpPr/>
          <p:nvPr/>
        </p:nvSpPr>
        <p:spPr>
          <a:xfrm>
            <a:off x="6689640" y="2844902"/>
            <a:ext cx="2467392" cy="97719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a:t>The active site has changed shape so the substrate cannot fit</a:t>
            </a:r>
          </a:p>
        </p:txBody>
      </p:sp>
      <p:sp>
        <p:nvSpPr>
          <p:cNvPr id="15" name="Rectangle 14"/>
          <p:cNvSpPr/>
          <p:nvPr/>
        </p:nvSpPr>
        <p:spPr>
          <a:xfrm>
            <a:off x="131768" y="3933056"/>
            <a:ext cx="3072080" cy="255454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Aft>
                <a:spcPts val="3000"/>
              </a:spcAft>
            </a:pPr>
            <a:r>
              <a:rPr lang="en-GB" sz="2000" b="1" dirty="0">
                <a:solidFill>
                  <a:schemeClr val="tx1"/>
                </a:solidFill>
              </a:rPr>
              <a:t>Digestion </a:t>
            </a:r>
            <a:r>
              <a:rPr lang="en-GB" sz="2000" dirty="0">
                <a:solidFill>
                  <a:schemeClr val="tx1"/>
                </a:solidFill>
              </a:rPr>
              <a:t>and</a:t>
            </a:r>
            <a:r>
              <a:rPr lang="en-GB" sz="2000" b="1" dirty="0">
                <a:solidFill>
                  <a:schemeClr val="tx1"/>
                </a:solidFill>
              </a:rPr>
              <a:t> pH. T</a:t>
            </a:r>
            <a:r>
              <a:rPr lang="en-GB" sz="2000" dirty="0">
                <a:solidFill>
                  <a:schemeClr val="tx1"/>
                </a:solidFill>
              </a:rPr>
              <a:t>he </a:t>
            </a:r>
            <a:r>
              <a:rPr lang="en-GB" sz="2000" b="1" dirty="0">
                <a:solidFill>
                  <a:schemeClr val="tx1"/>
                </a:solidFill>
              </a:rPr>
              <a:t>stomach</a:t>
            </a:r>
            <a:r>
              <a:rPr lang="en-GB" sz="2000" dirty="0">
                <a:solidFill>
                  <a:schemeClr val="tx1"/>
                </a:solidFill>
              </a:rPr>
              <a:t> releases acid. The enzymes made in the </a:t>
            </a:r>
            <a:r>
              <a:rPr lang="en-GB" sz="2000" b="1" dirty="0">
                <a:solidFill>
                  <a:schemeClr val="tx1"/>
                </a:solidFill>
              </a:rPr>
              <a:t>stomach</a:t>
            </a:r>
            <a:r>
              <a:rPr lang="en-GB" sz="2000" dirty="0">
                <a:solidFill>
                  <a:schemeClr val="tx1"/>
                </a:solidFill>
              </a:rPr>
              <a:t> work best in </a:t>
            </a:r>
            <a:r>
              <a:rPr lang="en-GB" sz="2000" b="1" dirty="0">
                <a:solidFill>
                  <a:schemeClr val="tx1"/>
                </a:solidFill>
              </a:rPr>
              <a:t>acidic</a:t>
            </a:r>
            <a:r>
              <a:rPr lang="en-GB" sz="2000" dirty="0">
                <a:solidFill>
                  <a:schemeClr val="tx1"/>
                </a:solidFill>
              </a:rPr>
              <a:t> conditions. The </a:t>
            </a:r>
            <a:r>
              <a:rPr lang="en-GB" sz="2000" b="1" dirty="0">
                <a:solidFill>
                  <a:schemeClr val="tx1"/>
                </a:solidFill>
              </a:rPr>
              <a:t>enzymes</a:t>
            </a:r>
            <a:r>
              <a:rPr lang="en-GB" sz="2000" dirty="0">
                <a:solidFill>
                  <a:schemeClr val="tx1"/>
                </a:solidFill>
              </a:rPr>
              <a:t> made in the </a:t>
            </a:r>
            <a:r>
              <a:rPr lang="en-GB" sz="2000" b="1" dirty="0">
                <a:solidFill>
                  <a:schemeClr val="tx1"/>
                </a:solidFill>
              </a:rPr>
              <a:t>pancreas</a:t>
            </a:r>
            <a:r>
              <a:rPr lang="en-GB" sz="2000" dirty="0">
                <a:solidFill>
                  <a:schemeClr val="tx1"/>
                </a:solidFill>
              </a:rPr>
              <a:t> and small </a:t>
            </a:r>
            <a:r>
              <a:rPr lang="en-GB" sz="2000" b="1" dirty="0">
                <a:solidFill>
                  <a:schemeClr val="tx1"/>
                </a:solidFill>
              </a:rPr>
              <a:t>intestine</a:t>
            </a:r>
            <a:r>
              <a:rPr lang="en-GB" sz="2000" dirty="0">
                <a:solidFill>
                  <a:schemeClr val="tx1"/>
                </a:solidFill>
              </a:rPr>
              <a:t> work best in </a:t>
            </a:r>
            <a:r>
              <a:rPr lang="en-GB" sz="2000" b="1" dirty="0">
                <a:solidFill>
                  <a:schemeClr val="tx1"/>
                </a:solidFill>
              </a:rPr>
              <a:t>alkaline</a:t>
            </a:r>
            <a:r>
              <a:rPr lang="en-GB" sz="2000" dirty="0">
                <a:solidFill>
                  <a:schemeClr val="tx1"/>
                </a:solidFill>
              </a:rPr>
              <a:t> conditions.                 </a:t>
            </a:r>
          </a:p>
        </p:txBody>
      </p:sp>
      <p:pic>
        <p:nvPicPr>
          <p:cNvPr id="7" name="Picture 6"/>
          <p:cNvPicPr>
            <a:picLocks noChangeAspect="1"/>
          </p:cNvPicPr>
          <p:nvPr/>
        </p:nvPicPr>
        <p:blipFill rotWithShape="1">
          <a:blip r:embed="rId5" cstate="print">
            <a:clrChange>
              <a:clrFrom>
                <a:srgbClr val="FCFDF8"/>
              </a:clrFrom>
              <a:clrTo>
                <a:srgbClr val="FCFDF8">
                  <a:alpha val="0"/>
                </a:srgbClr>
              </a:clrTo>
            </a:clrChange>
          </a:blip>
          <a:srcRect l="17365" r="19909"/>
          <a:stretch/>
        </p:blipFill>
        <p:spPr>
          <a:xfrm>
            <a:off x="7025290" y="3958519"/>
            <a:ext cx="2131742" cy="1904062"/>
          </a:xfrm>
          <a:prstGeom prst="rect">
            <a:avLst/>
          </a:prstGeom>
        </p:spPr>
      </p:pic>
      <p:sp>
        <p:nvSpPr>
          <p:cNvPr id="18" name="Rectangle 17"/>
          <p:cNvSpPr/>
          <p:nvPr/>
        </p:nvSpPr>
        <p:spPr>
          <a:xfrm>
            <a:off x="3419872" y="3933055"/>
            <a:ext cx="5516117" cy="2554545"/>
          </a:xfrm>
          <a:prstGeom prst="rect">
            <a:avLst/>
          </a:prstGeom>
        </p:spPr>
        <p:txBody>
          <a:bodyPr wrap="square">
            <a:spAutoFit/>
          </a:bodyPr>
          <a:lstStyle/>
          <a:p>
            <a:r>
              <a:rPr lang="en-US" sz="2000" b="1" dirty="0">
                <a:solidFill>
                  <a:schemeClr val="accent6">
                    <a:lumMod val="75000"/>
                  </a:schemeClr>
                </a:solidFill>
              </a:rPr>
              <a:t>Bile</a:t>
            </a:r>
            <a:r>
              <a:rPr lang="en-US" sz="2000" dirty="0">
                <a:solidFill>
                  <a:schemeClr val="accent6">
                    <a:lumMod val="75000"/>
                  </a:schemeClr>
                </a:solidFill>
              </a:rPr>
              <a:t> </a:t>
            </a:r>
            <a:r>
              <a:rPr lang="en-US" sz="2000" dirty="0"/>
              <a:t>is </a:t>
            </a:r>
            <a:r>
              <a:rPr lang="en-US" sz="2000" b="1" dirty="0">
                <a:solidFill>
                  <a:schemeClr val="accent6">
                    <a:lumMod val="75000"/>
                  </a:schemeClr>
                </a:solidFill>
              </a:rPr>
              <a:t>made </a:t>
            </a:r>
            <a:r>
              <a:rPr lang="en-US" sz="2000" dirty="0"/>
              <a:t>in the </a:t>
            </a:r>
            <a:r>
              <a:rPr lang="en-US" sz="2000" b="1" dirty="0">
                <a:solidFill>
                  <a:schemeClr val="accent6">
                    <a:lumMod val="75000"/>
                  </a:schemeClr>
                </a:solidFill>
              </a:rPr>
              <a:t>liver </a:t>
            </a:r>
            <a:r>
              <a:rPr lang="en-US" sz="2000" dirty="0"/>
              <a:t>and </a:t>
            </a:r>
            <a:r>
              <a:rPr lang="en-US" sz="2000" b="1" dirty="0">
                <a:solidFill>
                  <a:schemeClr val="accent6">
                    <a:lumMod val="75000"/>
                  </a:schemeClr>
                </a:solidFill>
              </a:rPr>
              <a:t>stored</a:t>
            </a:r>
            <a:r>
              <a:rPr lang="en-US" sz="2000" dirty="0">
                <a:solidFill>
                  <a:schemeClr val="accent6">
                    <a:lumMod val="75000"/>
                  </a:schemeClr>
                </a:solidFill>
              </a:rPr>
              <a:t> </a:t>
            </a:r>
            <a:r>
              <a:rPr lang="en-US" sz="2000" dirty="0"/>
              <a:t>in </a:t>
            </a:r>
          </a:p>
          <a:p>
            <a:r>
              <a:rPr lang="en-US" sz="2000" dirty="0"/>
              <a:t>the </a:t>
            </a:r>
            <a:r>
              <a:rPr lang="en-US" sz="2000" b="1" dirty="0">
                <a:solidFill>
                  <a:schemeClr val="accent6">
                    <a:lumMod val="75000"/>
                  </a:schemeClr>
                </a:solidFill>
              </a:rPr>
              <a:t>gall bladder</a:t>
            </a:r>
            <a:r>
              <a:rPr lang="en-US" sz="2000" dirty="0"/>
              <a:t>. It is alkaline to </a:t>
            </a:r>
          </a:p>
          <a:p>
            <a:r>
              <a:rPr lang="en-US" sz="2000" b="1" dirty="0">
                <a:solidFill>
                  <a:schemeClr val="accent6">
                    <a:lumMod val="75000"/>
                  </a:schemeClr>
                </a:solidFill>
              </a:rPr>
              <a:t>neutralise</a:t>
            </a:r>
            <a:r>
              <a:rPr lang="en-US" sz="2000" dirty="0">
                <a:solidFill>
                  <a:schemeClr val="accent6">
                    <a:lumMod val="75000"/>
                  </a:schemeClr>
                </a:solidFill>
              </a:rPr>
              <a:t> </a:t>
            </a:r>
            <a:r>
              <a:rPr lang="en-US" sz="2000" dirty="0"/>
              <a:t>hydrochloric </a:t>
            </a:r>
            <a:r>
              <a:rPr lang="en-US" sz="2000" b="1" dirty="0">
                <a:solidFill>
                  <a:schemeClr val="accent6">
                    <a:lumMod val="75000"/>
                  </a:schemeClr>
                </a:solidFill>
              </a:rPr>
              <a:t>acid</a:t>
            </a:r>
            <a:r>
              <a:rPr lang="en-US" sz="2000" dirty="0">
                <a:solidFill>
                  <a:schemeClr val="accent6">
                    <a:lumMod val="75000"/>
                  </a:schemeClr>
                </a:solidFill>
              </a:rPr>
              <a:t> </a:t>
            </a:r>
            <a:r>
              <a:rPr lang="en-US" sz="2000" dirty="0"/>
              <a:t>from </a:t>
            </a:r>
          </a:p>
          <a:p>
            <a:r>
              <a:rPr lang="en-US" sz="2000" dirty="0"/>
              <a:t>the </a:t>
            </a:r>
            <a:r>
              <a:rPr lang="en-US" sz="2000" b="1" dirty="0">
                <a:solidFill>
                  <a:schemeClr val="accent6">
                    <a:lumMod val="75000"/>
                  </a:schemeClr>
                </a:solidFill>
              </a:rPr>
              <a:t>stomach</a:t>
            </a:r>
            <a:r>
              <a:rPr lang="en-US" sz="2000" dirty="0"/>
              <a:t>. It also </a:t>
            </a:r>
            <a:r>
              <a:rPr lang="en-US" sz="2000" b="1" dirty="0">
                <a:solidFill>
                  <a:schemeClr val="accent6">
                    <a:lumMod val="75000"/>
                  </a:schemeClr>
                </a:solidFill>
              </a:rPr>
              <a:t>emulsifies fat </a:t>
            </a:r>
          </a:p>
          <a:p>
            <a:r>
              <a:rPr lang="en-US" sz="2000" dirty="0"/>
              <a:t>to form small droplets which </a:t>
            </a:r>
          </a:p>
          <a:p>
            <a:r>
              <a:rPr lang="en-US" sz="2000" b="1" dirty="0">
                <a:solidFill>
                  <a:schemeClr val="accent6">
                    <a:lumMod val="75000"/>
                  </a:schemeClr>
                </a:solidFill>
              </a:rPr>
              <a:t>increases</a:t>
            </a:r>
            <a:r>
              <a:rPr lang="en-US" sz="2000" dirty="0">
                <a:solidFill>
                  <a:schemeClr val="accent6">
                    <a:lumMod val="75000"/>
                  </a:schemeClr>
                </a:solidFill>
              </a:rPr>
              <a:t> </a:t>
            </a:r>
            <a:r>
              <a:rPr lang="en-US" sz="2000" dirty="0"/>
              <a:t>the </a:t>
            </a:r>
            <a:r>
              <a:rPr lang="en-US" sz="2000" b="1" dirty="0">
                <a:solidFill>
                  <a:schemeClr val="accent6">
                    <a:lumMod val="75000"/>
                  </a:schemeClr>
                </a:solidFill>
              </a:rPr>
              <a:t>surface area. </a:t>
            </a:r>
          </a:p>
          <a:p>
            <a:r>
              <a:rPr lang="en-US" sz="2000" dirty="0"/>
              <a:t>The alkaline conditions and large surface area </a:t>
            </a:r>
            <a:r>
              <a:rPr lang="en-US" sz="2000" b="1" dirty="0">
                <a:solidFill>
                  <a:schemeClr val="accent6">
                    <a:lumMod val="75000"/>
                  </a:schemeClr>
                </a:solidFill>
              </a:rPr>
              <a:t>increase the rate of fat breakdown </a:t>
            </a:r>
            <a:r>
              <a:rPr lang="en-US" sz="2000" dirty="0"/>
              <a:t>by lipase.</a:t>
            </a:r>
          </a:p>
        </p:txBody>
      </p:sp>
      <p:sp>
        <p:nvSpPr>
          <p:cNvPr id="13" name="Title 1"/>
          <p:cNvSpPr txBox="1">
            <a:spLocks/>
          </p:cNvSpPr>
          <p:nvPr/>
        </p:nvSpPr>
        <p:spPr>
          <a:xfrm>
            <a:off x="899592" y="0"/>
            <a:ext cx="8244408" cy="615870"/>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defRPr/>
            </a:pPr>
            <a:r>
              <a:rPr lang="en-US" sz="2000" b="1" kern="0" dirty="0">
                <a:solidFill>
                  <a:schemeClr val="accent6"/>
                </a:solidFill>
                <a:latin typeface="+mn-lt"/>
              </a:rPr>
              <a:t>Animal tissues, organs and organ systems Part 1 - The human digestive system</a:t>
            </a:r>
            <a:endParaRPr lang="en-US" sz="2000" b="1" kern="1200" dirty="0">
              <a:solidFill>
                <a:schemeClr val="accent6"/>
              </a:solidFill>
              <a:latin typeface="+mn-lt"/>
              <a:ea typeface=""/>
              <a:cs typeface="News Gothic MT"/>
            </a:endParaRPr>
          </a:p>
        </p:txBody>
      </p:sp>
    </p:spTree>
    <p:extLst>
      <p:ext uri="{BB962C8B-B14F-4D97-AF65-F5344CB8AC3E}">
        <p14:creationId xmlns:p14="http://schemas.microsoft.com/office/powerpoint/2010/main" val="2119653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072" y="-27384"/>
            <a:ext cx="8532440" cy="610772"/>
          </a:xfrm>
        </p:spPr>
        <p:txBody>
          <a:bodyPr>
            <a:noAutofit/>
          </a:bodyPr>
          <a:lstStyle/>
          <a:p>
            <a:pPr marL="342900" lvl="1" algn="r" defTabSz="342900" rtl="0">
              <a:spcBef>
                <a:spcPct val="20000"/>
              </a:spcBef>
              <a:defRPr/>
            </a:pPr>
            <a:r>
              <a:rPr lang="en-US" sz="2400" b="1" dirty="0">
                <a:solidFill>
                  <a:schemeClr val="accent6"/>
                </a:solidFill>
                <a:latin typeface="+mn-lt"/>
              </a:rPr>
              <a:t>Animal tissues, organs and organ systems Part 2 - The heart</a:t>
            </a:r>
            <a:endParaRPr kumimoji="0" lang="en-US" sz="2400" b="1" i="0" u="none" strike="noStrike" kern="1200" cap="none" spc="0" normalizeH="0" baseline="0" noProof="0" dirty="0">
              <a:ln>
                <a:noFill/>
              </a:ln>
              <a:solidFill>
                <a:schemeClr val="accent6"/>
              </a:solidFill>
              <a:effectLst/>
              <a:uLnTx/>
              <a:uFillTx/>
              <a:latin typeface="+mn-lt"/>
              <a:ea typeface=""/>
              <a:cs typeface="News Gothic MT"/>
            </a:endParaRPr>
          </a:p>
        </p:txBody>
      </p:sp>
      <p:sp>
        <p:nvSpPr>
          <p:cNvPr id="6" name="Rectangle 5"/>
          <p:cNvSpPr/>
          <p:nvPr/>
        </p:nvSpPr>
        <p:spPr>
          <a:xfrm>
            <a:off x="107504" y="716793"/>
            <a:ext cx="3384376" cy="286232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dirty="0">
                <a:solidFill>
                  <a:schemeClr val="tx1"/>
                </a:solidFill>
              </a:rPr>
              <a:t>The</a:t>
            </a:r>
            <a:r>
              <a:rPr lang="en-US" sz="2000" b="1" dirty="0">
                <a:solidFill>
                  <a:schemeClr val="tx1"/>
                </a:solidFill>
              </a:rPr>
              <a:t> </a:t>
            </a:r>
            <a:r>
              <a:rPr lang="en-US" sz="2000" b="1" dirty="0">
                <a:solidFill>
                  <a:schemeClr val="accent6">
                    <a:lumMod val="75000"/>
                  </a:schemeClr>
                </a:solidFill>
              </a:rPr>
              <a:t>heart</a:t>
            </a:r>
            <a:r>
              <a:rPr lang="en-US" sz="2000" b="1" dirty="0">
                <a:solidFill>
                  <a:schemeClr val="tx1"/>
                </a:solidFill>
              </a:rPr>
              <a:t> </a:t>
            </a:r>
            <a:r>
              <a:rPr lang="en-US" sz="2000" dirty="0">
                <a:solidFill>
                  <a:schemeClr val="tx1"/>
                </a:solidFill>
              </a:rPr>
              <a:t>is an </a:t>
            </a:r>
            <a:r>
              <a:rPr lang="en-US" sz="2000" b="1" dirty="0">
                <a:solidFill>
                  <a:schemeClr val="accent6">
                    <a:lumMod val="75000"/>
                  </a:schemeClr>
                </a:solidFill>
              </a:rPr>
              <a:t>organ</a:t>
            </a:r>
            <a:r>
              <a:rPr lang="en-US" sz="2000" b="1" dirty="0">
                <a:solidFill>
                  <a:schemeClr val="tx1"/>
                </a:solidFill>
              </a:rPr>
              <a:t> </a:t>
            </a:r>
            <a:r>
              <a:rPr lang="en-US" sz="2000" dirty="0">
                <a:solidFill>
                  <a:schemeClr val="tx1"/>
                </a:solidFill>
              </a:rPr>
              <a:t>that </a:t>
            </a:r>
            <a:r>
              <a:rPr lang="en-US" sz="2000" b="1" dirty="0">
                <a:solidFill>
                  <a:schemeClr val="accent6">
                    <a:lumMod val="75000"/>
                  </a:schemeClr>
                </a:solidFill>
              </a:rPr>
              <a:t>pumps</a:t>
            </a:r>
            <a:r>
              <a:rPr lang="en-US" sz="2000" dirty="0">
                <a:solidFill>
                  <a:schemeClr val="accent6">
                    <a:lumMod val="75000"/>
                  </a:schemeClr>
                </a:solidFill>
              </a:rPr>
              <a:t> </a:t>
            </a:r>
            <a:r>
              <a:rPr lang="en-US" sz="2000" b="1" dirty="0">
                <a:solidFill>
                  <a:schemeClr val="accent6">
                    <a:lumMod val="75000"/>
                  </a:schemeClr>
                </a:solidFill>
              </a:rPr>
              <a:t>blood</a:t>
            </a:r>
            <a:r>
              <a:rPr lang="en-US" sz="2000" dirty="0">
                <a:solidFill>
                  <a:schemeClr val="tx1"/>
                </a:solidFill>
              </a:rPr>
              <a:t> around the body in a </a:t>
            </a:r>
            <a:r>
              <a:rPr lang="en-US" sz="2000" b="1" i="1" u="sng" dirty="0">
                <a:solidFill>
                  <a:schemeClr val="accent6">
                    <a:lumMod val="75000"/>
                  </a:schemeClr>
                </a:solidFill>
              </a:rPr>
              <a:t>double circulatory system</a:t>
            </a:r>
            <a:r>
              <a:rPr lang="en-US" sz="2000" b="1" dirty="0">
                <a:solidFill>
                  <a:schemeClr val="tx1"/>
                </a:solidFill>
              </a:rPr>
              <a:t> </a:t>
            </a:r>
          </a:p>
          <a:p>
            <a:r>
              <a:rPr lang="en-US" sz="2000" dirty="0"/>
              <a:t>1. The </a:t>
            </a:r>
            <a:r>
              <a:rPr lang="en-US" sz="2000" b="1" dirty="0">
                <a:solidFill>
                  <a:schemeClr val="accent6">
                    <a:lumMod val="75000"/>
                  </a:schemeClr>
                </a:solidFill>
              </a:rPr>
              <a:t>right ventricle </a:t>
            </a:r>
            <a:r>
              <a:rPr lang="en-US" sz="2000" dirty="0"/>
              <a:t>pumps blood to the lungs where gas exchange takes place</a:t>
            </a:r>
          </a:p>
          <a:p>
            <a:r>
              <a:rPr lang="en-US" sz="2000" dirty="0"/>
              <a:t>2. The </a:t>
            </a:r>
            <a:r>
              <a:rPr lang="en-US" sz="2000" b="1" dirty="0">
                <a:solidFill>
                  <a:schemeClr val="accent6">
                    <a:lumMod val="75000"/>
                  </a:schemeClr>
                </a:solidFill>
              </a:rPr>
              <a:t>left ventricle </a:t>
            </a:r>
            <a:r>
              <a:rPr lang="en-US" sz="2000" dirty="0"/>
              <a:t>pumps blood around the rest of </a:t>
            </a:r>
          </a:p>
          <a:p>
            <a:r>
              <a:rPr lang="en-US" sz="2000" dirty="0"/>
              <a:t>the body.</a:t>
            </a:r>
          </a:p>
        </p:txBody>
      </p:sp>
      <p:sp>
        <p:nvSpPr>
          <p:cNvPr id="7" name="Rectangle 6"/>
          <p:cNvSpPr/>
          <p:nvPr/>
        </p:nvSpPr>
        <p:spPr>
          <a:xfrm>
            <a:off x="2457850" y="5527643"/>
            <a:ext cx="6686149" cy="1015663"/>
          </a:xfrm>
          <a:prstGeom prst="rect">
            <a:avLst/>
          </a:prstGeom>
        </p:spPr>
        <p:txBody>
          <a:bodyPr wrap="square">
            <a:spAutoFit/>
          </a:bodyPr>
          <a:lstStyle/>
          <a:p>
            <a:pPr algn="ctr"/>
            <a:r>
              <a:rPr lang="en-US" sz="2000" dirty="0"/>
              <a:t>The </a:t>
            </a:r>
            <a:r>
              <a:rPr lang="en-US" sz="2000" b="1" dirty="0">
                <a:solidFill>
                  <a:schemeClr val="accent6">
                    <a:lumMod val="75000"/>
                  </a:schemeClr>
                </a:solidFill>
              </a:rPr>
              <a:t>natural resting heart rate </a:t>
            </a:r>
            <a:r>
              <a:rPr lang="en-US" sz="2000" dirty="0"/>
              <a:t>is </a:t>
            </a:r>
            <a:r>
              <a:rPr lang="en-US" sz="2000" b="1" dirty="0">
                <a:solidFill>
                  <a:schemeClr val="accent6">
                    <a:lumMod val="75000"/>
                  </a:schemeClr>
                </a:solidFill>
              </a:rPr>
              <a:t>controlled</a:t>
            </a:r>
            <a:r>
              <a:rPr lang="en-US" sz="2000" dirty="0">
                <a:solidFill>
                  <a:schemeClr val="accent6">
                    <a:lumMod val="75000"/>
                  </a:schemeClr>
                </a:solidFill>
              </a:rPr>
              <a:t> </a:t>
            </a:r>
            <a:r>
              <a:rPr lang="en-US" sz="2000" dirty="0"/>
              <a:t>by a group of cells in the </a:t>
            </a:r>
            <a:r>
              <a:rPr lang="en-US" sz="2000" b="1" dirty="0">
                <a:solidFill>
                  <a:schemeClr val="accent6">
                    <a:lumMod val="75000"/>
                  </a:schemeClr>
                </a:solidFill>
              </a:rPr>
              <a:t>right atrium (pacemaker)</a:t>
            </a:r>
            <a:r>
              <a:rPr lang="en-US" sz="2000" dirty="0"/>
              <a:t>. Artificial </a:t>
            </a:r>
            <a:r>
              <a:rPr lang="en-US" sz="2000" b="1" dirty="0">
                <a:solidFill>
                  <a:schemeClr val="accent6">
                    <a:lumMod val="75000"/>
                  </a:schemeClr>
                </a:solidFill>
              </a:rPr>
              <a:t>electrical</a:t>
            </a:r>
            <a:r>
              <a:rPr lang="en-US" sz="2000" dirty="0">
                <a:solidFill>
                  <a:schemeClr val="accent6">
                    <a:lumMod val="75000"/>
                  </a:schemeClr>
                </a:solidFill>
              </a:rPr>
              <a:t> </a:t>
            </a:r>
            <a:r>
              <a:rPr lang="en-US" sz="2000" dirty="0"/>
              <a:t>pacemakers are used to </a:t>
            </a:r>
            <a:r>
              <a:rPr lang="en-US" sz="2000" b="1" dirty="0">
                <a:solidFill>
                  <a:schemeClr val="accent6">
                    <a:lumMod val="75000"/>
                  </a:schemeClr>
                </a:solidFill>
              </a:rPr>
              <a:t>correct irregularities </a:t>
            </a:r>
            <a:r>
              <a:rPr lang="en-US" sz="2000" dirty="0"/>
              <a:t>in the heart rate.</a:t>
            </a:r>
            <a:endParaRPr lang="en-US" sz="2000" dirty="0">
              <a:effectLst/>
            </a:endParaRPr>
          </a:p>
        </p:txBody>
      </p:sp>
      <p:sp>
        <p:nvSpPr>
          <p:cNvPr id="30" name="Rectangle 29"/>
          <p:cNvSpPr/>
          <p:nvPr/>
        </p:nvSpPr>
        <p:spPr>
          <a:xfrm>
            <a:off x="196746" y="3518499"/>
            <a:ext cx="2171863" cy="295465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endParaRPr lang="en-US" sz="2000" b="1" dirty="0"/>
          </a:p>
          <a:p>
            <a:pPr algn="ctr"/>
            <a:endParaRPr lang="en-US" sz="600" b="1" dirty="0"/>
          </a:p>
          <a:p>
            <a:pPr algn="ctr"/>
            <a:endParaRPr lang="en-US" sz="2000" b="1" dirty="0"/>
          </a:p>
          <a:p>
            <a:pPr algn="ctr"/>
            <a:endParaRPr lang="en-US" sz="2000" b="1" dirty="0"/>
          </a:p>
          <a:p>
            <a:pPr algn="ctr"/>
            <a:endParaRPr lang="en-US" sz="2000" b="1" dirty="0"/>
          </a:p>
          <a:p>
            <a:pPr algn="ctr"/>
            <a:endParaRPr lang="en-US" sz="2000" b="1" dirty="0"/>
          </a:p>
          <a:p>
            <a:pPr algn="ctr"/>
            <a:r>
              <a:rPr lang="en-US" sz="2000" b="1" dirty="0"/>
              <a:t>Coronary arteries </a:t>
            </a:r>
            <a:r>
              <a:rPr lang="en-US" sz="2000" dirty="0"/>
              <a:t>supply </a:t>
            </a:r>
            <a:r>
              <a:rPr lang="en-US" sz="2000" b="1" dirty="0"/>
              <a:t>oxygen </a:t>
            </a:r>
            <a:r>
              <a:rPr lang="en-US" sz="2000" dirty="0"/>
              <a:t>rich blood to the heart </a:t>
            </a:r>
            <a:r>
              <a:rPr lang="en-US" sz="2000" b="1" dirty="0"/>
              <a:t>muscle.</a:t>
            </a:r>
            <a:endParaRPr lang="en-US" sz="2000" b="1" dirty="0">
              <a:effectLst/>
            </a:endParaRPr>
          </a:p>
        </p:txBody>
      </p:sp>
      <p:pic>
        <p:nvPicPr>
          <p:cNvPr id="28" name="Picture 27"/>
          <p:cNvPicPr>
            <a:picLocks noChangeAspect="1"/>
          </p:cNvPicPr>
          <p:nvPr/>
        </p:nvPicPr>
        <p:blipFill>
          <a:blip r:embed="rId3" cstate="print"/>
          <a:stretch>
            <a:fillRect/>
          </a:stretch>
        </p:blipFill>
        <p:spPr>
          <a:xfrm>
            <a:off x="390508" y="3649481"/>
            <a:ext cx="2238007" cy="1435703"/>
          </a:xfrm>
          <a:prstGeom prst="rect">
            <a:avLst/>
          </a:prstGeom>
        </p:spPr>
      </p:pic>
      <p:sp>
        <p:nvSpPr>
          <p:cNvPr id="31" name="Rectangle 30"/>
          <p:cNvSpPr/>
          <p:nvPr/>
        </p:nvSpPr>
        <p:spPr>
          <a:xfrm>
            <a:off x="7136409" y="393627"/>
            <a:ext cx="2134937" cy="646331"/>
          </a:xfrm>
          <a:prstGeom prst="rect">
            <a:avLst/>
          </a:prstGeom>
        </p:spPr>
        <p:txBody>
          <a:bodyPr wrap="square">
            <a:spAutoFit/>
          </a:bodyPr>
          <a:lstStyle/>
          <a:p>
            <a:r>
              <a:rPr lang="en-GB" dirty="0">
                <a:hlinkClick r:id="rId4"/>
              </a:rPr>
              <a:t>Video - The heart</a:t>
            </a:r>
            <a:endParaRPr lang="en-GB" dirty="0"/>
          </a:p>
          <a:p>
            <a:endParaRPr lang="en-GB" dirty="0"/>
          </a:p>
        </p:txBody>
      </p:sp>
      <p:pic>
        <p:nvPicPr>
          <p:cNvPr id="52" name="Picture 51"/>
          <p:cNvPicPr>
            <a:picLocks noChangeAspect="1"/>
          </p:cNvPicPr>
          <p:nvPr/>
        </p:nvPicPr>
        <p:blipFill>
          <a:blip r:embed="rId5" cstate="print"/>
          <a:stretch>
            <a:fillRect/>
          </a:stretch>
        </p:blipFill>
        <p:spPr>
          <a:xfrm>
            <a:off x="3318768" y="499107"/>
            <a:ext cx="6027879" cy="5103744"/>
          </a:xfrm>
          <a:prstGeom prst="rect">
            <a:avLst/>
          </a:prstGeom>
        </p:spPr>
      </p:pic>
    </p:spTree>
    <p:extLst>
      <p:ext uri="{BB962C8B-B14F-4D97-AF65-F5344CB8AC3E}">
        <p14:creationId xmlns:p14="http://schemas.microsoft.com/office/powerpoint/2010/main" val="1255162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0"/>
            <a:ext cx="8532440" cy="692696"/>
          </a:xfrm>
        </p:spPr>
        <p:txBody>
          <a:bodyPr>
            <a:noAutofit/>
          </a:bodyPr>
          <a:lstStyle/>
          <a:p>
            <a:pPr marL="342900" lvl="1" algn="r" defTabSz="342900" rtl="0">
              <a:spcBef>
                <a:spcPct val="20000"/>
              </a:spcBef>
              <a:defRPr/>
            </a:pPr>
            <a:r>
              <a:rPr lang="en-US" sz="2400" b="1" dirty="0">
                <a:solidFill>
                  <a:schemeClr val="accent6"/>
                </a:solidFill>
                <a:latin typeface="+mn-lt"/>
              </a:rPr>
              <a:t>Animal tissues, organs and organ systems Part 2 - The lungs and gas exchange</a:t>
            </a:r>
            <a:endParaRPr kumimoji="0" lang="en-US" sz="2400" b="1" i="0" u="none" strike="noStrike" kern="1200" cap="none" spc="0" normalizeH="0" baseline="0" noProof="0" dirty="0">
              <a:ln>
                <a:noFill/>
              </a:ln>
              <a:solidFill>
                <a:schemeClr val="accent6"/>
              </a:solidFill>
              <a:effectLst/>
              <a:uLnTx/>
              <a:uFillTx/>
              <a:latin typeface="+mn-lt"/>
              <a:ea typeface=""/>
              <a:cs typeface="News Gothic MT"/>
            </a:endParaRPr>
          </a:p>
        </p:txBody>
      </p:sp>
      <p:sp>
        <p:nvSpPr>
          <p:cNvPr id="31" name="Rectangle 30"/>
          <p:cNvSpPr/>
          <p:nvPr/>
        </p:nvSpPr>
        <p:spPr>
          <a:xfrm>
            <a:off x="252745" y="5445224"/>
            <a:ext cx="8761080" cy="1015663"/>
          </a:xfrm>
          <a:prstGeom prst="rect">
            <a:avLst/>
          </a:prstGeom>
        </p:spPr>
        <p:txBody>
          <a:bodyPr wrap="square">
            <a:spAutoFit/>
          </a:bodyPr>
          <a:lstStyle/>
          <a:p>
            <a:pPr algn="ctr"/>
            <a:r>
              <a:rPr lang="en-US" sz="2000" dirty="0">
                <a:solidFill>
                  <a:srgbClr val="222222"/>
                </a:solidFill>
              </a:rPr>
              <a:t>The </a:t>
            </a:r>
            <a:r>
              <a:rPr lang="en-US" sz="2000" b="1" dirty="0">
                <a:solidFill>
                  <a:schemeClr val="accent6">
                    <a:lumMod val="75000"/>
                  </a:schemeClr>
                </a:solidFill>
              </a:rPr>
              <a:t>heart </a:t>
            </a:r>
            <a:r>
              <a:rPr lang="en-US" sz="2000" dirty="0">
                <a:solidFill>
                  <a:srgbClr val="222222"/>
                </a:solidFill>
              </a:rPr>
              <a:t>pumps </a:t>
            </a:r>
            <a:r>
              <a:rPr lang="en-US" sz="2000" b="1" dirty="0">
                <a:solidFill>
                  <a:schemeClr val="accent6">
                    <a:lumMod val="75000"/>
                  </a:schemeClr>
                </a:solidFill>
              </a:rPr>
              <a:t>low oxygen/high carbon dioxide </a:t>
            </a:r>
            <a:r>
              <a:rPr lang="en-US" sz="2000" dirty="0"/>
              <a:t>containing</a:t>
            </a:r>
            <a:r>
              <a:rPr lang="en-US" sz="2000" b="1" dirty="0">
                <a:solidFill>
                  <a:schemeClr val="accent6">
                    <a:lumMod val="75000"/>
                  </a:schemeClr>
                </a:solidFill>
              </a:rPr>
              <a:t> blood </a:t>
            </a:r>
            <a:r>
              <a:rPr lang="en-US" sz="2000" dirty="0">
                <a:solidFill>
                  <a:srgbClr val="222222"/>
                </a:solidFill>
              </a:rPr>
              <a:t>to the lungs. </a:t>
            </a:r>
          </a:p>
          <a:p>
            <a:pPr algn="ctr"/>
            <a:r>
              <a:rPr lang="en-US" sz="2000" dirty="0">
                <a:solidFill>
                  <a:srgbClr val="222222"/>
                </a:solidFill>
              </a:rPr>
              <a:t>In the </a:t>
            </a:r>
            <a:r>
              <a:rPr lang="en-US" sz="2000" b="1" dirty="0">
                <a:solidFill>
                  <a:schemeClr val="accent6">
                    <a:lumMod val="75000"/>
                  </a:schemeClr>
                </a:solidFill>
              </a:rPr>
              <a:t>lungs</a:t>
            </a:r>
            <a:r>
              <a:rPr lang="en-US" sz="2000" dirty="0">
                <a:solidFill>
                  <a:srgbClr val="222222"/>
                </a:solidFill>
              </a:rPr>
              <a:t>, oxygen and carbon dioxide are </a:t>
            </a:r>
            <a:r>
              <a:rPr lang="en-US" sz="2000" b="1" dirty="0">
                <a:solidFill>
                  <a:schemeClr val="accent6">
                    <a:lumMod val="75000"/>
                  </a:schemeClr>
                </a:solidFill>
              </a:rPr>
              <a:t>exchanged</a:t>
            </a:r>
            <a:r>
              <a:rPr lang="en-US" sz="2000" dirty="0">
                <a:solidFill>
                  <a:schemeClr val="accent6">
                    <a:lumMod val="75000"/>
                  </a:schemeClr>
                </a:solidFill>
              </a:rPr>
              <a:t> </a:t>
            </a:r>
            <a:r>
              <a:rPr lang="en-US" sz="2000" dirty="0">
                <a:solidFill>
                  <a:srgbClr val="222222"/>
                </a:solidFill>
              </a:rPr>
              <a:t>in the tiny </a:t>
            </a:r>
            <a:r>
              <a:rPr lang="en-US" sz="2000" b="1" dirty="0">
                <a:solidFill>
                  <a:srgbClr val="222222"/>
                </a:solidFill>
              </a:rPr>
              <a:t>air sacs</a:t>
            </a:r>
            <a:r>
              <a:rPr lang="en-US" sz="2000" dirty="0">
                <a:solidFill>
                  <a:srgbClr val="222222"/>
                </a:solidFill>
              </a:rPr>
              <a:t> (</a:t>
            </a:r>
            <a:r>
              <a:rPr lang="en-US" sz="2000" b="1" dirty="0">
                <a:solidFill>
                  <a:schemeClr val="accent6">
                    <a:lumMod val="75000"/>
                  </a:schemeClr>
                </a:solidFill>
              </a:rPr>
              <a:t>alveoli</a:t>
            </a:r>
            <a:r>
              <a:rPr lang="en-US" sz="2000" dirty="0">
                <a:solidFill>
                  <a:srgbClr val="222222"/>
                </a:solidFill>
              </a:rPr>
              <a:t>) at the end of the </a:t>
            </a:r>
            <a:r>
              <a:rPr lang="en-US" sz="2000" b="1" dirty="0">
                <a:solidFill>
                  <a:schemeClr val="accent6">
                    <a:lumMod val="75000"/>
                  </a:schemeClr>
                </a:solidFill>
              </a:rPr>
              <a:t>bronchial tubes</a:t>
            </a:r>
            <a:r>
              <a:rPr lang="en-US" sz="2000" dirty="0">
                <a:solidFill>
                  <a:srgbClr val="222222"/>
                </a:solidFill>
              </a:rPr>
              <a:t>. The </a:t>
            </a:r>
            <a:r>
              <a:rPr lang="en-US" sz="2000" b="1" dirty="0">
                <a:solidFill>
                  <a:schemeClr val="accent6">
                    <a:lumMod val="75000"/>
                  </a:schemeClr>
                </a:solidFill>
              </a:rPr>
              <a:t>alveoli</a:t>
            </a:r>
            <a:r>
              <a:rPr lang="en-US" sz="2000" dirty="0">
                <a:solidFill>
                  <a:schemeClr val="accent6">
                    <a:lumMod val="75000"/>
                  </a:schemeClr>
                </a:solidFill>
              </a:rPr>
              <a:t> </a:t>
            </a:r>
            <a:r>
              <a:rPr lang="en-US" sz="2000" dirty="0">
                <a:solidFill>
                  <a:srgbClr val="222222"/>
                </a:solidFill>
              </a:rPr>
              <a:t>are surrounded by </a:t>
            </a:r>
            <a:r>
              <a:rPr lang="en-US" sz="2000" b="1" dirty="0">
                <a:solidFill>
                  <a:schemeClr val="accent6">
                    <a:lumMod val="75000"/>
                  </a:schemeClr>
                </a:solidFill>
              </a:rPr>
              <a:t>capillaries.</a:t>
            </a:r>
            <a:endParaRPr lang="en-GB" sz="2000" b="1" dirty="0">
              <a:solidFill>
                <a:schemeClr val="accent6">
                  <a:lumMod val="75000"/>
                </a:schemeClr>
              </a:solidFill>
            </a:endParaRPr>
          </a:p>
        </p:txBody>
      </p:sp>
      <p:sp>
        <p:nvSpPr>
          <p:cNvPr id="32" name="Rectangle 31"/>
          <p:cNvSpPr/>
          <p:nvPr/>
        </p:nvSpPr>
        <p:spPr>
          <a:xfrm>
            <a:off x="7477846" y="1268760"/>
            <a:ext cx="1512168" cy="646331"/>
          </a:xfrm>
          <a:prstGeom prst="rect">
            <a:avLst/>
          </a:prstGeom>
        </p:spPr>
        <p:txBody>
          <a:bodyPr wrap="square">
            <a:spAutoFit/>
          </a:bodyPr>
          <a:lstStyle/>
          <a:p>
            <a:r>
              <a:rPr lang="en-GB" dirty="0">
                <a:hlinkClick r:id="rId3"/>
              </a:rPr>
              <a:t>Video - Lungs</a:t>
            </a:r>
            <a:endParaRPr lang="en-GB" dirty="0"/>
          </a:p>
          <a:p>
            <a:endParaRPr lang="en-GB" dirty="0"/>
          </a:p>
        </p:txBody>
      </p:sp>
      <p:pic>
        <p:nvPicPr>
          <p:cNvPr id="34" name="Picture 33"/>
          <p:cNvPicPr>
            <a:picLocks noChangeAspect="1"/>
          </p:cNvPicPr>
          <p:nvPr/>
        </p:nvPicPr>
        <p:blipFill>
          <a:blip r:embed="rId4" cstate="print"/>
          <a:stretch>
            <a:fillRect/>
          </a:stretch>
        </p:blipFill>
        <p:spPr>
          <a:xfrm>
            <a:off x="-130175" y="839445"/>
            <a:ext cx="9144000" cy="4889337"/>
          </a:xfrm>
          <a:prstGeom prst="rect">
            <a:avLst/>
          </a:prstGeom>
        </p:spPr>
      </p:pic>
    </p:spTree>
    <p:extLst>
      <p:ext uri="{BB962C8B-B14F-4D97-AF65-F5344CB8AC3E}">
        <p14:creationId xmlns:p14="http://schemas.microsoft.com/office/powerpoint/2010/main" val="1190959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8804"/>
            <a:ext cx="8532440" cy="673892"/>
          </a:xfrm>
        </p:spPr>
        <p:txBody>
          <a:bodyPr>
            <a:noAutofit/>
          </a:bodyPr>
          <a:lstStyle/>
          <a:p>
            <a:pPr marL="342900" lvl="1" algn="r" defTabSz="342900" rtl="0">
              <a:spcBef>
                <a:spcPct val="20000"/>
              </a:spcBef>
              <a:defRPr/>
            </a:pPr>
            <a:r>
              <a:rPr lang="en-US" sz="2400" b="1" dirty="0">
                <a:solidFill>
                  <a:schemeClr val="accent6"/>
                </a:solidFill>
                <a:latin typeface="+mn-lt"/>
              </a:rPr>
              <a:t>Animal tissues, organs and organ systems Part 2 – Blood vessels</a:t>
            </a:r>
            <a:endParaRPr kumimoji="0" lang="en-US" sz="2400" b="1" i="0" u="none" strike="noStrike" kern="1200" cap="none" spc="0" normalizeH="0" baseline="0" noProof="0" dirty="0">
              <a:ln>
                <a:noFill/>
              </a:ln>
              <a:solidFill>
                <a:schemeClr val="accent6"/>
              </a:solidFill>
              <a:effectLst/>
              <a:uLnTx/>
              <a:uFillTx/>
              <a:latin typeface="+mn-lt"/>
              <a:ea typeface=""/>
              <a:cs typeface="News Gothic MT"/>
            </a:endParaRPr>
          </a:p>
        </p:txBody>
      </p:sp>
      <p:pic>
        <p:nvPicPr>
          <p:cNvPr id="4" name="Picture 3"/>
          <p:cNvPicPr>
            <a:picLocks noChangeAspect="1"/>
          </p:cNvPicPr>
          <p:nvPr/>
        </p:nvPicPr>
        <p:blipFill>
          <a:blip r:embed="rId3" cstate="print"/>
          <a:stretch>
            <a:fillRect/>
          </a:stretch>
        </p:blipFill>
        <p:spPr>
          <a:xfrm>
            <a:off x="1259632" y="783301"/>
            <a:ext cx="6120680" cy="2932700"/>
          </a:xfrm>
          <a:prstGeom prst="rect">
            <a:avLst/>
          </a:prstGeom>
        </p:spPr>
      </p:pic>
      <p:sp>
        <p:nvSpPr>
          <p:cNvPr id="8" name="Rectangle 7"/>
          <p:cNvSpPr/>
          <p:nvPr/>
        </p:nvSpPr>
        <p:spPr>
          <a:xfrm>
            <a:off x="23480" y="3573016"/>
            <a:ext cx="2832864" cy="2308324"/>
          </a:xfrm>
          <a:prstGeom prst="rect">
            <a:avLst/>
          </a:prstGeom>
        </p:spPr>
        <p:txBody>
          <a:bodyPr wrap="square">
            <a:spAutoFit/>
          </a:bodyPr>
          <a:lstStyle/>
          <a:p>
            <a:r>
              <a:rPr lang="en-GB" b="1" dirty="0"/>
              <a:t>Arteries</a:t>
            </a:r>
          </a:p>
          <a:p>
            <a:pPr marL="285750" indent="-285750">
              <a:buFont typeface="Arial" charset="0"/>
              <a:buChar char="•"/>
            </a:pPr>
            <a:r>
              <a:rPr lang="en-GB" b="1" dirty="0">
                <a:solidFill>
                  <a:schemeClr val="accent6">
                    <a:lumMod val="75000"/>
                  </a:schemeClr>
                </a:solidFill>
              </a:rPr>
              <a:t>Carry blood away from the heart</a:t>
            </a:r>
          </a:p>
          <a:p>
            <a:pPr marL="285750" indent="-285750">
              <a:buFont typeface="Arial" charset="0"/>
              <a:buChar char="•"/>
            </a:pPr>
            <a:r>
              <a:rPr lang="en-GB" dirty="0"/>
              <a:t>Thick muscular walls</a:t>
            </a:r>
          </a:p>
          <a:p>
            <a:pPr marL="285750" indent="-285750">
              <a:buFont typeface="Arial" charset="0"/>
              <a:buChar char="•"/>
            </a:pPr>
            <a:r>
              <a:rPr lang="en-GB" dirty="0"/>
              <a:t>Small lumen (internal hole)</a:t>
            </a:r>
          </a:p>
          <a:p>
            <a:pPr marL="285750" indent="-285750">
              <a:buFont typeface="Arial" charset="0"/>
              <a:buChar char="•"/>
            </a:pPr>
            <a:r>
              <a:rPr lang="en-GB" dirty="0"/>
              <a:t>Carry blood under high pressure</a:t>
            </a:r>
          </a:p>
        </p:txBody>
      </p:sp>
      <p:sp>
        <p:nvSpPr>
          <p:cNvPr id="12" name="Rectangle 11"/>
          <p:cNvSpPr/>
          <p:nvPr/>
        </p:nvSpPr>
        <p:spPr>
          <a:xfrm>
            <a:off x="3072368" y="3573016"/>
            <a:ext cx="3204024" cy="2031325"/>
          </a:xfrm>
          <a:prstGeom prst="rect">
            <a:avLst/>
          </a:prstGeom>
        </p:spPr>
        <p:txBody>
          <a:bodyPr wrap="square">
            <a:spAutoFit/>
          </a:bodyPr>
          <a:lstStyle/>
          <a:p>
            <a:r>
              <a:rPr lang="en-GB" b="1" dirty="0"/>
              <a:t>Veins</a:t>
            </a:r>
          </a:p>
          <a:p>
            <a:pPr marL="285750" indent="-285750">
              <a:buFont typeface="Arial" charset="0"/>
              <a:buChar char="•"/>
            </a:pPr>
            <a:r>
              <a:rPr lang="en-GB" b="1" dirty="0">
                <a:solidFill>
                  <a:schemeClr val="accent6">
                    <a:lumMod val="75000"/>
                  </a:schemeClr>
                </a:solidFill>
              </a:rPr>
              <a:t>Carry blood to the heart</a:t>
            </a:r>
          </a:p>
          <a:p>
            <a:pPr marL="285750" indent="-285750">
              <a:buFont typeface="Arial" charset="0"/>
              <a:buChar char="•"/>
            </a:pPr>
            <a:r>
              <a:rPr lang="en-GB" dirty="0"/>
              <a:t>Thin walls</a:t>
            </a:r>
          </a:p>
          <a:p>
            <a:pPr marL="285750" indent="-285750">
              <a:buFont typeface="Arial" charset="0"/>
              <a:buChar char="•"/>
            </a:pPr>
            <a:r>
              <a:rPr lang="en-GB" dirty="0"/>
              <a:t>Large lumen (internal hole)</a:t>
            </a:r>
          </a:p>
          <a:p>
            <a:pPr marL="285750" indent="-285750">
              <a:buFont typeface="Arial" charset="0"/>
              <a:buChar char="•"/>
            </a:pPr>
            <a:r>
              <a:rPr lang="en-GB" dirty="0"/>
              <a:t>Carry blood under low pressure</a:t>
            </a:r>
          </a:p>
          <a:p>
            <a:pPr marL="285750" indent="-285750">
              <a:buFont typeface="Arial" charset="0"/>
              <a:buChar char="•"/>
            </a:pPr>
            <a:r>
              <a:rPr lang="en-GB" dirty="0"/>
              <a:t>Have valves</a:t>
            </a:r>
          </a:p>
        </p:txBody>
      </p:sp>
      <p:sp>
        <p:nvSpPr>
          <p:cNvPr id="13" name="Rectangle 12"/>
          <p:cNvSpPr/>
          <p:nvPr/>
        </p:nvSpPr>
        <p:spPr>
          <a:xfrm>
            <a:off x="6553304" y="3582069"/>
            <a:ext cx="2603232" cy="1754326"/>
          </a:xfrm>
          <a:prstGeom prst="rect">
            <a:avLst/>
          </a:prstGeom>
        </p:spPr>
        <p:txBody>
          <a:bodyPr wrap="square">
            <a:spAutoFit/>
          </a:bodyPr>
          <a:lstStyle/>
          <a:p>
            <a:r>
              <a:rPr lang="en-GB" b="1" dirty="0"/>
              <a:t>Capillaries</a:t>
            </a:r>
          </a:p>
          <a:p>
            <a:pPr marL="285750" indent="-285750">
              <a:buFont typeface="Arial" charset="0"/>
              <a:buChar char="•"/>
            </a:pPr>
            <a:r>
              <a:rPr lang="en-GB" b="1" dirty="0">
                <a:solidFill>
                  <a:schemeClr val="accent6">
                    <a:lumMod val="75000"/>
                  </a:schemeClr>
                </a:solidFill>
              </a:rPr>
              <a:t>Connect arteries and veins</a:t>
            </a:r>
          </a:p>
          <a:p>
            <a:pPr marL="285750" indent="-285750">
              <a:buFont typeface="Arial" charset="0"/>
              <a:buChar char="•"/>
            </a:pPr>
            <a:r>
              <a:rPr lang="en-GB" dirty="0"/>
              <a:t>One cell thick</a:t>
            </a:r>
          </a:p>
          <a:p>
            <a:pPr marL="285750" indent="-285750">
              <a:buFont typeface="Arial" charset="0"/>
              <a:buChar char="•"/>
            </a:pPr>
            <a:r>
              <a:rPr lang="en-GB" dirty="0"/>
              <a:t>Carry blood under very low pressure</a:t>
            </a:r>
          </a:p>
        </p:txBody>
      </p:sp>
      <p:sp>
        <p:nvSpPr>
          <p:cNvPr id="9" name="Rectangle 8"/>
          <p:cNvSpPr/>
          <p:nvPr/>
        </p:nvSpPr>
        <p:spPr>
          <a:xfrm>
            <a:off x="179512" y="5881340"/>
            <a:ext cx="8784976" cy="648072"/>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b="1" dirty="0">
                <a:solidFill>
                  <a:schemeClr val="tx1"/>
                </a:solidFill>
              </a:rPr>
              <a:t>All arteries </a:t>
            </a:r>
            <a:r>
              <a:rPr lang="en-GB" sz="2000" b="1" dirty="0">
                <a:solidFill>
                  <a:schemeClr val="accent6">
                    <a:lumMod val="75000"/>
                  </a:schemeClr>
                </a:solidFill>
              </a:rPr>
              <a:t>carry </a:t>
            </a:r>
            <a:r>
              <a:rPr lang="en-GB" sz="2000" b="1" dirty="0">
                <a:solidFill>
                  <a:schemeClr val="tx1"/>
                </a:solidFill>
              </a:rPr>
              <a:t>oxygenated blood </a:t>
            </a:r>
            <a:r>
              <a:rPr lang="en-GB" sz="2000" b="1" dirty="0">
                <a:solidFill>
                  <a:schemeClr val="accent6">
                    <a:lumMod val="75000"/>
                  </a:schemeClr>
                </a:solidFill>
              </a:rPr>
              <a:t>except for the </a:t>
            </a:r>
            <a:r>
              <a:rPr lang="en-GB" sz="2000" b="1" dirty="0">
                <a:solidFill>
                  <a:schemeClr val="tx1"/>
                </a:solidFill>
              </a:rPr>
              <a:t>pulmonary artery.</a:t>
            </a:r>
            <a:r>
              <a:rPr lang="en-GB" sz="2000" b="1" dirty="0">
                <a:solidFill>
                  <a:schemeClr val="accent6">
                    <a:lumMod val="75000"/>
                  </a:schemeClr>
                </a:solidFill>
              </a:rPr>
              <a:t> </a:t>
            </a:r>
          </a:p>
          <a:p>
            <a:pPr algn="ctr"/>
            <a:r>
              <a:rPr lang="en-GB" sz="2000" b="1" dirty="0">
                <a:solidFill>
                  <a:schemeClr val="tx1"/>
                </a:solidFill>
              </a:rPr>
              <a:t>All veins </a:t>
            </a:r>
            <a:r>
              <a:rPr lang="en-GB" sz="2000" b="1" dirty="0">
                <a:solidFill>
                  <a:schemeClr val="accent6">
                    <a:lumMod val="75000"/>
                  </a:schemeClr>
                </a:solidFill>
              </a:rPr>
              <a:t>carry </a:t>
            </a:r>
            <a:r>
              <a:rPr lang="en-GB" sz="2000" b="1" dirty="0">
                <a:solidFill>
                  <a:schemeClr val="tx1"/>
                </a:solidFill>
              </a:rPr>
              <a:t>deoxygenated blood </a:t>
            </a:r>
            <a:r>
              <a:rPr lang="en-GB" sz="2000" b="1" dirty="0">
                <a:solidFill>
                  <a:schemeClr val="accent6">
                    <a:lumMod val="75000"/>
                  </a:schemeClr>
                </a:solidFill>
              </a:rPr>
              <a:t>except for the </a:t>
            </a:r>
            <a:r>
              <a:rPr lang="en-GB" sz="2000" b="1" dirty="0">
                <a:solidFill>
                  <a:schemeClr val="tx1"/>
                </a:solidFill>
              </a:rPr>
              <a:t>pulmonary vein. </a:t>
            </a:r>
          </a:p>
        </p:txBody>
      </p:sp>
      <p:sp>
        <p:nvSpPr>
          <p:cNvPr id="14" name="Rectangle 13"/>
          <p:cNvSpPr/>
          <p:nvPr/>
        </p:nvSpPr>
        <p:spPr>
          <a:xfrm>
            <a:off x="6601433" y="783301"/>
            <a:ext cx="2555776" cy="646331"/>
          </a:xfrm>
          <a:prstGeom prst="rect">
            <a:avLst/>
          </a:prstGeom>
        </p:spPr>
        <p:txBody>
          <a:bodyPr wrap="square">
            <a:spAutoFit/>
          </a:bodyPr>
          <a:lstStyle/>
          <a:p>
            <a:r>
              <a:rPr lang="en-GB" dirty="0">
                <a:hlinkClick r:id="rId4"/>
              </a:rPr>
              <a:t>Video - Blood Vessels</a:t>
            </a:r>
            <a:endParaRPr lang="en-GB" dirty="0"/>
          </a:p>
          <a:p>
            <a:endParaRPr lang="en-GB" dirty="0"/>
          </a:p>
        </p:txBody>
      </p:sp>
    </p:spTree>
    <p:extLst>
      <p:ext uri="{BB962C8B-B14F-4D97-AF65-F5344CB8AC3E}">
        <p14:creationId xmlns:p14="http://schemas.microsoft.com/office/powerpoint/2010/main" val="1522395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5288"/>
            <a:ext cx="7812360" cy="481960"/>
          </a:xfrm>
        </p:spPr>
        <p:txBody>
          <a:bodyPr>
            <a:noAutofit/>
          </a:bodyPr>
          <a:lstStyle/>
          <a:p>
            <a:pPr marL="342900" lvl="1" algn="r" defTabSz="342900" rtl="0">
              <a:spcBef>
                <a:spcPct val="20000"/>
              </a:spcBef>
              <a:defRPr/>
            </a:pPr>
            <a:r>
              <a:rPr lang="en-US" sz="2400" b="1" dirty="0">
                <a:solidFill>
                  <a:schemeClr val="accent6"/>
                </a:solidFill>
                <a:latin typeface="+mn-lt"/>
              </a:rPr>
              <a:t>Animal tissues, organs and organ systems Part 2 - Blood</a:t>
            </a:r>
          </a:p>
        </p:txBody>
      </p:sp>
      <p:sp>
        <p:nvSpPr>
          <p:cNvPr id="3" name="Rectangle 2"/>
          <p:cNvSpPr/>
          <p:nvPr/>
        </p:nvSpPr>
        <p:spPr>
          <a:xfrm>
            <a:off x="107504" y="764704"/>
            <a:ext cx="3744416" cy="4462760"/>
          </a:xfrm>
          <a:prstGeom prst="rect">
            <a:avLst/>
          </a:prstGeom>
          <a:ln>
            <a:solidFill>
              <a:schemeClr val="accent6">
                <a:lumMod val="75000"/>
              </a:schemeClr>
            </a:solidFill>
          </a:ln>
        </p:spPr>
        <p:txBody>
          <a:bodyPr wrap="square">
            <a:spAutoFit/>
          </a:bodyPr>
          <a:lstStyle/>
          <a:p>
            <a:pPr algn="ctr"/>
            <a:r>
              <a:rPr lang="en-US" sz="2000" b="1" dirty="0">
                <a:solidFill>
                  <a:schemeClr val="accent6">
                    <a:lumMod val="75000"/>
                  </a:schemeClr>
                </a:solidFill>
              </a:rPr>
              <a:t>Blood</a:t>
            </a:r>
            <a:r>
              <a:rPr lang="en-US" sz="2000" dirty="0">
                <a:solidFill>
                  <a:schemeClr val="accent6">
                    <a:lumMod val="75000"/>
                  </a:schemeClr>
                </a:solidFill>
              </a:rPr>
              <a:t> </a:t>
            </a:r>
            <a:r>
              <a:rPr lang="en-US" sz="2000" dirty="0"/>
              <a:t>is a </a:t>
            </a:r>
            <a:r>
              <a:rPr lang="en-US" sz="2000" b="1" dirty="0">
                <a:solidFill>
                  <a:schemeClr val="accent6">
                    <a:lumMod val="75000"/>
                  </a:schemeClr>
                </a:solidFill>
              </a:rPr>
              <a:t>tissue</a:t>
            </a:r>
            <a:r>
              <a:rPr lang="en-US" sz="2000" dirty="0"/>
              <a:t> consisting of </a:t>
            </a:r>
            <a:r>
              <a:rPr lang="en-US" sz="2000" b="1" dirty="0">
                <a:solidFill>
                  <a:schemeClr val="accent6">
                    <a:lumMod val="75000"/>
                  </a:schemeClr>
                </a:solidFill>
              </a:rPr>
              <a:t>plasma</a:t>
            </a:r>
            <a:r>
              <a:rPr lang="en-US" sz="2000" dirty="0"/>
              <a:t>, in which the </a:t>
            </a:r>
            <a:r>
              <a:rPr lang="en-US" sz="2000" b="1" dirty="0">
                <a:solidFill>
                  <a:schemeClr val="accent6">
                    <a:lumMod val="75000"/>
                  </a:schemeClr>
                </a:solidFill>
              </a:rPr>
              <a:t>red blood cells</a:t>
            </a:r>
            <a:r>
              <a:rPr lang="en-US" sz="2000" dirty="0"/>
              <a:t>, </a:t>
            </a:r>
            <a:r>
              <a:rPr lang="en-US" sz="2000" b="1" dirty="0">
                <a:solidFill>
                  <a:schemeClr val="accent6">
                    <a:lumMod val="75000"/>
                  </a:schemeClr>
                </a:solidFill>
              </a:rPr>
              <a:t>white blood cells</a:t>
            </a:r>
            <a:r>
              <a:rPr lang="en-US" sz="2000" dirty="0"/>
              <a:t> and </a:t>
            </a:r>
            <a:r>
              <a:rPr lang="en-US" sz="2000" b="1" dirty="0">
                <a:solidFill>
                  <a:schemeClr val="accent6">
                    <a:lumMod val="75000"/>
                  </a:schemeClr>
                </a:solidFill>
              </a:rPr>
              <a:t>platelets </a:t>
            </a:r>
            <a:r>
              <a:rPr lang="en-US" sz="2000" dirty="0"/>
              <a:t>are suspended.</a:t>
            </a:r>
            <a:endParaRPr lang="en-US" sz="2000" dirty="0">
              <a:effectLst/>
            </a:endParaRPr>
          </a:p>
          <a:p>
            <a:pPr algn="ctr"/>
            <a:endParaRPr lang="en-US" sz="2000" b="1" dirty="0">
              <a:solidFill>
                <a:schemeClr val="accent6">
                  <a:lumMod val="75000"/>
                </a:schemeClr>
              </a:solidFill>
            </a:endParaRPr>
          </a:p>
          <a:p>
            <a:pPr algn="ctr"/>
            <a:endParaRPr lang="en-US" sz="2000" b="1" dirty="0">
              <a:solidFill>
                <a:schemeClr val="accent6">
                  <a:lumMod val="75000"/>
                </a:schemeClr>
              </a:solidFill>
              <a:effectLst/>
            </a:endParaRPr>
          </a:p>
          <a:p>
            <a:pPr algn="ctr"/>
            <a:endParaRPr lang="en-US" sz="2000" b="1" dirty="0">
              <a:solidFill>
                <a:schemeClr val="accent6">
                  <a:lumMod val="75000"/>
                </a:schemeClr>
              </a:solidFill>
            </a:endParaRPr>
          </a:p>
          <a:p>
            <a:pPr algn="ctr"/>
            <a:endParaRPr lang="en-US" sz="2000" b="1" dirty="0">
              <a:solidFill>
                <a:schemeClr val="accent6">
                  <a:lumMod val="75000"/>
                </a:schemeClr>
              </a:solidFill>
              <a:effectLst/>
            </a:endParaRPr>
          </a:p>
          <a:p>
            <a:pPr algn="ctr"/>
            <a:endParaRPr lang="en-US" sz="2000" b="1" dirty="0">
              <a:solidFill>
                <a:schemeClr val="accent6">
                  <a:lumMod val="75000"/>
                </a:schemeClr>
              </a:solidFill>
            </a:endParaRPr>
          </a:p>
          <a:p>
            <a:pPr algn="ctr"/>
            <a:endParaRPr lang="en-US" sz="2000" b="1" dirty="0">
              <a:solidFill>
                <a:schemeClr val="accent6">
                  <a:lumMod val="75000"/>
                </a:schemeClr>
              </a:solidFill>
              <a:effectLst/>
            </a:endParaRPr>
          </a:p>
          <a:p>
            <a:pPr algn="ctr"/>
            <a:endParaRPr lang="en-US" sz="2000" b="1" dirty="0">
              <a:solidFill>
                <a:schemeClr val="accent6">
                  <a:lumMod val="75000"/>
                </a:schemeClr>
              </a:solidFill>
            </a:endParaRPr>
          </a:p>
          <a:p>
            <a:pPr algn="ctr"/>
            <a:endParaRPr lang="en-US" sz="2000" b="1" dirty="0">
              <a:solidFill>
                <a:schemeClr val="accent6">
                  <a:lumMod val="75000"/>
                </a:schemeClr>
              </a:solidFill>
              <a:effectLst/>
            </a:endParaRPr>
          </a:p>
          <a:p>
            <a:pPr algn="ctr"/>
            <a:endParaRPr lang="en-US" sz="2000" b="1" dirty="0">
              <a:solidFill>
                <a:schemeClr val="accent6">
                  <a:lumMod val="75000"/>
                </a:schemeClr>
              </a:solidFill>
            </a:endParaRPr>
          </a:p>
          <a:p>
            <a:pPr algn="ctr"/>
            <a:endParaRPr lang="en-US" sz="2000" b="1" dirty="0">
              <a:solidFill>
                <a:schemeClr val="accent6">
                  <a:lumMod val="75000"/>
                </a:schemeClr>
              </a:solidFill>
              <a:effectLst/>
            </a:endParaRPr>
          </a:p>
          <a:p>
            <a:pPr algn="ctr"/>
            <a:endParaRPr lang="en-US" sz="400" b="1" dirty="0">
              <a:solidFill>
                <a:schemeClr val="accent6">
                  <a:lumMod val="75000"/>
                </a:schemeClr>
              </a:solidFill>
              <a:effectLst/>
            </a:endParaRPr>
          </a:p>
        </p:txBody>
      </p:sp>
      <p:sp>
        <p:nvSpPr>
          <p:cNvPr id="14" name="Rectangle 13"/>
          <p:cNvSpPr/>
          <p:nvPr/>
        </p:nvSpPr>
        <p:spPr>
          <a:xfrm>
            <a:off x="3959424" y="526459"/>
            <a:ext cx="5184576" cy="6191439"/>
          </a:xfrm>
          <a:prstGeom prst="rect">
            <a:avLst/>
          </a:prstGeom>
        </p:spPr>
        <p:txBody>
          <a:bodyPr wrap="square">
            <a:spAutoFit/>
          </a:bodyPr>
          <a:lstStyle/>
          <a:p>
            <a:r>
              <a:rPr lang="en-GB" sz="2000" b="1" dirty="0">
                <a:solidFill>
                  <a:schemeClr val="accent6">
                    <a:lumMod val="75000"/>
                  </a:schemeClr>
                </a:solidFill>
              </a:rPr>
              <a:t>Plasma</a:t>
            </a:r>
            <a:r>
              <a:rPr lang="en-GB" sz="2000" dirty="0"/>
              <a:t> – Pale yellow fluid part of blood, t</a:t>
            </a:r>
            <a:r>
              <a:rPr lang="en-GB" sz="2000" dirty="0">
                <a:sym typeface="Wingdings"/>
              </a:rPr>
              <a:t>ra</a:t>
            </a:r>
            <a:r>
              <a:rPr lang="en-GB" sz="2000" dirty="0"/>
              <a:t>nsports cells, CO</a:t>
            </a:r>
            <a:r>
              <a:rPr lang="en-GB" sz="2000" baseline="-25000" dirty="0"/>
              <a:t>2</a:t>
            </a:r>
            <a:r>
              <a:rPr lang="en-GB" sz="2000" dirty="0"/>
              <a:t>, hormones and waste.</a:t>
            </a:r>
          </a:p>
          <a:p>
            <a:endParaRPr lang="en-GB" sz="1200" dirty="0"/>
          </a:p>
          <a:p>
            <a:r>
              <a:rPr lang="en-GB" sz="2000" b="1" dirty="0">
                <a:solidFill>
                  <a:schemeClr val="accent6">
                    <a:lumMod val="75000"/>
                  </a:schemeClr>
                </a:solidFill>
              </a:rPr>
              <a:t>Red blood cells </a:t>
            </a:r>
            <a:r>
              <a:rPr lang="en-GB" sz="2000" dirty="0"/>
              <a:t>(erythrocytes) </a:t>
            </a:r>
          </a:p>
          <a:p>
            <a:r>
              <a:rPr lang="en-GB" sz="2000" dirty="0"/>
              <a:t>- have no nucleus (more room to carry O</a:t>
            </a:r>
            <a:r>
              <a:rPr lang="en-GB" sz="2000" baseline="-25000" dirty="0"/>
              <a:t>2</a:t>
            </a:r>
            <a:r>
              <a:rPr lang="en-GB" sz="2000" dirty="0"/>
              <a:t>)</a:t>
            </a:r>
          </a:p>
          <a:p>
            <a:r>
              <a:rPr lang="en-GB" sz="2000" dirty="0"/>
              <a:t>- contain the red pigment </a:t>
            </a:r>
            <a:r>
              <a:rPr lang="en-GB" sz="2000" b="1" dirty="0">
                <a:solidFill>
                  <a:schemeClr val="accent6">
                    <a:lumMod val="75000"/>
                  </a:schemeClr>
                </a:solidFill>
              </a:rPr>
              <a:t>haemoglobin</a:t>
            </a:r>
            <a:r>
              <a:rPr lang="en-GB" sz="2000" dirty="0"/>
              <a:t> which carries O</a:t>
            </a:r>
            <a:r>
              <a:rPr lang="en-GB" sz="2000" baseline="-25000" dirty="0"/>
              <a:t>2</a:t>
            </a:r>
          </a:p>
          <a:p>
            <a:endParaRPr lang="en-GB" sz="800" baseline="-25000" dirty="0"/>
          </a:p>
          <a:p>
            <a:pPr algn="ctr"/>
            <a:r>
              <a:rPr lang="en-GB" sz="2000" b="1" dirty="0">
                <a:solidFill>
                  <a:schemeClr val="accent6">
                    <a:lumMod val="50000"/>
                  </a:schemeClr>
                </a:solidFill>
              </a:rPr>
              <a:t>oxygen  +  haemoglobin </a:t>
            </a:r>
            <a:r>
              <a:rPr lang="en-GB" sz="2000" b="1" dirty="0">
                <a:solidFill>
                  <a:schemeClr val="accent6">
                    <a:lumMod val="50000"/>
                  </a:schemeClr>
                </a:solidFill>
                <a:sym typeface="Wingdings"/>
              </a:rPr>
              <a:t></a:t>
            </a:r>
            <a:r>
              <a:rPr lang="en-GB" sz="2000" b="1" dirty="0">
                <a:solidFill>
                  <a:schemeClr val="accent6">
                    <a:lumMod val="50000"/>
                  </a:schemeClr>
                </a:solidFill>
              </a:rPr>
              <a:t> oxyhaemoglobin</a:t>
            </a:r>
          </a:p>
          <a:p>
            <a:pPr algn="ctr"/>
            <a:endParaRPr lang="en-GB" sz="800" b="1" dirty="0">
              <a:solidFill>
                <a:schemeClr val="accent6">
                  <a:lumMod val="50000"/>
                </a:schemeClr>
              </a:solidFill>
            </a:endParaRPr>
          </a:p>
          <a:p>
            <a:r>
              <a:rPr lang="en-GB" sz="2000" dirty="0"/>
              <a:t>- they have a </a:t>
            </a:r>
            <a:r>
              <a:rPr lang="en-GB" sz="2000" b="1" dirty="0">
                <a:solidFill>
                  <a:schemeClr val="accent6">
                    <a:lumMod val="75000"/>
                  </a:schemeClr>
                </a:solidFill>
              </a:rPr>
              <a:t>large surface area to volume ratio </a:t>
            </a:r>
            <a:r>
              <a:rPr lang="en-GB" sz="2000" dirty="0"/>
              <a:t>for faster diffusion of oxygen</a:t>
            </a:r>
          </a:p>
          <a:p>
            <a:endParaRPr lang="en-GB" sz="1100" dirty="0"/>
          </a:p>
          <a:p>
            <a:r>
              <a:rPr lang="en-GB" sz="2000" b="1" dirty="0">
                <a:solidFill>
                  <a:schemeClr val="accent6">
                    <a:lumMod val="75000"/>
                  </a:schemeClr>
                </a:solidFill>
              </a:rPr>
              <a:t>White blood cells </a:t>
            </a:r>
            <a:r>
              <a:rPr lang="en-GB" sz="2000" dirty="0"/>
              <a:t>- An important part of the </a:t>
            </a:r>
            <a:r>
              <a:rPr lang="en-GB" sz="2000" b="1" dirty="0">
                <a:solidFill>
                  <a:schemeClr val="accent6">
                    <a:lumMod val="75000"/>
                  </a:schemeClr>
                </a:solidFill>
              </a:rPr>
              <a:t>immune</a:t>
            </a:r>
            <a:r>
              <a:rPr lang="en-GB" sz="2000" dirty="0">
                <a:solidFill>
                  <a:schemeClr val="accent6">
                    <a:lumMod val="75000"/>
                  </a:schemeClr>
                </a:solidFill>
              </a:rPr>
              <a:t> </a:t>
            </a:r>
            <a:r>
              <a:rPr lang="en-GB" sz="2000" dirty="0"/>
              <a:t>system, some produce </a:t>
            </a:r>
            <a:r>
              <a:rPr lang="en-GB" sz="2000" b="1" dirty="0">
                <a:solidFill>
                  <a:schemeClr val="accent6">
                    <a:lumMod val="75000"/>
                  </a:schemeClr>
                </a:solidFill>
              </a:rPr>
              <a:t>antibodies</a:t>
            </a:r>
            <a:r>
              <a:rPr lang="en-GB" sz="2000" dirty="0"/>
              <a:t> (proteins that bind to microbes and destroy them) and others surround and </a:t>
            </a:r>
            <a:r>
              <a:rPr lang="en-GB" sz="2000" b="1" dirty="0">
                <a:solidFill>
                  <a:schemeClr val="accent6">
                    <a:lumMod val="75000"/>
                  </a:schemeClr>
                </a:solidFill>
              </a:rPr>
              <a:t>engulf</a:t>
            </a:r>
            <a:r>
              <a:rPr lang="en-GB" sz="2000" dirty="0">
                <a:solidFill>
                  <a:schemeClr val="accent6">
                    <a:lumMod val="75000"/>
                  </a:schemeClr>
                </a:solidFill>
              </a:rPr>
              <a:t> </a:t>
            </a:r>
            <a:r>
              <a:rPr lang="en-GB" sz="2000" dirty="0"/>
              <a:t>foreign cells, all have a nucleus.</a:t>
            </a:r>
          </a:p>
          <a:p>
            <a:endParaRPr lang="en-GB" sz="1100" dirty="0"/>
          </a:p>
          <a:p>
            <a:r>
              <a:rPr lang="en-GB" sz="2000" b="1" dirty="0">
                <a:solidFill>
                  <a:schemeClr val="accent6">
                    <a:lumMod val="75000"/>
                  </a:schemeClr>
                </a:solidFill>
              </a:rPr>
              <a:t>Platelets </a:t>
            </a:r>
            <a:r>
              <a:rPr lang="en-GB" sz="2000" dirty="0"/>
              <a:t>- Tiny fragments of cells (no nuclei), clump together to help form clots, protect the body by stopping/reducing bleeding.</a:t>
            </a:r>
          </a:p>
        </p:txBody>
      </p:sp>
      <p:pic>
        <p:nvPicPr>
          <p:cNvPr id="22" name="Picture 21"/>
          <p:cNvPicPr>
            <a:picLocks noChangeAspect="1"/>
          </p:cNvPicPr>
          <p:nvPr/>
        </p:nvPicPr>
        <p:blipFill>
          <a:blip r:embed="rId2" cstate="print"/>
          <a:stretch>
            <a:fillRect/>
          </a:stretch>
        </p:blipFill>
        <p:spPr>
          <a:xfrm>
            <a:off x="0" y="1844824"/>
            <a:ext cx="3789556" cy="3554710"/>
          </a:xfrm>
          <a:prstGeom prst="rect">
            <a:avLst/>
          </a:prstGeom>
        </p:spPr>
      </p:pic>
      <p:pic>
        <p:nvPicPr>
          <p:cNvPr id="24" name="Picture 23"/>
          <p:cNvPicPr>
            <a:picLocks noChangeAspect="1"/>
          </p:cNvPicPr>
          <p:nvPr/>
        </p:nvPicPr>
        <p:blipFill rotWithShape="1">
          <a:blip r:embed="rId3" cstate="print"/>
          <a:srcRect l="15035" t="21651" r="17870" b="41495"/>
          <a:stretch/>
        </p:blipFill>
        <p:spPr>
          <a:xfrm>
            <a:off x="611560" y="5399534"/>
            <a:ext cx="2916324" cy="1067950"/>
          </a:xfrm>
          <a:prstGeom prst="rect">
            <a:avLst/>
          </a:prstGeom>
        </p:spPr>
      </p:pic>
    </p:spTree>
    <p:extLst>
      <p:ext uri="{BB962C8B-B14F-4D97-AF65-F5344CB8AC3E}">
        <p14:creationId xmlns:p14="http://schemas.microsoft.com/office/powerpoint/2010/main" val="96495527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4489A17B-A778-43E8-8CAD-39AF0ABD1C3C}" vid="{5B90DF28-B678-4AF8-820C-D210C98786D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IXL Sci">
  <a:themeElements>
    <a:clrScheme name="Custom 1">
      <a:dk1>
        <a:sysClr val="windowText" lastClr="000000"/>
      </a:dk1>
      <a:lt1>
        <a:sysClr val="window" lastClr="FFFFFF"/>
      </a:lt1>
      <a:dk2>
        <a:srgbClr val="1F497D"/>
      </a:dk2>
      <a:lt2>
        <a:srgbClr val="EEECE1"/>
      </a:lt2>
      <a:accent1>
        <a:srgbClr val="4F81BD"/>
      </a:accent1>
      <a:accent2>
        <a:srgbClr val="FF990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XL Sci" id="{2CFE4A30-D880-BA4E-B779-8E17F61ECAC9}" vid="{3D4DF9ED-AD7F-6943-859C-106C4E33968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32410</TotalTime>
  <Words>3900</Words>
  <Application>Microsoft Office PowerPoint</Application>
  <PresentationFormat>On-screen Show (4:3)</PresentationFormat>
  <Paragraphs>382</Paragraphs>
  <Slides>27</Slides>
  <Notes>20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Calibri</vt:lpstr>
      <vt:lpstr>Calibri Light</vt:lpstr>
      <vt:lpstr>Gill Sans</vt:lpstr>
      <vt:lpstr>News Gothic MT</vt:lpstr>
      <vt:lpstr>Wingdings</vt:lpstr>
      <vt:lpstr>1_Office Theme</vt:lpstr>
      <vt:lpstr>Custom Design</vt:lpstr>
      <vt:lpstr>PIXL Sci</vt:lpstr>
      <vt:lpstr>Overview   Organisation</vt:lpstr>
      <vt:lpstr>Principles of Organisation</vt:lpstr>
      <vt:lpstr>Animal tissues, organs and organ systems Part 1 - The human digestive system</vt:lpstr>
      <vt:lpstr>PowerPoint Presentation</vt:lpstr>
      <vt:lpstr>PowerPoint Presentation</vt:lpstr>
      <vt:lpstr>Animal tissues, organs and organ systems Part 2 - The heart</vt:lpstr>
      <vt:lpstr>Animal tissues, organs and organ systems Part 2 - The lungs and gas exchange</vt:lpstr>
      <vt:lpstr>Animal tissues, organs and organ systems Part 2 – Blood vessels</vt:lpstr>
      <vt:lpstr>Animal tissues, organs and organ systems Part 2 - Blood</vt:lpstr>
      <vt:lpstr>Animal tissues, organs and organ systems Part 2  - Coronary heart disease</vt:lpstr>
      <vt:lpstr>Animal tissues, organs and organ systems Part 2 - Coronary heart disease</vt:lpstr>
      <vt:lpstr>Animal tissues, organs and organ systems Part 2 – Faulty valves</vt:lpstr>
      <vt:lpstr>Animal tissues, organs and organ systems Part 2 – Heart failure</vt:lpstr>
      <vt:lpstr>Animal tissues, organs and organ systems Part 3 - Health issues</vt:lpstr>
      <vt:lpstr>Animal tissues, organs and organ systems Part 3 - Non-communicable diseases, the human and financial costs</vt:lpstr>
      <vt:lpstr>Animal tissues, organs and organ systems Part 3 - The effect of lifestyle on some non-communicable diseases</vt:lpstr>
      <vt:lpstr>Animal tissues, organs and organ systems Part 3 - Some causes of non-communicable diseases</vt:lpstr>
      <vt:lpstr>Animal tissues, organs and organ systems Part 3 - Some causes of non-communicable diseases</vt:lpstr>
      <vt:lpstr>Animal tissues, organs and organ systems Part 3 - Some causes of non-communicable diseases</vt:lpstr>
      <vt:lpstr>Animal tissues, organs and organ systems Part 3 - Some causes of non-communicable diseases</vt:lpstr>
      <vt:lpstr>Animal tissues, organs and organ systems Part 3 - Some causes of non-communicable diseases</vt:lpstr>
      <vt:lpstr>Animal tissues, organs and organ systems Part 3 - Some causes of non-communicable diseases</vt:lpstr>
      <vt:lpstr>Animal tissues, organs and organ systems Part 3 - Cancer</vt:lpstr>
      <vt:lpstr>Plant tissues, organs and systems - Plant tissues</vt:lpstr>
      <vt:lpstr>Plant tissues, organs and systems - Plant tissues</vt:lpstr>
      <vt:lpstr>Plant tissues, organs and systems - Plant organ systems</vt:lpstr>
      <vt:lpstr>Plant tissues, organs and systems - Plant organ systems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zarina shaffi</dc:creator>
  <cp:lastModifiedBy>Samantha Windebank</cp:lastModifiedBy>
  <cp:revision>419</cp:revision>
  <cp:lastPrinted>2017-05-23T14:15:43Z</cp:lastPrinted>
  <dcterms:created xsi:type="dcterms:W3CDTF">2016-03-05T09:38:04Z</dcterms:created>
  <dcterms:modified xsi:type="dcterms:W3CDTF">2019-09-08T15:41:11Z</dcterms:modified>
</cp:coreProperties>
</file>