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5" r:id="rId3"/>
  </p:sldMasterIdLst>
  <p:notesMasterIdLst>
    <p:notesMasterId r:id="rId24"/>
  </p:notesMasterIdLst>
  <p:sldIdLst>
    <p:sldId id="281" r:id="rId4"/>
    <p:sldId id="495" r:id="rId5"/>
    <p:sldId id="496" r:id="rId6"/>
    <p:sldId id="497" r:id="rId7"/>
    <p:sldId id="554" r:id="rId8"/>
    <p:sldId id="499" r:id="rId9"/>
    <p:sldId id="515" r:id="rId10"/>
    <p:sldId id="516" r:id="rId11"/>
    <p:sldId id="517" r:id="rId12"/>
    <p:sldId id="518" r:id="rId13"/>
    <p:sldId id="519" r:id="rId14"/>
    <p:sldId id="525" r:id="rId15"/>
    <p:sldId id="526" r:id="rId16"/>
    <p:sldId id="506" r:id="rId17"/>
    <p:sldId id="507" r:id="rId18"/>
    <p:sldId id="508" r:id="rId19"/>
    <p:sldId id="550" r:id="rId20"/>
    <p:sldId id="551" r:id="rId21"/>
    <p:sldId id="528" r:id="rId22"/>
    <p:sldId id="53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Simpkins" initials="MS" lastIdx="5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6" autoAdjust="0"/>
    <p:restoredTop sz="92868" autoAdjust="0"/>
  </p:normalViewPr>
  <p:slideViewPr>
    <p:cSldViewPr>
      <p:cViewPr varScale="1">
        <p:scale>
          <a:sx n="82" d="100"/>
          <a:sy n="82" d="100"/>
        </p:scale>
        <p:origin x="6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-5832"/>
    </p:cViewPr>
  </p:sorterViewPr>
  <p:notesViewPr>
    <p:cSldViewPr>
      <p:cViewPr varScale="1">
        <p:scale>
          <a:sx n="85" d="100"/>
          <a:sy n="85" d="100"/>
        </p:scale>
        <p:origin x="19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D2026-0859-4913-9377-3DA08F595AD2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32D9-63A9-423F-8B77-368638260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https://c2.staticflickr.com/4/3178/4076380768_03994aed44_b.jpg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7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37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cad=rja&amp;uact=8&amp;ved=0ahUKEwipmbLB4MTVAhVMCcAKHRezDfYQjRwIBw&amp;url=http%3A%2F%2Fthaydungdayhoa.com%2Fvideo-clip%2Fmagie-tac-dung-voi-dung-dich-axit-clohydric.html&amp;psig=AFQjCNGLBqWTLdXFIBC5sgzgj1iDJR1bVg&amp;ust=1502182612745360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6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91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38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https://www.google.co.uk/url?sa=i&amp;rct=j&amp;q=&amp;esrc=s&amp;source=images&amp;cd=&amp;ved=0ahUKEwjSltDYrsPVAhWrKsAKHRnNB70QjRwIBw&amp;url=http%3A%2F%2Fslideplayer.com%2Fslide%2F3592418%2F&amp;psig=AFQjCNHGiju0DEs91_r5gjgI3eDgDsEfaA&amp;ust=1502134825976090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8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01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05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89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cad=rja&amp;uact=8&amp;ved=0ahUKEwic9fD53sTVAhXXFsAKHSJ7Dr8QjRwIBw&amp;url=https%3A%2F%2Fdashboard.dublinschools.net%2Flessons%2F%3Fid%3De9c698fd6c35d97ff2e23fd627aef61a&amp;psig=AFQjCNEPUZuHN4PUAqRXuixkOonJ1d2CJw&amp;ust=1502182150450095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2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99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27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50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http://www.tutormyself.com/wp-content/uploads/img_56ad15facc33b.png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cad=rja&amp;uact=8&amp;ved=0ahUKEwi29vnf7MLVAhUIzIMKHf0PBCwQjRwIBw&amp;url=http%3A%2F%2Figcsechemistryrevision.weebly.com%2Fthe-periodic-table&amp;psig=AFQjCNHbIyDlYCiPV-LD2cObgR3YO4wosA&amp;ust=1502117113201934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82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cad=rja&amp;uact=8&amp;ved=0ahUKEwi29vnf7MLVAhUIzIMKHf0PBCwQjRwIBw&amp;url=http%3A%2F%2Figcsechemistryrevision.weebly.com%2Fthe-periodic-table&amp;psig=AFQjCNHbIyDlYCiPV-LD2cObgR3YO4wosA&amp;ust=1502117113201934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1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79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0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1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google.co.uk/url?sa=i&amp;rct=j&amp;q=&amp;esrc=s&amp;source=images&amp;cd=&amp;cad=rja&amp;uact=8&amp;ved=0ahUKEwj-vJir4MTVAhXrBsAKHWkWDJ4QjRwIBw&amp;url=http%3A%2F%2Fclipart-library.com%2Fbleach-bottle-cliparts.html&amp;psig=AFQjCNEwZrD7GTPhfnI4-VkcrXeeVO_Fcw&amp;ust=1502182494697836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32D9-63A9-423F-8B77-368638260D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406" y="764704"/>
            <a:ext cx="8964488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06" y="2420888"/>
            <a:ext cx="896448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9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8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60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82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73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257300"/>
            <a:ext cx="8458200" cy="749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133600"/>
            <a:ext cx="8458200" cy="416560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257300"/>
            <a:ext cx="8458200" cy="749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133600"/>
            <a:ext cx="8458200" cy="4165600"/>
          </a:xfrm>
        </p:spPr>
        <p:txBody>
          <a:bodyPr/>
          <a:lstStyle>
            <a:lvl1pPr>
              <a:defRPr>
                <a:latin typeface="News Gothic MT"/>
                <a:cs typeface="News Gothic MT"/>
              </a:defRPr>
            </a:lvl1pPr>
            <a:lvl2pPr>
              <a:defRPr>
                <a:latin typeface="News Gothic MT"/>
                <a:cs typeface="News Gothic MT"/>
              </a:defRPr>
            </a:lvl2pPr>
            <a:lvl3pPr>
              <a:defRPr>
                <a:latin typeface="News Gothic MT"/>
                <a:cs typeface="News Gothic MT"/>
              </a:defRPr>
            </a:lvl3pPr>
            <a:lvl4pPr>
              <a:defRPr>
                <a:latin typeface="News Gothic MT"/>
                <a:cs typeface="News Gothic MT"/>
              </a:defRPr>
            </a:lvl4pPr>
            <a:lvl5pPr>
              <a:defRPr>
                <a:latin typeface="News Gothic MT"/>
                <a:cs typeface="News Gothic M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70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92079"/>
            <a:ext cx="8229600" cy="15081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25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lang="en-US" sz="4425"/>
              <a:t>Click to edit Master title style</a:t>
            </a:r>
            <a:endParaRPr sz="4425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247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240506" algn="ctr">
              <a:spcBef>
                <a:spcPts val="247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481013" algn="ctr">
              <a:spcBef>
                <a:spcPts val="247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722709" algn="ctr">
              <a:spcBef>
                <a:spcPts val="247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963215" algn="ctr">
              <a:spcBef>
                <a:spcPts val="2475"/>
              </a:spcBef>
              <a:buSzTx/>
              <a:buFont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lang="en-US" sz="2250"/>
              <a:t>Click to edit Master text styles</a:t>
            </a:r>
          </a:p>
          <a:p>
            <a:pPr lvl="1">
              <a:defRPr sz="1800"/>
            </a:pPr>
            <a:r>
              <a:rPr lang="en-US" sz="2250"/>
              <a:t>Second level</a:t>
            </a:r>
          </a:p>
          <a:p>
            <a:pPr lvl="2">
              <a:defRPr sz="1800"/>
            </a:pPr>
            <a:r>
              <a:rPr lang="en-US" sz="2250"/>
              <a:t>Third level</a:t>
            </a:r>
          </a:p>
          <a:p>
            <a:pPr lvl="3">
              <a:defRPr sz="1800"/>
            </a:pPr>
            <a:r>
              <a:rPr lang="en-US" sz="2250"/>
              <a:t>Fourth level</a:t>
            </a:r>
          </a:p>
          <a:p>
            <a:pPr lvl="4">
              <a:defRPr sz="1800"/>
            </a:pPr>
            <a:r>
              <a:rPr lang="en-US" sz="2250"/>
              <a:t>Fifth level</a:t>
            </a:r>
            <a:endParaRPr sz="2250"/>
          </a:p>
        </p:txBody>
      </p:sp>
    </p:spTree>
    <p:extLst/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7"/>
            <a:ext cx="85725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400" y="3886200"/>
            <a:ext cx="85725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News Gothic MT"/>
                <a:cs typeface="News Gothic M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7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9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6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58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64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ixl ppt back generic 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38" y="774701"/>
            <a:ext cx="9116061" cy="208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29" y="2996952"/>
            <a:ext cx="912657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hkhkjh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Lato Medium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News Gothic MT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News Gothic MT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News Gothic MT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News Gothic MT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News Gothic MT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F713-2110-964B-A68E-481EBA27618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BB9E-F5D3-6E40-A939-4B2058AA44B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113" y="16872"/>
            <a:ext cx="1029761" cy="1020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" y="16872"/>
            <a:ext cx="2530113" cy="8315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561058"/>
            <a:ext cx="9144000" cy="226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better hope – brighter</a:t>
            </a:r>
            <a:r>
              <a:rPr lang="en-GB" sz="900" baseline="0" dirty="0">
                <a:latin typeface="Arial" panose="020B0604020202020204" pitchFamily="34" charset="0"/>
                <a:cs typeface="Arial" panose="020B0604020202020204" pitchFamily="34" charset="0"/>
              </a:rPr>
              <a:t> future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35655"/>
            <a:ext cx="6660232" cy="1017081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>
                <a:solidFill>
                  <a:schemeClr val="accent6"/>
                </a:solidFill>
              </a:rPr>
              <a:t>Overview </a:t>
            </a:r>
            <a:br>
              <a:rPr lang="en-GB" b="1" dirty="0">
                <a:solidFill>
                  <a:schemeClr val="accent6"/>
                </a:solidFill>
              </a:rPr>
            </a:b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sz="2700" b="1" dirty="0">
                <a:solidFill>
                  <a:schemeClr val="accent6"/>
                </a:solidFill>
              </a:rPr>
              <a:t>Quantitative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805" y="809328"/>
            <a:ext cx="5607079" cy="604867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+mn-lt"/>
              </a:rPr>
              <a:t>Chemical measurements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Balanced chemical equations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Conservation of mass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Relative formula mass</a:t>
            </a:r>
          </a:p>
          <a:p>
            <a:pPr marL="685800" lvl="1" indent="-342900" algn="l">
              <a:buFont typeface="Arial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+mn-lt"/>
              </a:rPr>
              <a:t>Use of amount of substance (HT)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Amounts of substances in equations  (HT)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Quantities in equations (HT)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Using moles to balance equations (HT)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Limiting reactants (HT)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Concentrations of solutions </a:t>
            </a:r>
          </a:p>
          <a:p>
            <a:pPr marL="685800" lvl="1" indent="-342900" algn="l">
              <a:buFont typeface="Arial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+mn-lt"/>
              </a:rPr>
              <a:t>Quantities (chemistry only)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Percentage yield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Atom economy</a:t>
            </a:r>
          </a:p>
          <a:p>
            <a:pPr marL="685800" lvl="1" indent="-342900" algn="l">
              <a:buFont typeface="Arial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Moles of solutions and gases (HT)</a:t>
            </a:r>
            <a:endParaRPr lang="en-US" sz="800" dirty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22939"/>
            <a:ext cx="3473090" cy="493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44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4246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Use of amount of substance - PART 1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HIGHER TIER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51520" y="907207"/>
            <a:ext cx="8640960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</a:t>
            </a:r>
            <a:r>
              <a:rPr lang="en-GB" sz="2000" b="1" dirty="0"/>
              <a:t> balancing numbers </a:t>
            </a:r>
            <a:r>
              <a:rPr lang="en-GB" sz="2000" dirty="0"/>
              <a:t>in a </a:t>
            </a:r>
            <a:r>
              <a:rPr lang="en-GB" sz="2000" b="1" dirty="0"/>
              <a:t>symbol </a:t>
            </a:r>
            <a:r>
              <a:rPr lang="en-GB" sz="2000" dirty="0"/>
              <a:t>equation can be calculated from the</a:t>
            </a:r>
            <a:r>
              <a:rPr lang="en-GB" sz="2000" b="1" dirty="0"/>
              <a:t> masses </a:t>
            </a:r>
            <a:r>
              <a:rPr lang="en-GB" sz="2000" dirty="0"/>
              <a:t>of </a:t>
            </a:r>
            <a:r>
              <a:rPr lang="en-GB" sz="2000" b="1" dirty="0"/>
              <a:t>reactants</a:t>
            </a:r>
            <a:r>
              <a:rPr lang="en-GB" sz="2000" dirty="0"/>
              <a:t> and </a:t>
            </a:r>
            <a:r>
              <a:rPr lang="en-GB" sz="2000" b="1" dirty="0"/>
              <a:t>products</a:t>
            </a:r>
            <a:r>
              <a:rPr lang="en-GB" sz="2000" dirty="0"/>
              <a:t> by </a:t>
            </a:r>
            <a:r>
              <a:rPr lang="en-GB" sz="2000" b="1" dirty="0"/>
              <a:t>converting</a:t>
            </a:r>
            <a:r>
              <a:rPr lang="en-GB" sz="2000" dirty="0"/>
              <a:t> the </a:t>
            </a:r>
            <a:r>
              <a:rPr lang="en-GB" sz="2000" b="1" dirty="0"/>
              <a:t>masses in grams </a:t>
            </a:r>
            <a:r>
              <a:rPr lang="en-GB" sz="2000" dirty="0"/>
              <a:t>to </a:t>
            </a:r>
            <a:r>
              <a:rPr lang="en-GB" sz="2000" b="1" dirty="0"/>
              <a:t>amounts in moles </a:t>
            </a:r>
            <a:r>
              <a:rPr lang="en-GB" sz="2000" dirty="0"/>
              <a:t>and converting the number of moles to </a:t>
            </a:r>
            <a:r>
              <a:rPr lang="en-GB" sz="2000" b="1" dirty="0"/>
              <a:t>simple whole number ratios</a:t>
            </a:r>
            <a:r>
              <a:rPr lang="en-GB" sz="2000" dirty="0"/>
              <a:t>.</a:t>
            </a:r>
            <a:endParaRPr lang="en-GB" sz="2000" dirty="0">
              <a:sym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251520" y="2001643"/>
            <a:ext cx="8640960" cy="4093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ym typeface="Wingdings" panose="05000000000000000000" pitchFamily="2" charset="2"/>
              </a:rPr>
              <a:t>8.5g of sodium nitrate (NaNO</a:t>
            </a:r>
            <a:r>
              <a:rPr lang="en-GB" sz="2000" baseline="-25000" dirty="0">
                <a:sym typeface="Wingdings" panose="05000000000000000000" pitchFamily="2" charset="2"/>
              </a:rPr>
              <a:t>3</a:t>
            </a:r>
            <a:r>
              <a:rPr lang="en-GB" sz="2000" dirty="0">
                <a:sym typeface="Wingdings" panose="05000000000000000000" pitchFamily="2" charset="2"/>
              </a:rPr>
              <a:t>) is heated until its mass is constant.  </a:t>
            </a: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6.9g of sodium nitrite (NaNO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) and 1.6g of oxygen gas (O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r>
              <a:rPr lang="en-GB" sz="2000" dirty="0">
                <a:sym typeface="Wingdings" panose="05000000000000000000" pitchFamily="2" charset="2"/>
              </a:rPr>
              <a:t>) is produced</a:t>
            </a:r>
            <a:r>
              <a:rPr lang="en-GB" sz="2000" b="1" dirty="0">
                <a:sym typeface="Wingdings" panose="05000000000000000000" pitchFamily="2" charset="2"/>
              </a:rPr>
              <a:t>.</a:t>
            </a:r>
          </a:p>
          <a:p>
            <a:pPr algn="ctr"/>
            <a:endParaRPr lang="en-GB" sz="2000" b="1" dirty="0"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ym typeface="Wingdings" panose="05000000000000000000" pitchFamily="2" charset="2"/>
              </a:rPr>
              <a:t>NaNO</a:t>
            </a:r>
            <a:r>
              <a:rPr lang="en-GB" sz="2000" b="1" baseline="-25000" dirty="0">
                <a:sym typeface="Wingdings" panose="05000000000000000000" pitchFamily="2" charset="2"/>
              </a:rPr>
              <a:t>3   </a:t>
            </a:r>
            <a:r>
              <a:rPr lang="en-GB" sz="2000" b="1" dirty="0">
                <a:sym typeface="Wingdings" panose="05000000000000000000" pitchFamily="2" charset="2"/>
              </a:rPr>
              <a:t>   NaNO</a:t>
            </a:r>
            <a:r>
              <a:rPr lang="en-GB" sz="2000" b="1" baseline="-25000" dirty="0">
                <a:sym typeface="Wingdings" panose="05000000000000000000" pitchFamily="2" charset="2"/>
              </a:rPr>
              <a:t>2   </a:t>
            </a:r>
            <a:r>
              <a:rPr lang="en-GB" sz="2000" b="1" dirty="0">
                <a:sym typeface="Wingdings" panose="05000000000000000000" pitchFamily="2" charset="2"/>
              </a:rPr>
              <a:t>+  O</a:t>
            </a:r>
            <a:r>
              <a:rPr lang="en-GB" sz="2000" b="1" baseline="-25000" dirty="0">
                <a:sym typeface="Wingdings" panose="05000000000000000000" pitchFamily="2" charset="2"/>
              </a:rPr>
              <a:t>2</a:t>
            </a:r>
            <a:endParaRPr lang="en-GB" sz="2000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NaNO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= 23 + 14 + (16x3) =  85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NaNO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= 23 + 14 + (16x2) =  69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	    = 16x2                     = 32</a:t>
            </a:r>
          </a:p>
          <a:p>
            <a:endParaRPr lang="en-GB" sz="2000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Then to convert masses to moles use: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Moles of NaNO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= 8.5/85 = 0.1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Moles of NaNO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= 6.9/69 = 0.1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Moles of 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        = 1.6/32 = 0.05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mol</a:t>
            </a:r>
            <a:endParaRPr lang="en-GB" sz="2000" dirty="0"/>
          </a:p>
          <a:p>
            <a:r>
              <a:rPr lang="en-GB" sz="2000" dirty="0"/>
              <a:t>Dividing the ratio by the smallest number gives 2:2:1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NaNO</a:t>
            </a:r>
            <a:r>
              <a:rPr lang="en-GB" sz="2000" b="1" baseline="-25000" dirty="0">
                <a:sym typeface="Wingdings" panose="05000000000000000000" pitchFamily="2" charset="2"/>
              </a:rPr>
              <a:t>3   </a:t>
            </a:r>
            <a:r>
              <a:rPr lang="en-GB" sz="2000" b="1" dirty="0">
                <a:sym typeface="Wingdings" panose="05000000000000000000" pitchFamily="2" charset="2"/>
              </a:rPr>
              <a:t>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NaNO</a:t>
            </a:r>
            <a:r>
              <a:rPr lang="en-GB" sz="2000" b="1" baseline="-25000" dirty="0">
                <a:sym typeface="Wingdings" panose="05000000000000000000" pitchFamily="2" charset="2"/>
              </a:rPr>
              <a:t>2   </a:t>
            </a:r>
            <a:r>
              <a:rPr lang="en-GB" sz="2000" b="1" dirty="0">
                <a:sym typeface="Wingdings" panose="05000000000000000000" pitchFamily="2" charset="2"/>
              </a:rPr>
              <a:t>+  O</a:t>
            </a:r>
            <a:r>
              <a:rPr lang="en-GB" sz="2000" b="1" baseline="-25000" dirty="0">
                <a:sym typeface="Wingdings" panose="05000000000000000000" pitchFamily="2" charset="2"/>
              </a:rPr>
              <a:t>2</a:t>
            </a:r>
            <a:endParaRPr lang="en-GB" sz="2000" b="1" dirty="0">
              <a:sym typeface="Wingdings" panose="05000000000000000000" pitchFamily="2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87603C-119B-48E6-AB6D-D47DB9A53A31}"/>
              </a:ext>
            </a:extLst>
          </p:cNvPr>
          <p:cNvSpPr txBox="1"/>
          <p:nvPr/>
        </p:nvSpPr>
        <p:spPr>
          <a:xfrm>
            <a:off x="4877780" y="3645108"/>
            <a:ext cx="320219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Number of moles = </a:t>
            </a:r>
            <a:r>
              <a:rPr lang="en-GB" sz="2000" u="sng" dirty="0"/>
              <a:t>mass (g)</a:t>
            </a:r>
            <a:r>
              <a:rPr lang="en-GB" sz="2000" dirty="0"/>
              <a:t>                                                         </a:t>
            </a:r>
          </a:p>
          <a:p>
            <a:r>
              <a:rPr lang="en-GB" sz="2000" dirty="0"/>
              <a:t>                                        M</a:t>
            </a:r>
            <a:r>
              <a:rPr lang="en-GB" sz="2000" baseline="-25000" dirty="0"/>
              <a:t>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9DEDC-66BE-4168-BBAB-9A13E04836DE}"/>
              </a:ext>
            </a:extLst>
          </p:cNvPr>
          <p:cNvSpPr txBox="1"/>
          <p:nvPr/>
        </p:nvSpPr>
        <p:spPr>
          <a:xfrm>
            <a:off x="5292080" y="4725144"/>
            <a:ext cx="3188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NaNO</a:t>
            </a:r>
            <a:r>
              <a:rPr lang="en-GB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     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:    NaNO</a:t>
            </a:r>
            <a:r>
              <a:rPr lang="en-GB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    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:      O</a:t>
            </a:r>
            <a:r>
              <a:rPr lang="en-GB" b="1" baseline="-25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 0.01       :     0.01       :     0.05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0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4246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Use of amount of substance - PART 1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HIGHER TIER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51520" y="866733"/>
            <a:ext cx="8640960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 a chemical reaction involving </a:t>
            </a:r>
            <a:r>
              <a:rPr lang="en-GB" sz="2000" b="1" dirty="0"/>
              <a:t>two</a:t>
            </a:r>
            <a:r>
              <a:rPr lang="en-GB" sz="2000" dirty="0"/>
              <a:t> reactants, it is common to use an</a:t>
            </a:r>
            <a:r>
              <a:rPr lang="en-GB" sz="2000" b="1" dirty="0"/>
              <a:t> excess </a:t>
            </a:r>
            <a:r>
              <a:rPr lang="en-GB" sz="2000" dirty="0"/>
              <a:t>of one of the reactants to ensure that all the reactant is </a:t>
            </a:r>
            <a:r>
              <a:rPr lang="en-GB" sz="2000" b="1" dirty="0"/>
              <a:t>used up</a:t>
            </a:r>
            <a:r>
              <a:rPr lang="en-GB" sz="2000" dirty="0"/>
              <a:t>.  The reactant that is completely used up is called the </a:t>
            </a:r>
            <a:r>
              <a:rPr lang="en-GB" sz="2000" b="1" dirty="0"/>
              <a:t>limiting reactant </a:t>
            </a:r>
            <a:r>
              <a:rPr lang="en-GB" sz="2000" dirty="0"/>
              <a:t>because it</a:t>
            </a:r>
            <a:r>
              <a:rPr lang="en-GB" sz="2000" b="1" dirty="0"/>
              <a:t> limits </a:t>
            </a:r>
            <a:r>
              <a:rPr lang="en-GB" sz="2000" dirty="0"/>
              <a:t>the </a:t>
            </a:r>
            <a:r>
              <a:rPr lang="en-GB" sz="2000" b="1" dirty="0"/>
              <a:t>amount</a:t>
            </a:r>
            <a:r>
              <a:rPr lang="en-GB" sz="2000" dirty="0"/>
              <a:t> of</a:t>
            </a:r>
            <a:r>
              <a:rPr lang="en-GB" sz="2000" b="1" dirty="0"/>
              <a:t> products</a:t>
            </a:r>
            <a:r>
              <a:rPr lang="en-GB" sz="2000" dirty="0"/>
              <a:t>.</a:t>
            </a:r>
            <a:endParaRPr lang="en-GB" sz="2000" dirty="0">
              <a:sym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107504" y="2313606"/>
            <a:ext cx="6624736" cy="4093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4.8g of magnesium ribbon reacts with 7.3g of HCl.  </a:t>
            </a:r>
          </a:p>
          <a:p>
            <a:pPr algn="ctr"/>
            <a:r>
              <a:rPr lang="en-GB" sz="2000" i="1" dirty="0"/>
              <a:t>Which is the limiting reactant?</a:t>
            </a:r>
          </a:p>
          <a:p>
            <a:pPr algn="ctr"/>
            <a:endParaRPr lang="en-GB" sz="2000" b="1" dirty="0"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ym typeface="Wingdings" panose="05000000000000000000" pitchFamily="2" charset="2"/>
              </a:rPr>
              <a:t>Mg(s) +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HCl(</a:t>
            </a:r>
            <a:r>
              <a:rPr lang="en-GB" sz="2000" b="1" dirty="0" err="1">
                <a:sym typeface="Wingdings" panose="05000000000000000000" pitchFamily="2" charset="2"/>
              </a:rPr>
              <a:t>aq</a:t>
            </a:r>
            <a:r>
              <a:rPr lang="en-GB" sz="2000" b="1" dirty="0">
                <a:sym typeface="Wingdings" panose="05000000000000000000" pitchFamily="2" charset="2"/>
              </a:rPr>
              <a:t>)  MgCl</a:t>
            </a:r>
            <a:r>
              <a:rPr lang="en-GB" sz="2000" b="1" baseline="-25000" dirty="0"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(</a:t>
            </a:r>
            <a:r>
              <a:rPr lang="en-GB" sz="2000" b="1" dirty="0" err="1">
                <a:sym typeface="Wingdings" panose="05000000000000000000" pitchFamily="2" charset="2"/>
              </a:rPr>
              <a:t>aq</a:t>
            </a:r>
            <a:r>
              <a:rPr lang="en-GB" sz="2000" b="1" dirty="0">
                <a:sym typeface="Wingdings" panose="05000000000000000000" pitchFamily="2" charset="2"/>
              </a:rPr>
              <a:t>) + H</a:t>
            </a:r>
            <a:r>
              <a:rPr lang="en-GB" sz="2000" b="1" baseline="-25000" dirty="0"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(g)</a:t>
            </a:r>
          </a:p>
          <a:p>
            <a:pPr algn="ctr"/>
            <a:endParaRPr lang="en-GB" sz="2000" dirty="0"/>
          </a:p>
          <a:p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000" b="1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 Mg (24) and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000" b="1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 Cl (35.5)  	</a:t>
            </a:r>
            <a:endParaRPr lang="en-GB" sz="2000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4.8g of Mg = 4.8/24 moles    = 0.2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7.3g of HCl = 7.3/36.5 moles = 0.2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/>
          </a:p>
          <a:p>
            <a:r>
              <a:rPr lang="en-GB" sz="2000" dirty="0"/>
              <a:t>From the balanced equation:</a:t>
            </a:r>
          </a:p>
          <a:p>
            <a:r>
              <a:rPr lang="en-GB" sz="2000" b="1" dirty="0"/>
              <a:t>1 mole of Mg reacts with 2 moles of HCl</a:t>
            </a:r>
            <a:r>
              <a:rPr lang="en-GB" sz="2000" dirty="0"/>
              <a:t>, </a:t>
            </a:r>
          </a:p>
          <a:p>
            <a:r>
              <a:rPr lang="en-GB" sz="2000" dirty="0"/>
              <a:t>therefore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0.2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Mg will need 0.4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HCl </a:t>
            </a:r>
            <a:r>
              <a:rPr lang="en-GB" sz="2000" dirty="0"/>
              <a:t>to react completely, there is only 0.2 </a:t>
            </a:r>
            <a:r>
              <a:rPr lang="en-GB" sz="2000" dirty="0" err="1"/>
              <a:t>mol</a:t>
            </a:r>
            <a:r>
              <a:rPr lang="en-GB" sz="2000" dirty="0"/>
              <a:t> of HCl, so the HCl is the limiting reactant.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6E1320-CBDE-468A-A759-0C080B2E2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372" y="1916832"/>
            <a:ext cx="1664052" cy="440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2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Calculations - PART 2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3275856" y="692696"/>
            <a:ext cx="5688632" cy="2831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Chemists quote the amount of substance (solute) dissolved in a certain volume of the solution.  The units used to express the concentration can be grams per decimetre cubed </a:t>
            </a:r>
            <a:r>
              <a:rPr lang="en-GB" sz="2000" b="1" dirty="0"/>
              <a:t>(g/dm</a:t>
            </a:r>
            <a:r>
              <a:rPr lang="en-GB" sz="2000" b="1" baseline="30000" dirty="0"/>
              <a:t>3</a:t>
            </a:r>
            <a:r>
              <a:rPr lang="en-GB" sz="2000" b="1" dirty="0"/>
              <a:t>)</a:t>
            </a:r>
            <a:r>
              <a:rPr lang="en-GB" sz="2000" dirty="0"/>
              <a:t>.  </a:t>
            </a:r>
            <a:r>
              <a:rPr lang="en-GB" sz="2000" b="1" dirty="0"/>
              <a:t>A decimetre (1dm</a:t>
            </a:r>
            <a:r>
              <a:rPr lang="en-GB" sz="2000" b="1" baseline="30000" dirty="0"/>
              <a:t> 3</a:t>
            </a:r>
            <a:r>
              <a:rPr lang="en-GB" sz="2000" b="1" dirty="0"/>
              <a:t>) cubed is equal to 1000cm</a:t>
            </a:r>
            <a:r>
              <a:rPr lang="en-GB" sz="2000" b="1" baseline="30000" dirty="0"/>
              <a:t>3</a:t>
            </a:r>
            <a:r>
              <a:rPr lang="en-GB" sz="2000" b="1" dirty="0"/>
              <a:t>.</a:t>
            </a:r>
          </a:p>
          <a:p>
            <a:pPr algn="ctr"/>
            <a:endParaRPr lang="en-GB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The blackcurrant juice is getting more concentrated – the darker colour indicates more squash is in the same volume of its solution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B8E1B0-B341-4BC0-B649-A7D7796FA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00" y="721296"/>
            <a:ext cx="2880320" cy="207383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A0E9F7-1BF6-4921-A584-0D420C65AE9C}"/>
              </a:ext>
            </a:extLst>
          </p:cNvPr>
          <p:cNvCxnSpPr/>
          <p:nvPr/>
        </p:nvCxnSpPr>
        <p:spPr>
          <a:xfrm flipV="1">
            <a:off x="611560" y="2430574"/>
            <a:ext cx="2376264" cy="72008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92B8055-183C-4C17-A133-25E31136688B}"/>
              </a:ext>
            </a:extLst>
          </p:cNvPr>
          <p:cNvSpPr txBox="1"/>
          <p:nvPr/>
        </p:nvSpPr>
        <p:spPr>
          <a:xfrm>
            <a:off x="147700" y="3758512"/>
            <a:ext cx="4240088" cy="24314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you know the mass of the solute dissolved in a certain volume of solution, you can work out the concentration using:</a:t>
            </a:r>
          </a:p>
          <a:p>
            <a:pPr algn="ctr"/>
            <a:endParaRPr lang="en-GB" sz="800" dirty="0"/>
          </a:p>
          <a:p>
            <a:r>
              <a:rPr lang="en-GB" b="1" dirty="0"/>
              <a:t>Concentration =     amount of solute (g)          </a:t>
            </a:r>
          </a:p>
          <a:p>
            <a:r>
              <a:rPr lang="en-GB" b="1" dirty="0"/>
              <a:t>      (g/dm</a:t>
            </a:r>
            <a:r>
              <a:rPr lang="en-GB" b="1" baseline="30000" dirty="0"/>
              <a:t>3 </a:t>
            </a:r>
            <a:r>
              <a:rPr lang="en-GB" b="1" dirty="0"/>
              <a:t>)        Volume of solution (dm</a:t>
            </a:r>
            <a:r>
              <a:rPr lang="en-GB" b="1" baseline="30000" dirty="0"/>
              <a:t>3</a:t>
            </a:r>
            <a:r>
              <a:rPr lang="en-GB" b="1" dirty="0"/>
              <a:t>)</a:t>
            </a:r>
          </a:p>
          <a:p>
            <a:endParaRPr lang="en-GB" b="1" dirty="0"/>
          </a:p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Remember if you are using cm</a:t>
            </a:r>
            <a:r>
              <a:rPr lang="en-GB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to multiply the volume by 1000 to covert to dm</a:t>
            </a:r>
            <a:r>
              <a:rPr lang="en-GB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4E27F1-F568-4864-95F5-E36E50756C7C}"/>
              </a:ext>
            </a:extLst>
          </p:cNvPr>
          <p:cNvCxnSpPr/>
          <p:nvPr/>
        </p:nvCxnSpPr>
        <p:spPr>
          <a:xfrm>
            <a:off x="1814355" y="4974229"/>
            <a:ext cx="2376264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A06E9BF-3AD7-4CBD-B1B1-5F5D92C19D57}"/>
              </a:ext>
            </a:extLst>
          </p:cNvPr>
          <p:cNvSpPr txBox="1"/>
          <p:nvPr/>
        </p:nvSpPr>
        <p:spPr>
          <a:xfrm>
            <a:off x="4527503" y="4147239"/>
            <a:ext cx="4436985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50g of sodium hydroxide is dissolved in water to make up 200cm</a:t>
            </a:r>
            <a:r>
              <a:rPr lang="en-GB" sz="2000" baseline="30000" dirty="0"/>
              <a:t>3 </a:t>
            </a:r>
            <a:r>
              <a:rPr lang="en-GB" sz="2000" dirty="0"/>
              <a:t>. </a:t>
            </a:r>
          </a:p>
          <a:p>
            <a:pPr algn="ctr"/>
            <a:endParaRPr lang="en-GB" sz="2000" dirty="0"/>
          </a:p>
          <a:p>
            <a:pPr algn="ctr"/>
            <a:r>
              <a:rPr lang="en-GB" sz="2000" i="1" dirty="0"/>
              <a:t>What is the concentration in dm</a:t>
            </a:r>
            <a:r>
              <a:rPr lang="en-GB" sz="2000" i="1" baseline="30000" dirty="0"/>
              <a:t>3</a:t>
            </a:r>
            <a:r>
              <a:rPr lang="en-GB" sz="2000" i="1" dirty="0"/>
              <a:t>?</a:t>
            </a:r>
          </a:p>
          <a:p>
            <a:endParaRPr lang="en-GB" sz="2000" b="1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50g/200cm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= 0.25g/cm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0.25g/cm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x 1000 = 250g/dm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FF2EB-448C-4985-9C05-BAF8595C3C33}"/>
              </a:ext>
            </a:extLst>
          </p:cNvPr>
          <p:cNvSpPr txBox="1"/>
          <p:nvPr/>
        </p:nvSpPr>
        <p:spPr>
          <a:xfrm>
            <a:off x="4547937" y="3704071"/>
            <a:ext cx="1316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Example 1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6026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Calculations - PART 2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2B8055-183C-4C17-A133-25E31136688B}"/>
              </a:ext>
            </a:extLst>
          </p:cNvPr>
          <p:cNvSpPr txBox="1"/>
          <p:nvPr/>
        </p:nvSpPr>
        <p:spPr>
          <a:xfrm>
            <a:off x="5764142" y="1356431"/>
            <a:ext cx="3168352" cy="501675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HIGHER:</a:t>
            </a:r>
            <a:endParaRPr lang="en-GB" sz="2000" dirty="0"/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dirty="0"/>
              <a:t>You can increase the concentration of an aqueous solution by:</a:t>
            </a:r>
          </a:p>
          <a:p>
            <a:pPr algn="ctr"/>
            <a:endParaRPr lang="en-GB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/>
              <a:t>Adding more solute and dissolving it in the same volume of its solution.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000" dirty="0"/>
              <a:t>Evaporating off some of the water from the solution so you have the same mass of solute in a smaller volume of solution.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06E9BF-3AD7-4CBD-B1B1-5F5D92C19D57}"/>
              </a:ext>
            </a:extLst>
          </p:cNvPr>
          <p:cNvSpPr txBox="1"/>
          <p:nvPr/>
        </p:nvSpPr>
        <p:spPr>
          <a:xfrm>
            <a:off x="211506" y="1397468"/>
            <a:ext cx="5440614" cy="4934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solution of sodium chloride has a concentration of 200g/dm</a:t>
            </a:r>
            <a:r>
              <a:rPr lang="en-GB" sz="2000" baseline="30000" dirty="0"/>
              <a:t>3</a:t>
            </a:r>
            <a:r>
              <a:rPr lang="en-GB" sz="2000" dirty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i="1" dirty="0"/>
              <a:t>What is the mass of sodium chloride in 700cm</a:t>
            </a:r>
            <a:r>
              <a:rPr lang="en-GB" sz="2000" i="1" baseline="30000" dirty="0"/>
              <a:t>3</a:t>
            </a:r>
            <a:r>
              <a:rPr lang="en-GB" sz="2000" i="1" dirty="0"/>
              <a:t> of solution?</a:t>
            </a:r>
          </a:p>
          <a:p>
            <a:endParaRPr lang="en-GB" sz="2000" b="1" dirty="0"/>
          </a:p>
          <a:p>
            <a:r>
              <a:rPr lang="en-GB" sz="2000" dirty="0"/>
              <a:t>Convert 700cm</a:t>
            </a:r>
            <a:r>
              <a:rPr lang="en-GB" sz="2000" baseline="30000" dirty="0"/>
              <a:t>3 </a:t>
            </a:r>
            <a:r>
              <a:rPr lang="en-GB" sz="2000" dirty="0"/>
              <a:t>into dm</a:t>
            </a:r>
            <a:r>
              <a:rPr lang="en-GB" sz="2000" baseline="30000" dirty="0"/>
              <a:t>3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700/1000 = 0.7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dirty="0"/>
              <a:t>Then rearrange the equation</a:t>
            </a:r>
          </a:p>
          <a:p>
            <a:r>
              <a:rPr lang="en-GB" sz="2000" b="1" dirty="0"/>
              <a:t>amount of solute = concentration x volume of solution</a:t>
            </a:r>
          </a:p>
          <a:p>
            <a:r>
              <a:rPr lang="en-GB" sz="2000" b="1" dirty="0"/>
              <a:t>             (g)                        (g/dm</a:t>
            </a:r>
            <a:r>
              <a:rPr lang="en-GB" sz="2000" b="1" baseline="30000" dirty="0"/>
              <a:t>3</a:t>
            </a:r>
            <a:r>
              <a:rPr lang="en-GB" sz="2000" b="1" dirty="0"/>
              <a:t>)                     (dm</a:t>
            </a:r>
            <a:r>
              <a:rPr lang="en-GB" sz="2000" b="1" baseline="30000" dirty="0"/>
              <a:t>3</a:t>
            </a:r>
            <a:r>
              <a:rPr lang="en-GB" sz="2000" b="1" dirty="0"/>
              <a:t>)</a:t>
            </a:r>
            <a:endParaRPr lang="en-GB" sz="2000" b="1" baseline="30000" dirty="0"/>
          </a:p>
          <a:p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000" b="1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200g/dm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x 0.7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140g </a:t>
            </a:r>
          </a:p>
          <a:p>
            <a:endParaRPr lang="en-GB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FF2EB-448C-4985-9C05-BAF8595C3C33}"/>
              </a:ext>
            </a:extLst>
          </p:cNvPr>
          <p:cNvSpPr txBox="1"/>
          <p:nvPr/>
        </p:nvSpPr>
        <p:spPr>
          <a:xfrm>
            <a:off x="177607" y="908720"/>
            <a:ext cx="1322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316513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Yield and atom economy - CHEMISTRY ONLY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0" y="1119118"/>
            <a:ext cx="4655790" cy="47089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Even though </a:t>
            </a:r>
            <a:r>
              <a:rPr lang="en-GB" sz="2000" b="1" dirty="0"/>
              <a:t>no atoms </a:t>
            </a:r>
            <a:r>
              <a:rPr lang="en-GB" sz="2000" dirty="0"/>
              <a:t>are </a:t>
            </a:r>
            <a:r>
              <a:rPr lang="en-GB" sz="2000" b="1" dirty="0"/>
              <a:t>gained</a:t>
            </a:r>
            <a:r>
              <a:rPr lang="en-GB" sz="2000" dirty="0"/>
              <a:t> or </a:t>
            </a:r>
            <a:r>
              <a:rPr lang="en-GB" sz="2000" b="1" dirty="0"/>
              <a:t>lost</a:t>
            </a:r>
            <a:r>
              <a:rPr lang="en-GB" sz="2000" dirty="0"/>
              <a:t> in a chemical reaction, it is not always possible to obtain the calculated </a:t>
            </a:r>
            <a:r>
              <a:rPr lang="en-GB" sz="2000" b="1" dirty="0"/>
              <a:t>amount</a:t>
            </a:r>
            <a:r>
              <a:rPr lang="en-GB" sz="2000" dirty="0"/>
              <a:t> of </a:t>
            </a:r>
            <a:r>
              <a:rPr lang="en-GB" sz="2000" b="1" dirty="0"/>
              <a:t>product</a:t>
            </a:r>
            <a:r>
              <a:rPr lang="en-GB" sz="2000" dirty="0"/>
              <a:t> because: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reaction may not go to completion </a:t>
            </a:r>
            <a:r>
              <a:rPr lang="en-GB" sz="2000" dirty="0"/>
              <a:t>because it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reversible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Some of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product may be lost </a:t>
            </a:r>
            <a:r>
              <a:rPr lang="en-GB" sz="2000" dirty="0"/>
              <a:t>when it is separated from the reaction mixture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Some of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reactants may reac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in ways different to the expected </a:t>
            </a:r>
            <a:r>
              <a:rPr lang="en-GB" sz="2000" dirty="0"/>
              <a:t>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r>
              <a:rPr lang="en-GB" sz="2000" dirty="0"/>
              <a:t>The amount of </a:t>
            </a:r>
            <a:r>
              <a:rPr lang="en-GB" sz="2000" b="1" dirty="0"/>
              <a:t>product</a:t>
            </a:r>
            <a:r>
              <a:rPr lang="en-GB" sz="2000" dirty="0"/>
              <a:t> obtained is known as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yield</a:t>
            </a:r>
            <a:r>
              <a:rPr lang="en-GB" sz="2000" dirty="0"/>
              <a:t>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7327C4-4B49-48F2-8B84-7B0C5E6A2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790" y="1119118"/>
            <a:ext cx="4305300" cy="212407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88D42E-5CA2-4337-9D54-7B0E421FB0EB}"/>
              </a:ext>
            </a:extLst>
          </p:cNvPr>
          <p:cNvSpPr txBox="1">
            <a:spLocks/>
          </p:cNvSpPr>
          <p:nvPr/>
        </p:nvSpPr>
        <p:spPr>
          <a:xfrm>
            <a:off x="4655790" y="3429000"/>
            <a:ext cx="4236690" cy="25882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ws Gothic MT"/>
                <a:ea typeface="+mn-ea"/>
                <a:cs typeface="News Gothic MT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theoretical yield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is 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maximum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calculated amount of a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product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 that could be formed from a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given amount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reactants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en-GB" sz="2000" dirty="0">
              <a:solidFill>
                <a:schemeClr val="tx1"/>
              </a:solidFill>
              <a:latin typeface="+mn-lt"/>
            </a:endParaRPr>
          </a:p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actual yield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is 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actual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 amount of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product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obtained from a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chemical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reaction</a:t>
            </a:r>
            <a:r>
              <a:rPr lang="en-GB" sz="18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141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Yield and atom economy - CHEMISTRY ONLY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12A6B0-87FC-4B65-B3B4-0F13D84A3536}"/>
              </a:ext>
            </a:extLst>
          </p:cNvPr>
          <p:cNvSpPr txBox="1">
            <a:spLocks/>
          </p:cNvSpPr>
          <p:nvPr/>
        </p:nvSpPr>
        <p:spPr>
          <a:xfrm>
            <a:off x="251520" y="732275"/>
            <a:ext cx="8640960" cy="1651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ws Gothic MT"/>
                <a:ea typeface="+mn-ea"/>
                <a:cs typeface="News Gothic MT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>
                <a:solidFill>
                  <a:schemeClr val="tx1"/>
                </a:solidFill>
                <a:latin typeface="+mn-lt"/>
              </a:rPr>
              <a:t>When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compared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with 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maximum theoretical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amount as a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percentage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, it is called the 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percentage yield 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and is calculated as:                                          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       Percentage yield = </a:t>
            </a: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mass of product actually made    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x    100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                                       maximum theoretical mass of product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6E6FEA-7B26-4FD1-A966-4EE3DD7091BF}"/>
              </a:ext>
            </a:extLst>
          </p:cNvPr>
          <p:cNvSpPr txBox="1">
            <a:spLocks/>
          </p:cNvSpPr>
          <p:nvPr/>
        </p:nvSpPr>
        <p:spPr>
          <a:xfrm>
            <a:off x="251520" y="2423754"/>
            <a:ext cx="4032448" cy="40295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ws Gothic MT"/>
                <a:ea typeface="+mn-ea"/>
                <a:cs typeface="News Gothic MT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A piece of sodium metal is heated in chlorine gas.  A maximum theoretical mass of 10g for sodium chloride was calculated, but the actual yield was only 8g. </a:t>
            </a:r>
          </a:p>
          <a:p>
            <a:r>
              <a:rPr lang="en-GB" sz="2000" i="1" dirty="0">
                <a:solidFill>
                  <a:schemeClr val="tx1"/>
                </a:solidFill>
                <a:latin typeface="+mn-lt"/>
              </a:rPr>
              <a:t>Calculate the percentage yield. </a:t>
            </a:r>
          </a:p>
          <a:p>
            <a:r>
              <a:rPr lang="en-GB" sz="2000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P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ercentage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yield = 8/10 x 100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                           = 80%</a:t>
            </a:r>
          </a:p>
          <a:p>
            <a:pPr algn="l"/>
            <a:endParaRPr lang="en-GB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This means the percentage yield is 80%</a:t>
            </a:r>
            <a:endParaRPr lang="en-GB" sz="2000" b="1" u="sng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GB" sz="1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FC654E-07B8-450F-A5CE-BA2E97E9DC20}"/>
              </a:ext>
            </a:extLst>
          </p:cNvPr>
          <p:cNvSpPr txBox="1">
            <a:spLocks/>
          </p:cNvSpPr>
          <p:nvPr/>
        </p:nvSpPr>
        <p:spPr>
          <a:xfrm>
            <a:off x="4419600" y="2423754"/>
            <a:ext cx="4472880" cy="40295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ws Gothic MT"/>
                <a:ea typeface="+mn-ea"/>
                <a:cs typeface="News Gothic MT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News Gothic MT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chemeClr val="tx1"/>
                </a:solidFill>
                <a:latin typeface="+mn-lt"/>
              </a:rPr>
              <a:t>HIGHER:</a:t>
            </a:r>
          </a:p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200g of calcium carbonate is heated.  It decomposes to make calcium oxide and carbon dioxide.  </a:t>
            </a:r>
            <a:r>
              <a:rPr lang="en-GB" sz="2000" i="1" dirty="0">
                <a:solidFill>
                  <a:schemeClr val="tx1"/>
                </a:solidFill>
                <a:latin typeface="+mn-lt"/>
              </a:rPr>
              <a:t>Calculate the theoretical mass of calcium oxide made.</a:t>
            </a:r>
          </a:p>
          <a:p>
            <a:r>
              <a:rPr lang="en-GB" sz="2000" dirty="0">
                <a:solidFill>
                  <a:schemeClr val="tx1"/>
                </a:solidFill>
              </a:rPr>
              <a:t>                                          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            CaCO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CaO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 + 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2</a:t>
            </a:r>
            <a:endParaRPr lang="en-GB" sz="2000" b="1" baseline="-250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of  CaCO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40 + 12 + (16x3) = 100</a:t>
            </a:r>
          </a:p>
          <a:p>
            <a:pPr algn="l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of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CaO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 = 40 + 16 = 56</a:t>
            </a:r>
          </a:p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100g of CaCO</a:t>
            </a:r>
            <a:r>
              <a:rPr lang="en-GB" sz="2000" baseline="-25000" dirty="0">
                <a:solidFill>
                  <a:schemeClr val="tx1"/>
                </a:solidFill>
                <a:latin typeface="+mn-lt"/>
              </a:rPr>
              <a:t>3</a:t>
            </a:r>
            <a:r>
              <a:rPr lang="en-GB" sz="2000" dirty="0">
                <a:solidFill>
                  <a:schemeClr val="tx1"/>
                </a:solidFill>
                <a:latin typeface="+mn-lt"/>
              </a:rPr>
              <a:t> would make 56 g of </a:t>
            </a:r>
            <a:r>
              <a:rPr lang="en-GB" sz="2000" dirty="0" err="1">
                <a:solidFill>
                  <a:schemeClr val="tx1"/>
                </a:solidFill>
                <a:latin typeface="+mn-lt"/>
              </a:rPr>
              <a:t>CaO</a:t>
            </a:r>
            <a:endParaRPr lang="en-GB" sz="2000" dirty="0">
              <a:solidFill>
                <a:schemeClr val="tx1"/>
              </a:solidFill>
              <a:latin typeface="+mn-lt"/>
            </a:endParaRPr>
          </a:p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So 200g would make 112g</a:t>
            </a:r>
          </a:p>
          <a:p>
            <a:pPr algn="l"/>
            <a:endParaRPr lang="en-GB" sz="1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582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Yield and atom economy - CHEMISTRY ONLY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152400" y="702339"/>
            <a:ext cx="8884096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</a:t>
            </a:r>
            <a:r>
              <a:rPr lang="en-GB" sz="2000" b="1" dirty="0"/>
              <a:t>atom economy (atom utilisation) </a:t>
            </a:r>
            <a:r>
              <a:rPr lang="en-GB" sz="2000" dirty="0"/>
              <a:t>is a measure of the </a:t>
            </a:r>
            <a:r>
              <a:rPr lang="en-GB" sz="2000" b="1" dirty="0"/>
              <a:t>amount </a:t>
            </a:r>
            <a:r>
              <a:rPr lang="en-GB" sz="2000" dirty="0"/>
              <a:t>of </a:t>
            </a:r>
            <a:r>
              <a:rPr lang="en-GB" sz="2000" b="1" dirty="0"/>
              <a:t>starting materials </a:t>
            </a:r>
            <a:r>
              <a:rPr lang="en-GB" sz="2000" dirty="0"/>
              <a:t>that end up as </a:t>
            </a:r>
            <a:r>
              <a:rPr lang="en-GB" sz="2000" b="1" dirty="0"/>
              <a:t>useful products</a:t>
            </a:r>
            <a:r>
              <a:rPr lang="en-GB" sz="2000" dirty="0"/>
              <a:t>.  It is important for </a:t>
            </a:r>
            <a:r>
              <a:rPr lang="en-GB" sz="2000" b="1" dirty="0"/>
              <a:t>sustainable development </a:t>
            </a:r>
            <a:r>
              <a:rPr lang="en-GB" sz="2000" dirty="0"/>
              <a:t>and for </a:t>
            </a:r>
            <a:r>
              <a:rPr lang="en-GB" sz="2000" b="1" dirty="0"/>
              <a:t>economic reasons </a:t>
            </a:r>
            <a:r>
              <a:rPr lang="en-GB" sz="2000" dirty="0"/>
              <a:t>to use reactions with </a:t>
            </a:r>
            <a:r>
              <a:rPr lang="en-GB" sz="2000" b="1" dirty="0"/>
              <a:t>high atom economy</a:t>
            </a:r>
            <a:r>
              <a:rPr lang="en-GB" sz="2000" dirty="0"/>
              <a:t>.  The percentage atom economy is calculated using a </a:t>
            </a:r>
            <a:r>
              <a:rPr lang="en-GB" sz="2000" b="1" dirty="0"/>
              <a:t>balanced equation </a:t>
            </a:r>
            <a:r>
              <a:rPr lang="en-GB" sz="2000" dirty="0"/>
              <a:t>for the reaction as follows: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   Relative formula mass of desired product from equation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x   100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   Sum of relative formula mass of all reactants from equation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B4903-CB3E-425C-9E8D-8AC8820396EB}"/>
              </a:ext>
            </a:extLst>
          </p:cNvPr>
          <p:cNvSpPr/>
          <p:nvPr/>
        </p:nvSpPr>
        <p:spPr>
          <a:xfrm>
            <a:off x="91706" y="2958751"/>
            <a:ext cx="894479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333333"/>
                </a:solidFill>
              </a:rPr>
              <a:t>Calculate the atom economy for making hydrogen by reacting zinc with hydrochloric acid: </a:t>
            </a:r>
          </a:p>
          <a:p>
            <a:pPr algn="ctr"/>
            <a:r>
              <a:rPr lang="en-GB" sz="2000" b="1" dirty="0"/>
              <a:t>Zn +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/>
              <a:t>HCl → ZnCl</a:t>
            </a:r>
            <a:r>
              <a:rPr lang="en-GB" sz="2000" b="1" baseline="-25000" dirty="0"/>
              <a:t>2</a:t>
            </a:r>
            <a:r>
              <a:rPr lang="en-GB" sz="2000" b="1" dirty="0"/>
              <a:t> + H</a:t>
            </a:r>
            <a:r>
              <a:rPr lang="en-GB" sz="2000" b="1" baseline="-25000" dirty="0"/>
              <a:t>2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of H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     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= 1 + 1 = 2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of ZnCl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= 65 + 35.5 + 35.5 = 136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Atom economy = 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∕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136 + 2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× 100 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            = 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∕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138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× 100  = 1.45%</a:t>
            </a:r>
            <a:endParaRPr lang="en-GB" sz="2000" b="1" i="0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r>
              <a:rPr lang="en-GB" sz="2000" dirty="0"/>
              <a:t>This method is unlikely to be chosen as it has a low atom economy.</a:t>
            </a:r>
            <a:endParaRPr lang="en-GB" sz="2000" i="0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F2B27-7247-4B00-8A85-64D74916B329}"/>
              </a:ext>
            </a:extLst>
          </p:cNvPr>
          <p:cNvSpPr txBox="1"/>
          <p:nvPr/>
        </p:nvSpPr>
        <p:spPr>
          <a:xfrm>
            <a:off x="91706" y="2304492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AB96E-87D3-44D6-885D-7DA858083A41}"/>
              </a:ext>
            </a:extLst>
          </p:cNvPr>
          <p:cNvSpPr txBox="1"/>
          <p:nvPr/>
        </p:nvSpPr>
        <p:spPr>
          <a:xfrm>
            <a:off x="91705" y="5547292"/>
            <a:ext cx="894479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The less waste there is, the higher the atom economy, the less materials are wasted, less energy used, so making the process more economic, 'greener' and sustainable.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666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664" y="209254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Quantities – CHEMISTRY ONLY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accent6"/>
                </a:solidFill>
              </a:rPr>
              <a:t>Higher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657611" y="895808"/>
            <a:ext cx="7828777" cy="1600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</a:t>
            </a:r>
            <a:r>
              <a:rPr lang="en-GB" sz="2000" b="1" dirty="0"/>
              <a:t>concentration</a:t>
            </a:r>
            <a:r>
              <a:rPr lang="en-GB" sz="2000" dirty="0"/>
              <a:t> of a </a:t>
            </a:r>
            <a:r>
              <a:rPr lang="en-GB" sz="2000" b="1" dirty="0"/>
              <a:t>solution</a:t>
            </a:r>
            <a:r>
              <a:rPr lang="en-GB" sz="2000" dirty="0"/>
              <a:t> is the amount of </a:t>
            </a:r>
            <a:r>
              <a:rPr lang="en-GB" sz="2000" b="1" dirty="0"/>
              <a:t>solute per volume of solution</a:t>
            </a:r>
            <a:r>
              <a:rPr lang="en-GB" sz="2000" dirty="0"/>
              <a:t>. </a:t>
            </a:r>
          </a:p>
          <a:p>
            <a:pPr algn="ctr"/>
            <a:r>
              <a:rPr lang="en-GB" sz="2000" dirty="0"/>
              <a:t>Chemists measure concentration in moles per cubic decimetre </a:t>
            </a:r>
            <a:r>
              <a:rPr lang="en-GB" sz="2000" b="1" dirty="0"/>
              <a:t>(</a:t>
            </a:r>
            <a:r>
              <a:rPr lang="en-GB" sz="2000" b="1" dirty="0" err="1"/>
              <a:t>mol</a:t>
            </a:r>
            <a:r>
              <a:rPr lang="en-GB" sz="2000" b="1" dirty="0"/>
              <a:t>/dm</a:t>
            </a:r>
            <a:r>
              <a:rPr lang="en-GB" sz="2000" b="1" baseline="30000" dirty="0"/>
              <a:t>3</a:t>
            </a:r>
            <a:r>
              <a:rPr lang="en-GB" sz="2000" b="1" dirty="0"/>
              <a:t>)</a:t>
            </a:r>
            <a:r>
              <a:rPr lang="en-GB" sz="2000" dirty="0"/>
              <a:t>. </a:t>
            </a:r>
          </a:p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6563E1-D945-4EFC-A168-957652768574}"/>
              </a:ext>
            </a:extLst>
          </p:cNvPr>
          <p:cNvSpPr txBox="1"/>
          <p:nvPr/>
        </p:nvSpPr>
        <p:spPr>
          <a:xfrm>
            <a:off x="230179" y="3906175"/>
            <a:ext cx="3816424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/>
              <a:t>What is the concentration of a solution that has 35.0g of solute in 0.5dm</a:t>
            </a:r>
            <a:r>
              <a:rPr lang="en-GB" sz="2000" i="1" baseline="30000" dirty="0"/>
              <a:t>3</a:t>
            </a:r>
            <a:r>
              <a:rPr lang="en-GB" sz="2000" i="1" dirty="0"/>
              <a:t>of solution?</a:t>
            </a:r>
          </a:p>
          <a:p>
            <a:pPr algn="ctr"/>
            <a:endParaRPr lang="en-GB" sz="2000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35/0.5 = 70 g/dm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E15821-BDB3-49DD-8ADF-D5DD71B27D62}"/>
              </a:ext>
            </a:extLst>
          </p:cNvPr>
          <p:cNvSpPr txBox="1"/>
          <p:nvPr/>
        </p:nvSpPr>
        <p:spPr>
          <a:xfrm>
            <a:off x="230179" y="3569080"/>
            <a:ext cx="120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 1: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F038DA-1ECC-42C5-ACB6-B82D8A97C58E}"/>
              </a:ext>
            </a:extLst>
          </p:cNvPr>
          <p:cNvSpPr txBox="1"/>
          <p:nvPr/>
        </p:nvSpPr>
        <p:spPr>
          <a:xfrm>
            <a:off x="4419600" y="3548471"/>
            <a:ext cx="1209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 2: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750981-3F90-4F18-AE4B-7E8179069FD4}"/>
              </a:ext>
            </a:extLst>
          </p:cNvPr>
          <p:cNvSpPr txBox="1"/>
          <p:nvPr/>
        </p:nvSpPr>
        <p:spPr>
          <a:xfrm>
            <a:off x="4419600" y="3884873"/>
            <a:ext cx="4544888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/>
              <a:t>Calculate the mass of magnesium chloride (MgCl</a:t>
            </a:r>
            <a:r>
              <a:rPr lang="en-GB" sz="2000" i="1" baseline="-25000" dirty="0"/>
              <a:t>2</a:t>
            </a:r>
            <a:r>
              <a:rPr lang="en-GB" sz="2000" i="1" dirty="0"/>
              <a:t>) if there is 1 dm</a:t>
            </a:r>
            <a:r>
              <a:rPr lang="en-GB" sz="2000" i="1" baseline="30000" dirty="0"/>
              <a:t>3 </a:t>
            </a:r>
            <a:r>
              <a:rPr lang="en-GB" sz="2000" i="1" dirty="0"/>
              <a:t>of a 1mol/ dm</a:t>
            </a:r>
            <a:r>
              <a:rPr lang="en-GB" sz="2000" i="1" baseline="30000" dirty="0"/>
              <a:t>3 </a:t>
            </a:r>
            <a:r>
              <a:rPr lang="en-GB" sz="2000" i="1" dirty="0"/>
              <a:t>solution.  </a:t>
            </a:r>
          </a:p>
          <a:p>
            <a:pPr algn="ctr"/>
            <a:endParaRPr lang="en-GB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Mass of 1 mole of magnesium chloride = 24 + (35.5 × 2) = 95 g </a:t>
            </a:r>
            <a:b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So there are 95 g of magnesium chloride in 1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a 1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/dm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solution.</a:t>
            </a:r>
            <a:endParaRPr lang="en-GB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EA2B19-555C-4C31-A8CA-CCC79189846D}"/>
              </a:ext>
            </a:extLst>
          </p:cNvPr>
          <p:cNvSpPr/>
          <p:nvPr/>
        </p:nvSpPr>
        <p:spPr>
          <a:xfrm>
            <a:off x="2644404" y="2432779"/>
            <a:ext cx="385519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</a:rPr>
              <a:t>Concentration  =     </a:t>
            </a:r>
            <a:r>
              <a:rPr lang="en-GB" sz="2000" b="1" u="sng" dirty="0">
                <a:solidFill>
                  <a:srgbClr val="000000"/>
                </a:solidFill>
              </a:rPr>
              <a:t>amount (</a:t>
            </a:r>
            <a:r>
              <a:rPr lang="en-GB" sz="2000" b="1" u="sng" dirty="0" err="1">
                <a:solidFill>
                  <a:srgbClr val="000000"/>
                </a:solidFill>
              </a:rPr>
              <a:t>mol</a:t>
            </a:r>
            <a:r>
              <a:rPr lang="en-GB" sz="2000" b="1" u="sng" dirty="0">
                <a:solidFill>
                  <a:srgbClr val="000000"/>
                </a:solidFill>
              </a:rPr>
              <a:t>) </a:t>
            </a:r>
          </a:p>
          <a:p>
            <a:r>
              <a:rPr lang="en-GB" sz="2000" b="1" dirty="0">
                <a:solidFill>
                  <a:srgbClr val="000000"/>
                </a:solidFill>
              </a:rPr>
              <a:t>    (</a:t>
            </a:r>
            <a:r>
              <a:rPr lang="en-GB" sz="2000" b="1" dirty="0" err="1">
                <a:solidFill>
                  <a:srgbClr val="000000"/>
                </a:solidFill>
              </a:rPr>
              <a:t>mol</a:t>
            </a:r>
            <a:r>
              <a:rPr lang="en-GB" sz="2000" b="1" dirty="0">
                <a:solidFill>
                  <a:srgbClr val="000000"/>
                </a:solidFill>
              </a:rPr>
              <a:t>/dm</a:t>
            </a:r>
            <a:r>
              <a:rPr lang="en-GB" sz="2000" b="1" baseline="30000" dirty="0">
                <a:solidFill>
                  <a:srgbClr val="000000"/>
                </a:solidFill>
              </a:rPr>
              <a:t>3</a:t>
            </a:r>
            <a:r>
              <a:rPr lang="en-GB" sz="2000" b="1" dirty="0">
                <a:solidFill>
                  <a:srgbClr val="000000"/>
                </a:solidFill>
              </a:rPr>
              <a:t>)            volume (dm</a:t>
            </a:r>
            <a:r>
              <a:rPr lang="en-GB" sz="2000" b="1" baseline="30000" dirty="0">
                <a:solidFill>
                  <a:srgbClr val="000000"/>
                </a:solidFill>
              </a:rPr>
              <a:t>3</a:t>
            </a:r>
            <a:r>
              <a:rPr lang="en-GB" sz="2000" b="1" dirty="0">
                <a:solidFill>
                  <a:srgbClr val="000000"/>
                </a:solidFill>
              </a:rPr>
              <a:t>)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109833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6561F1-16B3-4AEF-94E9-5F446F0016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157" y="1635425"/>
            <a:ext cx="1743990" cy="19459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6163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Quantities - CHEMISTRY ONLY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accent6"/>
                </a:solidFill>
              </a:rPr>
              <a:t>Higher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51520" y="640105"/>
            <a:ext cx="7786454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If the volumes of two solutions that react completely are known and the concentrations of one solution is known, the concentration of the other solution can be calculated.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B4903-CB3E-425C-9E8D-8AC8820396EB}"/>
              </a:ext>
            </a:extLst>
          </p:cNvPr>
          <p:cNvSpPr/>
          <p:nvPr/>
        </p:nvSpPr>
        <p:spPr>
          <a:xfrm>
            <a:off x="91706" y="1635425"/>
            <a:ext cx="7334451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/>
              <a:t>NaOH(</a:t>
            </a:r>
            <a:r>
              <a:rPr lang="en-GB" sz="2000" b="1" dirty="0" err="1"/>
              <a:t>aq</a:t>
            </a:r>
            <a:r>
              <a:rPr lang="en-GB" sz="2000" b="1" dirty="0"/>
              <a:t>) + H</a:t>
            </a:r>
            <a:r>
              <a:rPr lang="en-GB" sz="2000" b="1" baseline="-25000" dirty="0"/>
              <a:t>2</a:t>
            </a:r>
            <a:r>
              <a:rPr lang="en-GB" sz="2000" b="1" dirty="0"/>
              <a:t>SO</a:t>
            </a:r>
            <a:r>
              <a:rPr lang="en-GB" sz="2000" b="1" baseline="-25000" dirty="0"/>
              <a:t>4</a:t>
            </a:r>
            <a:r>
              <a:rPr lang="en-GB" sz="2000" b="1" dirty="0"/>
              <a:t>(</a:t>
            </a:r>
            <a:r>
              <a:rPr lang="en-GB" sz="2000" b="1" dirty="0" err="1"/>
              <a:t>aq</a:t>
            </a:r>
            <a:r>
              <a:rPr lang="en-GB" sz="2000" b="1" dirty="0"/>
              <a:t>)→ Na</a:t>
            </a:r>
            <a:r>
              <a:rPr lang="en-GB" sz="2000" b="1" baseline="-25000" dirty="0"/>
              <a:t>2</a:t>
            </a:r>
            <a:r>
              <a:rPr lang="en-GB" sz="2000" b="1" dirty="0"/>
              <a:t>S0</a:t>
            </a:r>
            <a:r>
              <a:rPr lang="en-GB" sz="2000" b="1" baseline="-25000" dirty="0"/>
              <a:t>4</a:t>
            </a:r>
            <a:r>
              <a:rPr lang="en-GB" sz="2000" b="1" dirty="0"/>
              <a:t>(</a:t>
            </a:r>
            <a:r>
              <a:rPr lang="en-GB" sz="2000" b="1" dirty="0" err="1"/>
              <a:t>aq</a:t>
            </a:r>
            <a:r>
              <a:rPr lang="en-GB" sz="2000" b="1" dirty="0"/>
              <a:t>) +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/>
              <a:t>H</a:t>
            </a:r>
            <a:r>
              <a:rPr lang="en-GB" sz="2000" b="1" baseline="-25000" dirty="0"/>
              <a:t>2</a:t>
            </a:r>
            <a:r>
              <a:rPr lang="en-GB" sz="2000" b="1" dirty="0"/>
              <a:t>O(l)</a:t>
            </a:r>
            <a:endParaRPr lang="en-GB" sz="2000" dirty="0">
              <a:solidFill>
                <a:srgbClr val="333333"/>
              </a:solidFill>
            </a:endParaRPr>
          </a:p>
          <a:p>
            <a:pPr algn="ctr"/>
            <a:endParaRPr lang="en-GB" sz="2000" dirty="0">
              <a:solidFill>
                <a:srgbClr val="333333"/>
              </a:solidFill>
            </a:endParaRPr>
          </a:p>
          <a:p>
            <a:pPr algn="ctr"/>
            <a:r>
              <a:rPr lang="en-GB" sz="2000" dirty="0">
                <a:solidFill>
                  <a:srgbClr val="333333"/>
                </a:solidFill>
              </a:rPr>
              <a:t>It takes 12.20cm</a:t>
            </a:r>
            <a:r>
              <a:rPr lang="en-GB" sz="2000" baseline="30000" dirty="0">
                <a:solidFill>
                  <a:srgbClr val="333333"/>
                </a:solidFill>
              </a:rPr>
              <a:t>3</a:t>
            </a:r>
            <a:r>
              <a:rPr lang="en-GB" sz="2000" dirty="0">
                <a:solidFill>
                  <a:srgbClr val="333333"/>
                </a:solidFill>
              </a:rPr>
              <a:t> of sulfuric acid to neutralise 24.00cm</a:t>
            </a:r>
            <a:r>
              <a:rPr lang="en-GB" sz="2000" baseline="30000" dirty="0">
                <a:solidFill>
                  <a:srgbClr val="333333"/>
                </a:solidFill>
              </a:rPr>
              <a:t>3 </a:t>
            </a:r>
            <a:r>
              <a:rPr lang="en-GB" sz="2000" dirty="0">
                <a:solidFill>
                  <a:srgbClr val="333333"/>
                </a:solidFill>
              </a:rPr>
              <a:t>of sodium hydroxide solution, which has a concentration of 0.50mol/dm</a:t>
            </a:r>
            <a:r>
              <a:rPr lang="en-GB" sz="2000" baseline="30000" dirty="0">
                <a:solidFill>
                  <a:srgbClr val="333333"/>
                </a:solidFill>
              </a:rPr>
              <a:t>3</a:t>
            </a:r>
            <a:r>
              <a:rPr lang="en-GB" sz="2000" dirty="0">
                <a:solidFill>
                  <a:srgbClr val="333333"/>
                </a:solidFill>
              </a:rPr>
              <a:t>.</a:t>
            </a:r>
          </a:p>
          <a:p>
            <a:pPr algn="ctr"/>
            <a:endParaRPr lang="en-GB" sz="2000" dirty="0">
              <a:solidFill>
                <a:srgbClr val="333333"/>
              </a:solidFill>
            </a:endParaRPr>
          </a:p>
          <a:p>
            <a:pPr algn="ctr"/>
            <a:r>
              <a:rPr lang="en-GB" sz="2000" i="1" dirty="0">
                <a:solidFill>
                  <a:srgbClr val="333333"/>
                </a:solidFill>
              </a:rPr>
              <a:t>Calculate the concentration of the sulfuric acid in g/dm</a:t>
            </a:r>
            <a:r>
              <a:rPr lang="en-GB" sz="2000" i="1" baseline="30000" dirty="0">
                <a:solidFill>
                  <a:srgbClr val="333333"/>
                </a:solidFill>
              </a:rPr>
              <a:t>3</a:t>
            </a:r>
            <a:endParaRPr lang="en-GB" sz="2000" i="1" dirty="0">
              <a:solidFill>
                <a:srgbClr val="333333"/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0.5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/dm</a:t>
            </a:r>
            <a:r>
              <a:rPr lang="en-GB" sz="20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x (24/1000) dm</a:t>
            </a:r>
            <a:r>
              <a:rPr lang="en-GB" sz="20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0.012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NaOH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CD2D53-E950-45C6-9E7A-E150B8622C35}"/>
              </a:ext>
            </a:extLst>
          </p:cNvPr>
          <p:cNvSpPr txBox="1"/>
          <p:nvPr/>
        </p:nvSpPr>
        <p:spPr>
          <a:xfrm>
            <a:off x="91706" y="3992670"/>
            <a:ext cx="8960588" cy="27597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equation shows that 2 </a:t>
            </a:r>
            <a:r>
              <a:rPr lang="en-GB" sz="2000" dirty="0" err="1"/>
              <a:t>mol</a:t>
            </a:r>
            <a:r>
              <a:rPr lang="en-GB" sz="2000" dirty="0"/>
              <a:t> of </a:t>
            </a:r>
            <a:r>
              <a:rPr lang="en-GB" sz="2000" dirty="0" err="1"/>
              <a:t>NaOH</a:t>
            </a:r>
            <a:r>
              <a:rPr lang="en-GB" sz="2000" dirty="0"/>
              <a:t> reacts with 1 </a:t>
            </a:r>
            <a:r>
              <a:rPr lang="en-GB" sz="2000" dirty="0" err="1"/>
              <a:t>mol</a:t>
            </a:r>
            <a:r>
              <a:rPr lang="en-GB" sz="2000" dirty="0"/>
              <a:t> of H</a:t>
            </a:r>
            <a:r>
              <a:rPr lang="en-GB" sz="2000" baseline="-25000" dirty="0"/>
              <a:t>2</a:t>
            </a:r>
            <a:r>
              <a:rPr lang="en-GB" sz="2000" dirty="0"/>
              <a:t>SO</a:t>
            </a:r>
            <a:r>
              <a:rPr lang="en-GB" sz="2000" baseline="-25000" dirty="0"/>
              <a:t>4</a:t>
            </a:r>
            <a:r>
              <a:rPr lang="en-GB" sz="2000" dirty="0"/>
              <a:t>, so the number of moles in 12.20cm</a:t>
            </a:r>
            <a:r>
              <a:rPr lang="en-GB" sz="2000" baseline="30000" dirty="0"/>
              <a:t>3</a:t>
            </a:r>
            <a:r>
              <a:rPr lang="en-GB" sz="2000" dirty="0"/>
              <a:t> of sulfuric acid 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(0.012/2) = 0.006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sulfuric acid</a:t>
            </a: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i="1" dirty="0"/>
              <a:t>Calculate the concentration of sulfuric acid in </a:t>
            </a:r>
            <a:r>
              <a:rPr lang="en-GB" sz="2000" i="1" dirty="0" err="1"/>
              <a:t>mol</a:t>
            </a:r>
            <a:r>
              <a:rPr lang="en-GB" sz="2000" i="1" dirty="0"/>
              <a:t>/ dm</a:t>
            </a:r>
            <a:r>
              <a:rPr lang="en-GB" sz="2000" i="1" baseline="30000" dirty="0"/>
              <a:t>3</a:t>
            </a:r>
            <a:endParaRPr lang="en-GB" sz="2000" i="1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0.006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x (1000/12.2) dm</a:t>
            </a:r>
            <a:r>
              <a:rPr lang="en-GB" sz="2000" baseline="30000" dirty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=0.49mol/dm</a:t>
            </a:r>
            <a:r>
              <a:rPr lang="en-GB" sz="20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pPr algn="ctr"/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i="1" dirty="0"/>
              <a:t>Calculate the concentration of sulfuric acid in g/ dm</a:t>
            </a:r>
            <a:r>
              <a:rPr lang="en-GB" sz="2000" i="1" baseline="30000" dirty="0"/>
              <a:t>3</a:t>
            </a:r>
            <a:endParaRPr lang="en-GB" sz="2000" i="1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SO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= (2x1) + 32 + (4x16) = 98g</a:t>
            </a: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0.49 x 98g = 48.2g/dm</a:t>
            </a:r>
            <a:r>
              <a:rPr lang="en-GB" sz="20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7975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9FDF976-793A-40EE-8C05-428AAC2FA6FD}"/>
              </a:ext>
            </a:extLst>
          </p:cNvPr>
          <p:cNvSpPr/>
          <p:nvPr/>
        </p:nvSpPr>
        <p:spPr>
          <a:xfrm>
            <a:off x="260888" y="2896941"/>
            <a:ext cx="4743160" cy="8572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6163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Quantities - CHEMISTRY ONLY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accent6"/>
                </a:solidFill>
              </a:rPr>
              <a:t>Higher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57944" y="900879"/>
            <a:ext cx="8884096" cy="11387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Equal amounts of moles or gases occupy the same volume under the same conditions of temperature and pressure.  The </a:t>
            </a:r>
            <a:r>
              <a:rPr lang="en-GB" sz="2000" b="1" dirty="0"/>
              <a:t>volume</a:t>
            </a:r>
            <a:r>
              <a:rPr lang="en-GB" sz="2000" dirty="0"/>
              <a:t> of </a:t>
            </a:r>
            <a:r>
              <a:rPr lang="en-GB" sz="2000" b="1" dirty="0"/>
              <a:t>one mole </a:t>
            </a:r>
            <a:r>
              <a:rPr lang="en-GB" sz="2000" dirty="0"/>
              <a:t>of any </a:t>
            </a:r>
            <a:r>
              <a:rPr lang="en-GB" sz="2000" b="1" dirty="0"/>
              <a:t>gas</a:t>
            </a:r>
            <a:r>
              <a:rPr lang="en-GB" sz="2000" dirty="0"/>
              <a:t> at </a:t>
            </a:r>
            <a:r>
              <a:rPr lang="en-GB" sz="2000" b="1" dirty="0"/>
              <a:t>room temperature and pressure (</a:t>
            </a:r>
            <a:r>
              <a:rPr lang="en-GB" sz="2000" b="1" dirty="0" err="1"/>
              <a:t>rtp</a:t>
            </a:r>
            <a:r>
              <a:rPr lang="en-GB" sz="2000" b="1" dirty="0"/>
              <a:t>) </a:t>
            </a:r>
            <a:r>
              <a:rPr lang="en-GB" sz="2000" dirty="0"/>
              <a:t>(</a:t>
            </a:r>
            <a:r>
              <a:rPr lang="en-GB" sz="2000" b="1" dirty="0"/>
              <a:t>20°C and 1 atmospheric pressure</a:t>
            </a:r>
            <a:r>
              <a:rPr lang="en-GB" sz="2000" dirty="0"/>
              <a:t>) is </a:t>
            </a:r>
            <a:r>
              <a:rPr lang="en-GB" sz="2000" b="1" dirty="0"/>
              <a:t>24 dm</a:t>
            </a:r>
            <a:r>
              <a:rPr lang="en-GB" sz="2000" b="1" baseline="30000" dirty="0"/>
              <a:t>3</a:t>
            </a:r>
            <a:r>
              <a:rPr lang="en-GB" sz="2000" dirty="0"/>
              <a:t>.</a:t>
            </a:r>
          </a:p>
          <a:p>
            <a:pPr algn="ctr"/>
            <a:endParaRPr lang="en-GB" sz="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16DB37-D7AF-4CFA-8186-76A9D2F37C42}"/>
              </a:ext>
            </a:extLst>
          </p:cNvPr>
          <p:cNvCxnSpPr>
            <a:cxnSpLocks/>
          </p:cNvCxnSpPr>
          <p:nvPr/>
        </p:nvCxnSpPr>
        <p:spPr>
          <a:xfrm>
            <a:off x="2331368" y="3339482"/>
            <a:ext cx="2088232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74F9138-4409-4E9A-9F8F-68FB0EC8BE65}"/>
              </a:ext>
            </a:extLst>
          </p:cNvPr>
          <p:cNvSpPr txBox="1"/>
          <p:nvPr/>
        </p:nvSpPr>
        <p:spPr>
          <a:xfrm rot="10800000" flipH="1" flipV="1">
            <a:off x="279870" y="2173667"/>
            <a:ext cx="84685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can calculate the </a:t>
            </a:r>
            <a:r>
              <a:rPr lang="en-GB" sz="2000" b="1" dirty="0"/>
              <a:t>volume </a:t>
            </a:r>
            <a:r>
              <a:rPr lang="en-GB" sz="2000" dirty="0"/>
              <a:t>of a gas at room temperature and pressure from its </a:t>
            </a:r>
            <a:r>
              <a:rPr lang="en-GB" sz="2000" b="1" dirty="0"/>
              <a:t>mass</a:t>
            </a:r>
            <a:r>
              <a:rPr lang="en-GB" sz="2000" dirty="0"/>
              <a:t> and </a:t>
            </a:r>
            <a:r>
              <a:rPr lang="en-GB" sz="2000" b="1" dirty="0"/>
              <a:t>relative formula mass </a:t>
            </a:r>
            <a:r>
              <a:rPr lang="en-GB" sz="2000" dirty="0"/>
              <a:t>using the equation:</a:t>
            </a:r>
          </a:p>
          <a:p>
            <a:endParaRPr lang="en-GB" sz="800" dirty="0"/>
          </a:p>
          <a:p>
            <a:r>
              <a:rPr lang="en-GB" sz="2000" b="1" dirty="0"/>
              <a:t>Number of moles =               mass</a:t>
            </a:r>
          </a:p>
          <a:p>
            <a:r>
              <a:rPr lang="en-GB" sz="2000" b="1" dirty="0"/>
              <a:t>	                    relative formula mass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E8942B-0110-4F51-A507-D1C97DC25B3F}"/>
              </a:ext>
            </a:extLst>
          </p:cNvPr>
          <p:cNvSpPr txBox="1"/>
          <p:nvPr/>
        </p:nvSpPr>
        <p:spPr>
          <a:xfrm>
            <a:off x="260887" y="4186492"/>
            <a:ext cx="8487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 can calculate the </a:t>
            </a:r>
            <a:r>
              <a:rPr lang="en-GB" sz="2000" b="1" dirty="0"/>
              <a:t>volumes</a:t>
            </a:r>
            <a:r>
              <a:rPr lang="en-GB" sz="2000" dirty="0"/>
              <a:t> of gaseous </a:t>
            </a:r>
            <a:r>
              <a:rPr lang="en-GB" sz="2000" b="1" dirty="0"/>
              <a:t>reactants</a:t>
            </a:r>
            <a:r>
              <a:rPr lang="en-GB" sz="2000" dirty="0"/>
              <a:t> and </a:t>
            </a:r>
            <a:r>
              <a:rPr lang="en-GB" sz="2000" b="1" dirty="0"/>
              <a:t>products</a:t>
            </a:r>
            <a:r>
              <a:rPr lang="en-GB" sz="2000" dirty="0"/>
              <a:t> from a </a:t>
            </a:r>
            <a:r>
              <a:rPr lang="en-GB" sz="2000" b="1" dirty="0"/>
              <a:t>balanced equation </a:t>
            </a:r>
            <a:r>
              <a:rPr lang="en-GB" sz="2000" dirty="0"/>
              <a:t>and a given </a:t>
            </a:r>
            <a:r>
              <a:rPr lang="en-GB" sz="2000" b="1" dirty="0"/>
              <a:t>volume</a:t>
            </a:r>
            <a:r>
              <a:rPr lang="en-GB" sz="2000" dirty="0"/>
              <a:t> of a gaseous </a:t>
            </a:r>
            <a:r>
              <a:rPr lang="en-GB" sz="2000" b="1" dirty="0"/>
              <a:t>reactant or product </a:t>
            </a:r>
            <a:r>
              <a:rPr lang="en-GB" sz="2000" dirty="0"/>
              <a:t>using the following equation: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5D143-2C11-4E87-9A5D-5DA77FF8A77F}"/>
              </a:ext>
            </a:extLst>
          </p:cNvPr>
          <p:cNvSpPr txBox="1"/>
          <p:nvPr/>
        </p:nvSpPr>
        <p:spPr>
          <a:xfrm>
            <a:off x="346489" y="5394790"/>
            <a:ext cx="613879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Volume of gas at </a:t>
            </a:r>
            <a:r>
              <a:rPr lang="en-GB" sz="20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rtp</a:t>
            </a:r>
            <a:r>
              <a:rPr lang="en-GB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u="sng" dirty="0">
                <a:ea typeface="Times New Roman" panose="02020603050405020304" pitchFamily="18" charset="0"/>
                <a:cs typeface="Arial" panose="020B0604020202020204" pitchFamily="34" charset="0"/>
              </a:rPr>
              <a:t>= </a:t>
            </a:r>
            <a:r>
              <a:rPr lang="en-GB" sz="2000" b="1" u="sng" dirty="0">
                <a:ea typeface="Times New Roman" panose="02020603050405020304" pitchFamily="18" charset="0"/>
                <a:cs typeface="Arial" panose="020B0604020202020204" pitchFamily="34" charset="0"/>
              </a:rPr>
              <a:t>number of moles   x   molar mass </a:t>
            </a:r>
          </a:p>
          <a:p>
            <a:r>
              <a:rPr lang="en-GB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volume (24 dm</a:t>
            </a:r>
            <a:r>
              <a:rPr lang="en-GB" sz="2000" b="1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GB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024F89-2B6E-47E8-88C5-B14609D43694}"/>
              </a:ext>
            </a:extLst>
          </p:cNvPr>
          <p:cNvCxnSpPr/>
          <p:nvPr/>
        </p:nvCxnSpPr>
        <p:spPr>
          <a:xfrm>
            <a:off x="4499992" y="5717955"/>
            <a:ext cx="156116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705D143-2C11-4E87-9A5D-5DA77FF8A77F}"/>
              </a:ext>
            </a:extLst>
          </p:cNvPr>
          <p:cNvSpPr txBox="1"/>
          <p:nvPr/>
        </p:nvSpPr>
        <p:spPr>
          <a:xfrm>
            <a:off x="5212445" y="3091141"/>
            <a:ext cx="368620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Volume of gas at </a:t>
            </a:r>
            <a:r>
              <a:rPr lang="en-GB" sz="20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rtp</a:t>
            </a:r>
            <a:r>
              <a:rPr lang="en-GB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= moles x 24</a:t>
            </a:r>
            <a:endParaRPr lang="en-GB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7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Chemical measurements - PART 1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51520" y="758428"/>
            <a:ext cx="8640960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Chemical equations can be very useful.  </a:t>
            </a:r>
          </a:p>
          <a:p>
            <a:pPr algn="ctr"/>
            <a:r>
              <a:rPr lang="en-GB" sz="2000" dirty="0"/>
              <a:t>The law of conservation states that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no atoms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are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lost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or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made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 during a chemical reaction so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mass of the product equals the mass of the reactants</a:t>
            </a:r>
            <a:r>
              <a:rPr lang="en-GB" sz="2000" dirty="0"/>
              <a:t>. </a:t>
            </a:r>
          </a:p>
          <a:p>
            <a:pPr algn="ctr"/>
            <a:r>
              <a:rPr lang="en-GB" sz="2000" dirty="0"/>
              <a:t> Chemical reactions can be represented by </a:t>
            </a:r>
            <a:r>
              <a:rPr lang="en-GB" sz="2000" b="1" dirty="0"/>
              <a:t>symbol equations </a:t>
            </a:r>
            <a:r>
              <a:rPr lang="en-GB" sz="2000" dirty="0"/>
              <a:t>which are </a:t>
            </a:r>
            <a:r>
              <a:rPr lang="en-GB" sz="2000" b="1" dirty="0"/>
              <a:t>balanced</a:t>
            </a:r>
            <a:r>
              <a:rPr lang="en-GB" sz="2000" dirty="0"/>
              <a:t> in terms of the numbers of atoms of each element involved on both sides of the equation.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State symbols </a:t>
            </a:r>
            <a:r>
              <a:rPr lang="en-GB" sz="2000" b="1" dirty="0"/>
              <a:t>s, l, g </a:t>
            </a:r>
            <a:r>
              <a:rPr lang="en-GB" sz="2000" dirty="0"/>
              <a:t>and </a:t>
            </a:r>
            <a:r>
              <a:rPr lang="en-GB" sz="2000" b="1" dirty="0" err="1"/>
              <a:t>aq</a:t>
            </a:r>
            <a:r>
              <a:rPr lang="en-GB" sz="2000" dirty="0"/>
              <a:t> are used in symbol equations.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12DB5-7357-4986-ACEF-9435CC657BDA}"/>
              </a:ext>
            </a:extLst>
          </p:cNvPr>
          <p:cNvSpPr txBox="1"/>
          <p:nvPr/>
        </p:nvSpPr>
        <p:spPr>
          <a:xfrm>
            <a:off x="269740" y="3410902"/>
            <a:ext cx="86227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hydrogen molecules react with chlorine molecules, they make hydrogen chloride molecules:</a:t>
            </a:r>
          </a:p>
          <a:p>
            <a:pPr algn="ctr"/>
            <a:r>
              <a:rPr lang="en-GB" sz="2000" b="1" dirty="0"/>
              <a:t>H</a:t>
            </a:r>
            <a:r>
              <a:rPr lang="en-GB" sz="2000" b="1" baseline="-25000" dirty="0"/>
              <a:t>2</a:t>
            </a:r>
            <a:r>
              <a:rPr lang="en-GB" sz="2000" b="1" dirty="0"/>
              <a:t> + Cl</a:t>
            </a:r>
            <a:r>
              <a:rPr lang="en-GB" sz="2000" b="1" baseline="-25000" dirty="0"/>
              <a:t>2</a:t>
            </a:r>
            <a:r>
              <a:rPr lang="en-GB" sz="2000" b="1" dirty="0"/>
              <a:t> </a:t>
            </a:r>
            <a:r>
              <a:rPr lang="en-GB" sz="2000" b="1" dirty="0">
                <a:sym typeface="Wingdings" panose="05000000000000000000" pitchFamily="2" charset="2"/>
              </a:rPr>
              <a:t> HCl</a:t>
            </a:r>
          </a:p>
          <a:p>
            <a:pPr algn="ctr"/>
            <a:endParaRPr lang="en-GB" sz="2000" b="1" dirty="0">
              <a:sym typeface="Wingdings" panose="05000000000000000000" pitchFamily="2" charset="2"/>
            </a:endParaRP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This equation shows the reactants and products, but it is not balanced.</a:t>
            </a:r>
          </a:p>
          <a:p>
            <a:pPr algn="ctr"/>
            <a:r>
              <a:rPr lang="en-GB" sz="2000" b="1" dirty="0"/>
              <a:t>H</a:t>
            </a:r>
            <a:r>
              <a:rPr lang="en-GB" sz="2000" b="1" baseline="-25000" dirty="0"/>
              <a:t>2</a:t>
            </a:r>
            <a:r>
              <a:rPr lang="en-GB" sz="2000" b="1" dirty="0"/>
              <a:t> + Cl</a:t>
            </a:r>
            <a:r>
              <a:rPr lang="en-GB" sz="2000" b="1" baseline="-25000" dirty="0"/>
              <a:t>2</a:t>
            </a:r>
            <a:r>
              <a:rPr lang="en-GB" sz="2000" b="1" dirty="0"/>
              <a:t> </a:t>
            </a:r>
            <a:r>
              <a:rPr lang="en-GB" sz="2000" b="1" dirty="0">
                <a:sym typeface="Wingdings" panose="05000000000000000000" pitchFamily="2" charset="2"/>
              </a:rPr>
              <a:t>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HCl</a:t>
            </a:r>
          </a:p>
          <a:p>
            <a:pPr algn="ctr"/>
            <a:endParaRPr lang="en-GB" sz="2000" b="1" dirty="0">
              <a:sym typeface="Wingdings" panose="05000000000000000000" pitchFamily="2" charset="2"/>
            </a:endParaRP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This balanced equation shows that </a:t>
            </a:r>
            <a:r>
              <a:rPr lang="en-GB" sz="2000" b="1" dirty="0">
                <a:sym typeface="Wingdings" panose="05000000000000000000" pitchFamily="2" charset="2"/>
              </a:rPr>
              <a:t>one</a:t>
            </a:r>
            <a:r>
              <a:rPr lang="en-GB" sz="2000" dirty="0">
                <a:sym typeface="Wingdings" panose="05000000000000000000" pitchFamily="2" charset="2"/>
              </a:rPr>
              <a:t> hydrogen molecules reacts with </a:t>
            </a:r>
            <a:r>
              <a:rPr lang="en-GB" sz="2000" b="1" dirty="0">
                <a:sym typeface="Wingdings" panose="05000000000000000000" pitchFamily="2" charset="2"/>
              </a:rPr>
              <a:t>one </a:t>
            </a:r>
            <a:r>
              <a:rPr lang="en-GB" sz="2000" dirty="0">
                <a:sym typeface="Wingdings" panose="05000000000000000000" pitchFamily="2" charset="2"/>
              </a:rPr>
              <a:t>chlorine molecule to form</a:t>
            </a:r>
            <a:r>
              <a:rPr lang="en-GB" sz="2000" b="1" dirty="0">
                <a:sym typeface="Wingdings" panose="05000000000000000000" pitchFamily="2" charset="2"/>
              </a:rPr>
              <a:t> two</a:t>
            </a:r>
            <a:r>
              <a:rPr lang="en-GB" sz="2000" dirty="0">
                <a:sym typeface="Wingdings" panose="05000000000000000000" pitchFamily="2" charset="2"/>
              </a:rPr>
              <a:t> molecules of hydrochloric acid.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93440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8704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Quantities - CHEMISTRY ONLY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accent6"/>
                </a:solidFill>
              </a:rPr>
              <a:t>Higher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B4903-CB3E-425C-9E8D-8AC8820396EB}"/>
              </a:ext>
            </a:extLst>
          </p:cNvPr>
          <p:cNvSpPr/>
          <p:nvPr/>
        </p:nvSpPr>
        <p:spPr>
          <a:xfrm>
            <a:off x="0" y="722055"/>
            <a:ext cx="3671464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i="1" dirty="0"/>
              <a:t>What is the volume of 3.5g of hydrogen?</a:t>
            </a:r>
            <a:r>
              <a:rPr lang="en-GB" sz="2000" dirty="0"/>
              <a:t> 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000" b="1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:  H (1) 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: H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2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 mole in g = 2g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3.5/2 = 1.75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volume H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= 1.75 x 24 = 42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en-GB" sz="2000" b="1" i="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F454E6-6D85-4DE7-A5EE-9AA6BC805958}"/>
              </a:ext>
            </a:extLst>
          </p:cNvPr>
          <p:cNvSpPr/>
          <p:nvPr/>
        </p:nvSpPr>
        <p:spPr>
          <a:xfrm>
            <a:off x="3765920" y="948402"/>
            <a:ext cx="5283696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00"/>
                </a:solidFill>
              </a:rPr>
              <a:t>6g of a hydrocarbon gas had a volume of 4.8 dm</a:t>
            </a:r>
            <a:r>
              <a:rPr lang="en-GB" sz="2000" i="1" baseline="30000" dirty="0">
                <a:solidFill>
                  <a:srgbClr val="000000"/>
                </a:solidFill>
              </a:rPr>
              <a:t>3</a:t>
            </a:r>
            <a:r>
              <a:rPr lang="en-GB" sz="2000" i="1" dirty="0">
                <a:solidFill>
                  <a:srgbClr val="000000"/>
                </a:solidFill>
              </a:rPr>
              <a:t>. Calculate its molecular mass.</a:t>
            </a:r>
          </a:p>
          <a:p>
            <a:endParaRPr lang="en-GB" sz="2000" i="1" dirty="0">
              <a:solidFill>
                <a:srgbClr val="000000"/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 mole = 24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, so 4.8/24 = 0.2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= 6 / 0.2 = 30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if 6g = 0.2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, 1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equals 30 g </a:t>
            </a:r>
            <a:endParaRPr lang="en-GB" sz="2000" b="1" i="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175E69-2430-4AD5-99AE-F3899B0E9E9B}"/>
              </a:ext>
            </a:extLst>
          </p:cNvPr>
          <p:cNvSpPr/>
          <p:nvPr/>
        </p:nvSpPr>
        <p:spPr>
          <a:xfrm>
            <a:off x="197768" y="3607524"/>
            <a:ext cx="3024336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i="1" dirty="0"/>
              <a:t>What is the volume of 11.6 g of </a:t>
            </a:r>
          </a:p>
          <a:p>
            <a:r>
              <a:rPr lang="en-GB" sz="2000" i="1" dirty="0"/>
              <a:t>butane (C</a:t>
            </a:r>
            <a:r>
              <a:rPr lang="en-GB" sz="2000" i="1" baseline="-25000" dirty="0"/>
              <a:t>4</a:t>
            </a:r>
            <a:r>
              <a:rPr lang="en-GB" sz="2000" i="1" dirty="0"/>
              <a:t>H</a:t>
            </a:r>
            <a:r>
              <a:rPr lang="en-GB" sz="2000" i="1" baseline="-25000" dirty="0"/>
              <a:t>10</a:t>
            </a:r>
            <a:r>
              <a:rPr lang="en-GB" sz="2000" i="1" dirty="0"/>
              <a:t>) gas at RTP?</a:t>
            </a:r>
          </a:p>
          <a:p>
            <a:endParaRPr lang="en-GB" sz="2000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(4 x 12) + (10 x 1) = 58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11.6/58 = 0.20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volume =  0.20 x 24 = 4.8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B23334-C148-49CD-B4E7-9CF432EA89DA}"/>
              </a:ext>
            </a:extLst>
          </p:cNvPr>
          <p:cNvSpPr/>
          <p:nvPr/>
        </p:nvSpPr>
        <p:spPr>
          <a:xfrm>
            <a:off x="3419872" y="3015118"/>
            <a:ext cx="5616624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000000"/>
                </a:solidFill>
              </a:rPr>
              <a:t>What mass of magnesium carbonate is needed to make 6 dm</a:t>
            </a:r>
            <a:r>
              <a:rPr lang="en-GB" sz="2000" i="1" baseline="30000" dirty="0">
                <a:solidFill>
                  <a:srgbClr val="000000"/>
                </a:solidFill>
              </a:rPr>
              <a:t>3</a:t>
            </a:r>
            <a:r>
              <a:rPr lang="en-GB" sz="2000" i="1" dirty="0">
                <a:solidFill>
                  <a:srgbClr val="000000"/>
                </a:solidFill>
              </a:rPr>
              <a:t> of carbon dioxide?</a:t>
            </a:r>
          </a:p>
          <a:p>
            <a:r>
              <a:rPr lang="pt-BR" sz="2000" dirty="0"/>
              <a:t>        MgCO</a:t>
            </a:r>
            <a:r>
              <a:rPr lang="pt-BR" sz="2000" baseline="-25000" dirty="0"/>
              <a:t>3(s)</a:t>
            </a:r>
            <a:r>
              <a:rPr lang="pt-BR" sz="2000" dirty="0"/>
              <a:t> + H</a:t>
            </a:r>
            <a:r>
              <a:rPr lang="pt-BR" sz="2000" baseline="-25000" dirty="0"/>
              <a:t>2</a:t>
            </a:r>
            <a:r>
              <a:rPr lang="pt-BR" sz="2000" dirty="0"/>
              <a:t>SO</a:t>
            </a:r>
            <a:r>
              <a:rPr lang="pt-BR" sz="2000" baseline="-25000" dirty="0"/>
              <a:t>4(aq)</a:t>
            </a:r>
            <a:r>
              <a:rPr lang="pt-BR" sz="2000" dirty="0"/>
              <a:t> </a:t>
            </a:r>
            <a:r>
              <a:rPr lang="pt-BR" sz="2000" dirty="0">
                <a:sym typeface="Wingdings" panose="05000000000000000000" pitchFamily="2" charset="2"/>
              </a:rPr>
              <a:t></a:t>
            </a:r>
            <a:r>
              <a:rPr lang="pt-BR" sz="2000" dirty="0"/>
              <a:t> MgSO</a:t>
            </a:r>
            <a:r>
              <a:rPr lang="pt-BR" sz="2000" baseline="-25000" dirty="0"/>
              <a:t>4(aq)</a:t>
            </a:r>
            <a:r>
              <a:rPr lang="pt-BR" sz="2000" dirty="0"/>
              <a:t> +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(l)</a:t>
            </a:r>
            <a:r>
              <a:rPr lang="pt-BR" sz="2000" dirty="0"/>
              <a:t> +CO</a:t>
            </a:r>
            <a:r>
              <a:rPr lang="pt-BR" sz="2000" baseline="-25000" dirty="0"/>
              <a:t>2(g)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 mole = 24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, 6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is equal to 6/24 = 0.25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gas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From the equation, 1 mole of MgCO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produces 1 mole of 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, which occupies a volume of 24 dm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so 0.25 moles of MgCO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is needed to make 0.25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of 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MgCO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= 24 + 12 + (3 x 16) = 84,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Mass of MgCO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 = 0.25 x 84 = 21g</a:t>
            </a:r>
          </a:p>
        </p:txBody>
      </p:sp>
    </p:spTree>
    <p:extLst>
      <p:ext uri="{BB962C8B-B14F-4D97-AF65-F5344CB8AC3E}">
        <p14:creationId xmlns:p14="http://schemas.microsoft.com/office/powerpoint/2010/main" val="118008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Chemical measurements - PART 1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4853245" y="3914318"/>
            <a:ext cx="4145687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Some reactions may appear to involve a </a:t>
            </a:r>
            <a:r>
              <a:rPr lang="en-GB" sz="2000" b="1" dirty="0"/>
              <a:t>change in mass </a:t>
            </a:r>
            <a:r>
              <a:rPr lang="en-GB" sz="2000" dirty="0"/>
              <a:t>but this can be explained because a</a:t>
            </a:r>
            <a:r>
              <a:rPr lang="en-GB" sz="2000" b="1" dirty="0"/>
              <a:t> reactant </a:t>
            </a:r>
            <a:r>
              <a:rPr lang="en-GB" sz="2000" dirty="0"/>
              <a:t>or </a:t>
            </a:r>
            <a:r>
              <a:rPr lang="en-GB" sz="2000" b="1" dirty="0"/>
              <a:t>product</a:t>
            </a:r>
            <a:r>
              <a:rPr lang="en-GB" sz="2000" dirty="0"/>
              <a:t> is usually a </a:t>
            </a:r>
            <a:r>
              <a:rPr lang="en-GB" sz="2000" b="1" dirty="0"/>
              <a:t>gas</a:t>
            </a:r>
            <a:r>
              <a:rPr lang="en-GB" sz="2000" dirty="0"/>
              <a:t> and its mass has not been taken into account.  </a:t>
            </a:r>
          </a:p>
          <a:p>
            <a:pPr algn="ctr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 this example, the mass of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magnesium oxide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produced is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greater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than the mass of the original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metal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. 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12DB5-7357-4986-ACEF-9435CC657BDA}"/>
              </a:ext>
            </a:extLst>
          </p:cNvPr>
          <p:cNvSpPr txBox="1"/>
          <p:nvPr/>
        </p:nvSpPr>
        <p:spPr>
          <a:xfrm>
            <a:off x="118864" y="1000924"/>
            <a:ext cx="5261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magnesium is heated in a crucible it reacts with oxygen and forms magnesium oxide:</a:t>
            </a:r>
          </a:p>
          <a:p>
            <a:endParaRPr lang="en-GB" dirty="0"/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/>
              <a:t>Mg + O</a:t>
            </a:r>
            <a:r>
              <a:rPr lang="en-GB" sz="2400" b="1" baseline="-25000" dirty="0"/>
              <a:t>2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400" b="1" dirty="0">
                <a:sym typeface="Wingdings" panose="05000000000000000000" pitchFamily="2" charset="2"/>
              </a:rPr>
              <a:t>MgO</a:t>
            </a:r>
          </a:p>
          <a:p>
            <a:pPr algn="ctr"/>
            <a:endParaRPr lang="en-GB" b="1" dirty="0">
              <a:sym typeface="Wingdings" panose="05000000000000000000" pitchFamily="2" charset="2"/>
            </a:endParaRP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This equation shows that</a:t>
            </a:r>
            <a:r>
              <a:rPr lang="en-GB" sz="2000" b="1" dirty="0">
                <a:sym typeface="Wingdings" panose="05000000000000000000" pitchFamily="2" charset="2"/>
              </a:rPr>
              <a:t> two </a:t>
            </a:r>
            <a:r>
              <a:rPr lang="en-GB" sz="2000" dirty="0">
                <a:sym typeface="Wingdings" panose="05000000000000000000" pitchFamily="2" charset="2"/>
              </a:rPr>
              <a:t>magnesium atoms react with </a:t>
            </a:r>
            <a:r>
              <a:rPr lang="en-GB" sz="2000" b="1" dirty="0">
                <a:sym typeface="Wingdings" panose="05000000000000000000" pitchFamily="2" charset="2"/>
              </a:rPr>
              <a:t>one</a:t>
            </a:r>
            <a:r>
              <a:rPr lang="en-GB" sz="2000" dirty="0">
                <a:sym typeface="Wingdings" panose="05000000000000000000" pitchFamily="2" charset="2"/>
              </a:rPr>
              <a:t> oxygen molecule to form </a:t>
            </a:r>
            <a:r>
              <a:rPr lang="en-GB" sz="2000" b="1" dirty="0">
                <a:sym typeface="Wingdings" panose="05000000000000000000" pitchFamily="2" charset="2"/>
              </a:rPr>
              <a:t>two </a:t>
            </a:r>
            <a:r>
              <a:rPr lang="en-GB" sz="2000" dirty="0">
                <a:sym typeface="Wingdings" panose="05000000000000000000" pitchFamily="2" charset="2"/>
              </a:rPr>
              <a:t>magnesium oxide compounds.</a:t>
            </a:r>
          </a:p>
          <a:p>
            <a:pPr algn="ctr"/>
            <a:endParaRPr lang="en-GB" sz="2000" b="1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Here are the results from the reaction:</a:t>
            </a:r>
            <a:endParaRPr lang="en-GB" sz="2000" dirty="0"/>
          </a:p>
        </p:txBody>
      </p:sp>
      <p:pic>
        <p:nvPicPr>
          <p:cNvPr id="1026" name="Picture 2" descr="http://www.tutormyself.com/wp-content/uploads/img_56ad15facc33b.png">
            <a:extLst>
              <a:ext uri="{FF2B5EF4-FFF2-40B4-BE49-F238E27FC236}">
                <a16:creationId xmlns:a16="http://schemas.microsoft.com/office/drawing/2014/main" id="{DC58489F-00ED-4BF9-9976-872DD950B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327" y="1219101"/>
            <a:ext cx="3618620" cy="215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400E73-4A00-4E4E-9D25-2A8890967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92561"/>
              </p:ext>
            </p:extLst>
          </p:nvPr>
        </p:nvGraphicFramePr>
        <p:xfrm>
          <a:off x="245314" y="4145419"/>
          <a:ext cx="4464496" cy="1736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7960">
                  <a:extLst>
                    <a:ext uri="{9D8B030D-6E8A-4147-A177-3AD203B41FA5}">
                      <a16:colId xmlns:a16="http://schemas.microsoft.com/office/drawing/2014/main" val="2341342594"/>
                    </a:ext>
                  </a:extLst>
                </a:gridCol>
                <a:gridCol w="1376536">
                  <a:extLst>
                    <a:ext uri="{9D8B030D-6E8A-4147-A177-3AD203B41FA5}">
                      <a16:colId xmlns:a16="http://schemas.microsoft.com/office/drawing/2014/main" val="1582953642"/>
                    </a:ext>
                  </a:extLst>
                </a:gridCol>
              </a:tblGrid>
              <a:tr h="34222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Mass in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9253"/>
                  </a:ext>
                </a:extLst>
              </a:tr>
              <a:tr h="598890">
                <a:tc>
                  <a:txBody>
                    <a:bodyPr/>
                    <a:lstStyle/>
                    <a:p>
                      <a:r>
                        <a:rPr lang="en-GB" sz="1800" dirty="0"/>
                        <a:t>Mass of crucible at the start of the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26032"/>
                  </a:ext>
                </a:extLst>
              </a:tr>
              <a:tr h="731080">
                <a:tc>
                  <a:txBody>
                    <a:bodyPr/>
                    <a:lstStyle/>
                    <a:p>
                      <a:r>
                        <a:rPr lang="en-GB" sz="1800" dirty="0"/>
                        <a:t>Mass of crucible at end of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542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Chemical measurements - PART 1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4724400" y="3167101"/>
            <a:ext cx="4299067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</a:t>
            </a:r>
            <a:r>
              <a:rPr lang="en-GB" sz="2000" b="1" dirty="0"/>
              <a:t> thermal decomposition </a:t>
            </a:r>
            <a:r>
              <a:rPr lang="en-GB" sz="2000" dirty="0"/>
              <a:t>of metal carbonates, </a:t>
            </a:r>
            <a:r>
              <a:rPr lang="en-GB" sz="2000" b="1" dirty="0"/>
              <a:t>carbon dioxide </a:t>
            </a:r>
            <a:r>
              <a:rPr lang="en-GB" sz="2000" dirty="0"/>
              <a:t>is produced and </a:t>
            </a:r>
            <a:r>
              <a:rPr lang="en-GB" sz="2000" b="1" dirty="0"/>
              <a:t>escapes</a:t>
            </a:r>
            <a:r>
              <a:rPr lang="en-GB" sz="2000" dirty="0"/>
              <a:t> into the </a:t>
            </a:r>
            <a:r>
              <a:rPr lang="en-GB" sz="2000" b="1" dirty="0"/>
              <a:t>atmosphere</a:t>
            </a:r>
            <a:r>
              <a:rPr lang="en-GB" sz="2000" dirty="0"/>
              <a:t> leaving the metal oxide as the only </a:t>
            </a:r>
            <a:r>
              <a:rPr lang="en-GB" sz="2000" b="1" dirty="0"/>
              <a:t>solid</a:t>
            </a:r>
            <a:r>
              <a:rPr lang="en-GB" sz="2000" dirty="0"/>
              <a:t> product.</a:t>
            </a:r>
          </a:p>
          <a:p>
            <a:pPr algn="ctr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 this example, the mass of the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calcium oxide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produced is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less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than the mass of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metal carbonate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formed.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12DB5-7357-4986-ACEF-9435CC657BDA}"/>
              </a:ext>
            </a:extLst>
          </p:cNvPr>
          <p:cNvSpPr txBox="1"/>
          <p:nvPr/>
        </p:nvSpPr>
        <p:spPr>
          <a:xfrm>
            <a:off x="38831" y="730214"/>
            <a:ext cx="52614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calcium carbonate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thermally decomposes </a:t>
            </a:r>
            <a:r>
              <a:rPr lang="en-GB" sz="2000" dirty="0"/>
              <a:t>it forms calcium oxide and carbon dioxide:</a:t>
            </a:r>
            <a:endParaRPr lang="en-GB" dirty="0"/>
          </a:p>
          <a:p>
            <a:pPr algn="ctr"/>
            <a:r>
              <a:rPr lang="en-GB" sz="2400" b="1" dirty="0"/>
              <a:t>CaCO</a:t>
            </a:r>
            <a:r>
              <a:rPr lang="en-GB" sz="2400" b="1" baseline="-25000" dirty="0"/>
              <a:t>3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 err="1">
                <a:sym typeface="Wingdings" panose="05000000000000000000" pitchFamily="2" charset="2"/>
              </a:rPr>
              <a:t>CaO</a:t>
            </a:r>
            <a:r>
              <a:rPr lang="en-GB" sz="2400" b="1" dirty="0">
                <a:sym typeface="Wingdings" panose="05000000000000000000" pitchFamily="2" charset="2"/>
              </a:rPr>
              <a:t> + CO</a:t>
            </a:r>
            <a:r>
              <a:rPr lang="en-GB" sz="2400" b="1" baseline="-25000" dirty="0"/>
              <a:t>2</a:t>
            </a:r>
            <a:endParaRPr lang="en-GB" b="1" dirty="0">
              <a:sym typeface="Wingdings" panose="05000000000000000000" pitchFamily="2" charset="2"/>
            </a:endParaRP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This equation shows that</a:t>
            </a:r>
            <a:r>
              <a:rPr lang="en-GB" sz="2000" b="1" dirty="0">
                <a:sym typeface="Wingdings" panose="05000000000000000000" pitchFamily="2" charset="2"/>
              </a:rPr>
              <a:t> one </a:t>
            </a:r>
            <a:r>
              <a:rPr lang="en-GB" sz="2000" dirty="0">
                <a:sym typeface="Wingdings" panose="05000000000000000000" pitchFamily="2" charset="2"/>
              </a:rPr>
              <a:t>calcium carbonate compound (made from one calcium, one carbon and three oxygen atoms) forms </a:t>
            </a:r>
            <a:r>
              <a:rPr lang="en-GB" sz="2000" b="1" dirty="0">
                <a:sym typeface="Wingdings" panose="05000000000000000000" pitchFamily="2" charset="2"/>
              </a:rPr>
              <a:t>one</a:t>
            </a:r>
            <a:r>
              <a:rPr lang="en-GB" sz="2000" dirty="0">
                <a:sym typeface="Wingdings" panose="05000000000000000000" pitchFamily="2" charset="2"/>
              </a:rPr>
              <a:t> calcium oxide compound and </a:t>
            </a:r>
            <a:r>
              <a:rPr lang="en-GB" sz="2000" b="1" dirty="0">
                <a:sym typeface="Wingdings" panose="05000000000000000000" pitchFamily="2" charset="2"/>
              </a:rPr>
              <a:t>one </a:t>
            </a:r>
            <a:r>
              <a:rPr lang="en-GB" sz="2000" dirty="0">
                <a:sym typeface="Wingdings" panose="05000000000000000000" pitchFamily="2" charset="2"/>
              </a:rPr>
              <a:t>carbon dioxide molecule</a:t>
            </a:r>
            <a:r>
              <a:rPr lang="en-GB" dirty="0">
                <a:sym typeface="Wingdings" panose="05000000000000000000" pitchFamily="2" charset="2"/>
              </a:rPr>
              <a:t>.</a:t>
            </a:r>
          </a:p>
          <a:p>
            <a:pPr algn="ctr"/>
            <a:endParaRPr lang="en-GB" b="1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Here are the results from the reaction: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400E73-4A00-4E4E-9D25-2A8890967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6060"/>
              </p:ext>
            </p:extLst>
          </p:nvPr>
        </p:nvGraphicFramePr>
        <p:xfrm>
          <a:off x="107504" y="3955680"/>
          <a:ext cx="4464496" cy="1736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7960">
                  <a:extLst>
                    <a:ext uri="{9D8B030D-6E8A-4147-A177-3AD203B41FA5}">
                      <a16:colId xmlns:a16="http://schemas.microsoft.com/office/drawing/2014/main" val="2341342594"/>
                    </a:ext>
                  </a:extLst>
                </a:gridCol>
                <a:gridCol w="1376536">
                  <a:extLst>
                    <a:ext uri="{9D8B030D-6E8A-4147-A177-3AD203B41FA5}">
                      <a16:colId xmlns:a16="http://schemas.microsoft.com/office/drawing/2014/main" val="1582953642"/>
                    </a:ext>
                  </a:extLst>
                </a:gridCol>
              </a:tblGrid>
              <a:tr h="34222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Mass in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9253"/>
                  </a:ext>
                </a:extLst>
              </a:tr>
              <a:tr h="598890">
                <a:tc>
                  <a:txBody>
                    <a:bodyPr/>
                    <a:lstStyle/>
                    <a:p>
                      <a:r>
                        <a:rPr lang="en-GB" sz="1800" dirty="0"/>
                        <a:t>Mass of metal carbonate at the start of the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26032"/>
                  </a:ext>
                </a:extLst>
              </a:tr>
              <a:tr h="731080">
                <a:tc>
                  <a:txBody>
                    <a:bodyPr/>
                    <a:lstStyle/>
                    <a:p>
                      <a:r>
                        <a:rPr lang="en-GB" sz="1800" dirty="0"/>
                        <a:t>Mass of metal carbonate at end of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54299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1B17F3E-62FC-49B9-B355-ADD919882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644152"/>
            <a:ext cx="3453049" cy="25090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838262-35D2-4B3C-9EED-A0FD5B54066C}"/>
              </a:ext>
            </a:extLst>
          </p:cNvPr>
          <p:cNvSpPr txBox="1"/>
          <p:nvPr/>
        </p:nvSpPr>
        <p:spPr>
          <a:xfrm>
            <a:off x="33317" y="5695564"/>
            <a:ext cx="9071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Whenever a measurement is taken, there is always some </a:t>
            </a:r>
            <a:r>
              <a:rPr lang="en-GB" b="1" dirty="0">
                <a:sym typeface="Wingdings" panose="05000000000000000000" pitchFamily="2" charset="2"/>
              </a:rPr>
              <a:t>uncertainty</a:t>
            </a:r>
            <a:r>
              <a:rPr lang="en-GB" dirty="0">
                <a:sym typeface="Wingdings" panose="05000000000000000000" pitchFamily="2" charset="2"/>
              </a:rPr>
              <a:t> about the </a:t>
            </a:r>
            <a:r>
              <a:rPr lang="en-GB" b="1" dirty="0">
                <a:sym typeface="Wingdings" panose="05000000000000000000" pitchFamily="2" charset="2"/>
              </a:rPr>
              <a:t>result</a:t>
            </a:r>
            <a:r>
              <a:rPr lang="en-GB" dirty="0">
                <a:sym typeface="Wingdings" panose="05000000000000000000" pitchFamily="2" charset="2"/>
              </a:rPr>
              <a:t> obtained that may have come from a variety of sources within the investigation. It is useful to </a:t>
            </a:r>
            <a:r>
              <a:rPr lang="en-GB" dirty="0"/>
              <a:t>determine whether the </a:t>
            </a:r>
            <a:r>
              <a:rPr lang="en-GB" b="1" dirty="0"/>
              <a:t>mean</a:t>
            </a:r>
            <a:r>
              <a:rPr lang="en-GB" dirty="0"/>
              <a:t> value falls within the </a:t>
            </a:r>
            <a:r>
              <a:rPr lang="en-GB" b="1" dirty="0"/>
              <a:t>range</a:t>
            </a:r>
            <a:r>
              <a:rPr lang="en-GB" dirty="0"/>
              <a:t> of uncertainty of the result.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Chemical measurements - PART 1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4724400" y="3023209"/>
            <a:ext cx="4299067" cy="255454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</a:t>
            </a:r>
            <a:r>
              <a:rPr lang="en-GB" sz="2000" b="1" dirty="0"/>
              <a:t> thermal decomposition </a:t>
            </a:r>
            <a:r>
              <a:rPr lang="en-GB" sz="2000" dirty="0"/>
              <a:t>of metal carbonates, </a:t>
            </a:r>
            <a:r>
              <a:rPr lang="en-GB" sz="2000" b="1" dirty="0"/>
              <a:t>carbon dioxide </a:t>
            </a:r>
            <a:r>
              <a:rPr lang="en-GB" sz="2000" dirty="0"/>
              <a:t>is produced and </a:t>
            </a:r>
            <a:r>
              <a:rPr lang="en-GB" sz="2000" b="1" dirty="0"/>
              <a:t>escapes</a:t>
            </a:r>
            <a:r>
              <a:rPr lang="en-GB" sz="2000" dirty="0"/>
              <a:t> into the </a:t>
            </a:r>
            <a:r>
              <a:rPr lang="en-GB" sz="2000" b="1" dirty="0"/>
              <a:t>atmosphere</a:t>
            </a:r>
            <a:r>
              <a:rPr lang="en-GB" sz="2000" dirty="0"/>
              <a:t> leaving the metal oxide as the only </a:t>
            </a:r>
            <a:r>
              <a:rPr lang="en-GB" sz="2000" b="1" dirty="0"/>
              <a:t>solid</a:t>
            </a:r>
            <a:r>
              <a:rPr lang="en-GB" sz="2000" dirty="0"/>
              <a:t> product.</a:t>
            </a:r>
          </a:p>
          <a:p>
            <a:pPr algn="ctr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 this example, the mass of the 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calcium oxide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produced is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less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than the mass of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metal carbonate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formed.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412DB5-7357-4986-ACEF-9435CC657BDA}"/>
              </a:ext>
            </a:extLst>
          </p:cNvPr>
          <p:cNvSpPr txBox="1"/>
          <p:nvPr/>
        </p:nvSpPr>
        <p:spPr>
          <a:xfrm>
            <a:off x="38831" y="730214"/>
            <a:ext cx="52614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When calcium carbonate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thermally decomposes </a:t>
            </a:r>
            <a:r>
              <a:rPr lang="en-GB" sz="2000" dirty="0"/>
              <a:t>it forms calcium oxide and carbon dioxide:</a:t>
            </a:r>
            <a:endParaRPr lang="en-GB" dirty="0"/>
          </a:p>
          <a:p>
            <a:pPr algn="ctr"/>
            <a:r>
              <a:rPr lang="en-GB" sz="2400" b="1" dirty="0"/>
              <a:t>CaCO</a:t>
            </a:r>
            <a:r>
              <a:rPr lang="en-GB" sz="2400" b="1" baseline="-25000" dirty="0"/>
              <a:t>3</a:t>
            </a:r>
            <a:r>
              <a:rPr lang="en-GB" sz="2400" b="1" dirty="0"/>
              <a:t> </a:t>
            </a:r>
            <a:r>
              <a:rPr lang="en-GB" sz="2400" b="1" dirty="0">
                <a:sym typeface="Wingdings" panose="05000000000000000000" pitchFamily="2" charset="2"/>
              </a:rPr>
              <a:t> </a:t>
            </a:r>
            <a:r>
              <a:rPr lang="en-GB" sz="2400" b="1" dirty="0" err="1">
                <a:sym typeface="Wingdings" panose="05000000000000000000" pitchFamily="2" charset="2"/>
              </a:rPr>
              <a:t>CaO</a:t>
            </a:r>
            <a:r>
              <a:rPr lang="en-GB" sz="2400" b="1" dirty="0">
                <a:sym typeface="Wingdings" panose="05000000000000000000" pitchFamily="2" charset="2"/>
              </a:rPr>
              <a:t> + CO</a:t>
            </a:r>
            <a:r>
              <a:rPr lang="en-GB" sz="2400" b="1" baseline="-25000" dirty="0"/>
              <a:t>2</a:t>
            </a:r>
            <a:endParaRPr lang="en-GB" b="1" dirty="0">
              <a:sym typeface="Wingdings" panose="05000000000000000000" pitchFamily="2" charset="2"/>
            </a:endParaRPr>
          </a:p>
          <a:p>
            <a:pPr algn="ctr"/>
            <a:r>
              <a:rPr lang="en-GB" sz="2000" dirty="0">
                <a:sym typeface="Wingdings" panose="05000000000000000000" pitchFamily="2" charset="2"/>
              </a:rPr>
              <a:t>This equation shows that</a:t>
            </a:r>
            <a:r>
              <a:rPr lang="en-GB" sz="2000" b="1" dirty="0">
                <a:sym typeface="Wingdings" panose="05000000000000000000" pitchFamily="2" charset="2"/>
              </a:rPr>
              <a:t> one </a:t>
            </a:r>
            <a:r>
              <a:rPr lang="en-GB" sz="2000" dirty="0">
                <a:sym typeface="Wingdings" panose="05000000000000000000" pitchFamily="2" charset="2"/>
              </a:rPr>
              <a:t>calcium carbonate compound (made from one calcium, one carbon and three oxygen atoms) forms </a:t>
            </a:r>
            <a:r>
              <a:rPr lang="en-GB" sz="2000" b="1" dirty="0">
                <a:sym typeface="Wingdings" panose="05000000000000000000" pitchFamily="2" charset="2"/>
              </a:rPr>
              <a:t>one</a:t>
            </a:r>
            <a:r>
              <a:rPr lang="en-GB" sz="2000" dirty="0">
                <a:sym typeface="Wingdings" panose="05000000000000000000" pitchFamily="2" charset="2"/>
              </a:rPr>
              <a:t> calcium oxide compound and </a:t>
            </a:r>
            <a:r>
              <a:rPr lang="en-GB" sz="2000" b="1" dirty="0">
                <a:sym typeface="Wingdings" panose="05000000000000000000" pitchFamily="2" charset="2"/>
              </a:rPr>
              <a:t>one </a:t>
            </a:r>
            <a:r>
              <a:rPr lang="en-GB" sz="2000" dirty="0">
                <a:sym typeface="Wingdings" panose="05000000000000000000" pitchFamily="2" charset="2"/>
              </a:rPr>
              <a:t>carbon dioxide molecule</a:t>
            </a:r>
            <a:r>
              <a:rPr lang="en-GB" dirty="0">
                <a:sym typeface="Wingdings" panose="05000000000000000000" pitchFamily="2" charset="2"/>
              </a:rPr>
              <a:t>.</a:t>
            </a:r>
          </a:p>
          <a:p>
            <a:pPr algn="ctr"/>
            <a:endParaRPr lang="en-GB" b="1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Here are the results from the reaction: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400E73-4A00-4E4E-9D25-2A8890967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97743"/>
              </p:ext>
            </p:extLst>
          </p:nvPr>
        </p:nvGraphicFramePr>
        <p:xfrm>
          <a:off x="107504" y="3834791"/>
          <a:ext cx="4464496" cy="1736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7960">
                  <a:extLst>
                    <a:ext uri="{9D8B030D-6E8A-4147-A177-3AD203B41FA5}">
                      <a16:colId xmlns:a16="http://schemas.microsoft.com/office/drawing/2014/main" val="2341342594"/>
                    </a:ext>
                  </a:extLst>
                </a:gridCol>
                <a:gridCol w="1376536">
                  <a:extLst>
                    <a:ext uri="{9D8B030D-6E8A-4147-A177-3AD203B41FA5}">
                      <a16:colId xmlns:a16="http://schemas.microsoft.com/office/drawing/2014/main" val="1582953642"/>
                    </a:ext>
                  </a:extLst>
                </a:gridCol>
              </a:tblGrid>
              <a:tr h="34222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Mass in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9253"/>
                  </a:ext>
                </a:extLst>
              </a:tr>
              <a:tr h="598890">
                <a:tc>
                  <a:txBody>
                    <a:bodyPr/>
                    <a:lstStyle/>
                    <a:p>
                      <a:r>
                        <a:rPr lang="en-GB" sz="1800" dirty="0"/>
                        <a:t>Mass of metal carbonate at the start of the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26032"/>
                  </a:ext>
                </a:extLst>
              </a:tr>
              <a:tr h="731080">
                <a:tc>
                  <a:txBody>
                    <a:bodyPr/>
                    <a:lstStyle/>
                    <a:p>
                      <a:r>
                        <a:rPr lang="en-GB" sz="1800" dirty="0"/>
                        <a:t>Mass of metal carbonate at end of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54299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1B17F3E-62FC-49B9-B355-ADD919882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476672"/>
            <a:ext cx="3453049" cy="25090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838262-35D2-4B3C-9EED-A0FD5B54066C}"/>
              </a:ext>
            </a:extLst>
          </p:cNvPr>
          <p:cNvSpPr txBox="1"/>
          <p:nvPr/>
        </p:nvSpPr>
        <p:spPr>
          <a:xfrm>
            <a:off x="50536" y="5609283"/>
            <a:ext cx="9071851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Whenever a measurement is taken, there is always some </a:t>
            </a:r>
            <a:r>
              <a:rPr lang="en-GB" b="1" dirty="0">
                <a:sym typeface="Wingdings" panose="05000000000000000000" pitchFamily="2" charset="2"/>
              </a:rPr>
              <a:t>uncertainty</a:t>
            </a:r>
            <a:r>
              <a:rPr lang="en-GB" dirty="0">
                <a:sym typeface="Wingdings" panose="05000000000000000000" pitchFamily="2" charset="2"/>
              </a:rPr>
              <a:t> about the </a:t>
            </a:r>
            <a:r>
              <a:rPr lang="en-GB" b="1" dirty="0">
                <a:sym typeface="Wingdings" panose="05000000000000000000" pitchFamily="2" charset="2"/>
              </a:rPr>
              <a:t>result</a:t>
            </a:r>
            <a:r>
              <a:rPr lang="en-GB" dirty="0">
                <a:sym typeface="Wingdings" panose="05000000000000000000" pitchFamily="2" charset="2"/>
              </a:rPr>
              <a:t> obtained that may have come from a variety of sources within the investigation. It is useful to </a:t>
            </a:r>
            <a:r>
              <a:rPr lang="en-GB" dirty="0"/>
              <a:t>determine whether the </a:t>
            </a:r>
            <a:r>
              <a:rPr lang="en-GB" b="1" dirty="0"/>
              <a:t>mean</a:t>
            </a:r>
            <a:r>
              <a:rPr lang="en-GB" dirty="0"/>
              <a:t> value falls within the </a:t>
            </a:r>
            <a:r>
              <a:rPr lang="en-GB" b="1" dirty="0"/>
              <a:t>range</a:t>
            </a:r>
            <a:r>
              <a:rPr lang="en-GB" dirty="0"/>
              <a:t> of uncertainty of the result.</a:t>
            </a:r>
          </a:p>
        </p:txBody>
      </p:sp>
    </p:spTree>
    <p:extLst>
      <p:ext uri="{BB962C8B-B14F-4D97-AF65-F5344CB8AC3E}">
        <p14:creationId xmlns:p14="http://schemas.microsoft.com/office/powerpoint/2010/main" val="39742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69B2A78-7E5E-4A73-85E7-7312D26DA0D9}"/>
              </a:ext>
            </a:extLst>
          </p:cNvPr>
          <p:cNvSpPr txBox="1"/>
          <p:nvPr/>
        </p:nvSpPr>
        <p:spPr>
          <a:xfrm>
            <a:off x="215710" y="692696"/>
            <a:ext cx="856382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Relative formula mass (M</a:t>
            </a:r>
            <a:r>
              <a:rPr lang="en-GB" sz="2000" b="1" baseline="-25000" dirty="0"/>
              <a:t>r</a:t>
            </a:r>
            <a:r>
              <a:rPr lang="en-GB" sz="2000" b="1" dirty="0"/>
              <a:t>) </a:t>
            </a:r>
            <a:r>
              <a:rPr lang="en-GB" sz="2000" dirty="0"/>
              <a:t>of a compound is the </a:t>
            </a:r>
            <a:r>
              <a:rPr lang="en-GB" sz="2000" b="1" dirty="0"/>
              <a:t>sum</a:t>
            </a:r>
            <a:r>
              <a:rPr lang="en-GB" sz="2000" dirty="0"/>
              <a:t> of the </a:t>
            </a:r>
            <a:r>
              <a:rPr lang="en-GB" sz="2000" b="1" dirty="0"/>
              <a:t>relative atomic masses </a:t>
            </a:r>
            <a:r>
              <a:rPr lang="en-GB" sz="2000" dirty="0"/>
              <a:t>of the atoms in the numbers shown in the </a:t>
            </a:r>
            <a:r>
              <a:rPr lang="en-GB" sz="2000" b="1" dirty="0"/>
              <a:t>formula</a:t>
            </a:r>
            <a:r>
              <a:rPr lang="en-GB" sz="2000" dirty="0"/>
              <a:t>. </a:t>
            </a:r>
          </a:p>
          <a:p>
            <a:pPr algn="ctr"/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The relative atomic masses can be found in the periodic table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In a balanced chemical equation, the </a:t>
            </a:r>
            <a:r>
              <a:rPr lang="en-GB" sz="2000" b="1" dirty="0">
                <a:sym typeface="Wingdings" panose="05000000000000000000" pitchFamily="2" charset="2"/>
              </a:rPr>
              <a:t>sum</a:t>
            </a:r>
            <a:r>
              <a:rPr lang="en-GB" sz="2000" dirty="0">
                <a:sym typeface="Wingdings" panose="05000000000000000000" pitchFamily="2" charset="2"/>
              </a:rPr>
              <a:t> of the relative formula masses of the</a:t>
            </a:r>
            <a:r>
              <a:rPr lang="en-GB" sz="2000" b="1" dirty="0">
                <a:sym typeface="Wingdings" panose="05000000000000000000" pitchFamily="2" charset="2"/>
              </a:rPr>
              <a:t> reactants equals</a:t>
            </a:r>
            <a:r>
              <a:rPr lang="en-GB" sz="2000" dirty="0">
                <a:sym typeface="Wingdings" panose="05000000000000000000" pitchFamily="2" charset="2"/>
              </a:rPr>
              <a:t> the </a:t>
            </a:r>
            <a:r>
              <a:rPr lang="en-GB" sz="2000" b="1" dirty="0">
                <a:sym typeface="Wingdings" panose="05000000000000000000" pitchFamily="2" charset="2"/>
              </a:rPr>
              <a:t>sum</a:t>
            </a:r>
            <a:r>
              <a:rPr lang="en-GB" sz="2000" dirty="0">
                <a:sym typeface="Wingdings" panose="05000000000000000000" pitchFamily="2" charset="2"/>
              </a:rPr>
              <a:t> of the relative formula masses of the </a:t>
            </a:r>
            <a:r>
              <a:rPr lang="en-GB" sz="2000" b="1" dirty="0">
                <a:sym typeface="Wingdings" panose="05000000000000000000" pitchFamily="2" charset="2"/>
              </a:rPr>
              <a:t>products</a:t>
            </a:r>
            <a:r>
              <a:rPr lang="en-GB" sz="2000" dirty="0">
                <a:sym typeface="Wingdings" panose="05000000000000000000" pitchFamily="2" charset="2"/>
              </a:rPr>
              <a:t>.</a:t>
            </a:r>
          </a:p>
          <a:p>
            <a:r>
              <a:rPr lang="en-GB" sz="2000" dirty="0">
                <a:sym typeface="Wingdings" panose="05000000000000000000" pitchFamily="2" charset="2"/>
              </a:rPr>
              <a:t>For example: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		      2</a:t>
            </a:r>
            <a:r>
              <a:rPr lang="en-GB" sz="2000" b="1" dirty="0"/>
              <a:t>Mg + O</a:t>
            </a:r>
            <a:r>
              <a:rPr lang="en-GB" sz="2000" b="1" baseline="-25000" dirty="0"/>
              <a:t>2</a:t>
            </a:r>
            <a:r>
              <a:rPr lang="en-GB" sz="2000" b="1" dirty="0"/>
              <a:t> </a:t>
            </a:r>
            <a:r>
              <a:rPr lang="en-GB" sz="2000" b="1" dirty="0">
                <a:sym typeface="Wingdings" panose="05000000000000000000" pitchFamily="2" charset="2"/>
              </a:rPr>
              <a:t>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000" b="1" dirty="0">
                <a:sym typeface="Wingdings" panose="05000000000000000000" pitchFamily="2" charset="2"/>
              </a:rPr>
              <a:t>MgO</a:t>
            </a:r>
          </a:p>
          <a:p>
            <a:r>
              <a:rPr lang="en-GB" sz="2000" dirty="0"/>
              <a:t>                                             (2x24) + (2x16) </a:t>
            </a:r>
            <a:r>
              <a:rPr lang="en-GB" sz="2000" dirty="0">
                <a:sym typeface="Wingdings" panose="05000000000000000000" pitchFamily="2" charset="2"/>
              </a:rPr>
              <a:t> 2 x (24+16)</a:t>
            </a:r>
          </a:p>
          <a:p>
            <a:r>
              <a:rPr lang="en-GB" sz="2000" dirty="0">
                <a:sym typeface="Wingdings" panose="05000000000000000000" pitchFamily="2" charset="2"/>
              </a:rPr>
              <a:t>                                                                    80  80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Chemical measurements - PART 2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1A214-67F4-4BB4-BD48-FB86C4D73215}"/>
              </a:ext>
            </a:extLst>
          </p:cNvPr>
          <p:cNvSpPr/>
          <p:nvPr/>
        </p:nvSpPr>
        <p:spPr>
          <a:xfrm>
            <a:off x="448889" y="1660503"/>
            <a:ext cx="3888432" cy="172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err="1">
                <a:solidFill>
                  <a:schemeClr val="tx1"/>
                </a:solidFill>
              </a:rPr>
              <a:t>NaCl</a:t>
            </a:r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sz="2000" i="1" dirty="0">
                <a:solidFill>
                  <a:schemeClr val="tx1"/>
                </a:solidFill>
              </a:rPr>
              <a:t>(1 x Na + 1 x Cl)</a:t>
            </a:r>
          </a:p>
          <a:p>
            <a:pPr algn="ctr"/>
            <a:r>
              <a:rPr lang="en-GB" sz="2000" dirty="0" err="1">
                <a:solidFill>
                  <a:schemeClr val="tx1"/>
                </a:solidFill>
              </a:rPr>
              <a:t>A</a:t>
            </a:r>
            <a:r>
              <a:rPr lang="en-GB" sz="2000" baseline="-25000" dirty="0" err="1">
                <a:solidFill>
                  <a:schemeClr val="tx1"/>
                </a:solidFill>
              </a:rPr>
              <a:t>r</a:t>
            </a:r>
            <a:r>
              <a:rPr lang="en-GB" sz="2000" dirty="0">
                <a:solidFill>
                  <a:schemeClr val="tx1"/>
                </a:solidFill>
              </a:rPr>
              <a:t>:  Na (23)  Cl (35.5)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23 + 35.5 = 58.5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4394A-19CA-41D9-9467-EB5D5F493B78}"/>
              </a:ext>
            </a:extLst>
          </p:cNvPr>
          <p:cNvSpPr/>
          <p:nvPr/>
        </p:nvSpPr>
        <p:spPr>
          <a:xfrm>
            <a:off x="4724400" y="1692424"/>
            <a:ext cx="4065131" cy="172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GB" sz="2000" i="1" dirty="0">
                <a:solidFill>
                  <a:schemeClr val="tx1"/>
                </a:solidFill>
              </a:rPr>
              <a:t>(2 x H + 1 x O)</a:t>
            </a:r>
          </a:p>
          <a:p>
            <a:pPr algn="ctr"/>
            <a:r>
              <a:rPr lang="en-GB" sz="2000" dirty="0" err="1">
                <a:solidFill>
                  <a:schemeClr val="tx1"/>
                </a:solidFill>
              </a:rPr>
              <a:t>A</a:t>
            </a:r>
            <a:r>
              <a:rPr lang="en-GB" sz="2000" baseline="-25000" dirty="0" err="1">
                <a:solidFill>
                  <a:schemeClr val="tx1"/>
                </a:solidFill>
              </a:rPr>
              <a:t>r</a:t>
            </a:r>
            <a:r>
              <a:rPr lang="en-GB" sz="2000" dirty="0">
                <a:solidFill>
                  <a:schemeClr val="tx1"/>
                </a:solidFill>
              </a:rPr>
              <a:t>: H (1)  O (16)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(1 x 2) + 16 = 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E8D209-4131-4DBD-A539-93B67BA2DC3D}"/>
              </a:ext>
            </a:extLst>
          </p:cNvPr>
          <p:cNvSpPr/>
          <p:nvPr/>
        </p:nvSpPr>
        <p:spPr>
          <a:xfrm>
            <a:off x="438889" y="3320774"/>
            <a:ext cx="3898431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H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  <a:endParaRPr lang="en-GB" b="1" baseline="-25000" dirty="0">
              <a:solidFill>
                <a:schemeClr val="tx1"/>
              </a:solidFill>
            </a:endParaRPr>
          </a:p>
          <a:p>
            <a:pPr algn="ctr"/>
            <a:r>
              <a:rPr lang="en-GB" sz="2000" i="1" dirty="0">
                <a:solidFill>
                  <a:schemeClr val="tx1"/>
                </a:solidFill>
              </a:rPr>
              <a:t>(2 x H + 1 x S + 4 x O)</a:t>
            </a:r>
          </a:p>
          <a:p>
            <a:pPr algn="ctr"/>
            <a:r>
              <a:rPr lang="en-GB" sz="2000" dirty="0" err="1">
                <a:solidFill>
                  <a:schemeClr val="tx1"/>
                </a:solidFill>
              </a:rPr>
              <a:t>A</a:t>
            </a:r>
            <a:r>
              <a:rPr lang="en-GB" sz="2000" baseline="-25000" dirty="0" err="1">
                <a:solidFill>
                  <a:schemeClr val="tx1"/>
                </a:solidFill>
              </a:rPr>
              <a:t>r</a:t>
            </a:r>
            <a:r>
              <a:rPr lang="en-GB" sz="2000" dirty="0">
                <a:solidFill>
                  <a:schemeClr val="tx1"/>
                </a:solidFill>
              </a:rPr>
              <a:t>:  H (1)  S (32)   O (16)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(1x2) + 32 + (16x4) = 98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A26A80-7528-4C46-A72F-9CE608930777}"/>
              </a:ext>
            </a:extLst>
          </p:cNvPr>
          <p:cNvSpPr/>
          <p:nvPr/>
        </p:nvSpPr>
        <p:spPr>
          <a:xfrm>
            <a:off x="4724400" y="3320774"/>
            <a:ext cx="4055132" cy="1594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Al</a:t>
            </a:r>
            <a:r>
              <a:rPr lang="en-GB" sz="2400" b="1" baseline="-25000" dirty="0">
                <a:solidFill>
                  <a:schemeClr val="tx1"/>
                </a:solidFill>
              </a:rPr>
              <a:t>2</a:t>
            </a:r>
            <a:r>
              <a:rPr lang="en-GB" sz="2400" b="1" dirty="0">
                <a:solidFill>
                  <a:schemeClr val="tx1"/>
                </a:solidFill>
              </a:rPr>
              <a:t>(SO</a:t>
            </a:r>
            <a:r>
              <a:rPr lang="en-GB" sz="2400" b="1" baseline="-25000" dirty="0">
                <a:solidFill>
                  <a:schemeClr val="tx1"/>
                </a:solidFill>
              </a:rPr>
              <a:t>4</a:t>
            </a:r>
            <a:r>
              <a:rPr lang="en-GB" sz="2400" b="1" dirty="0">
                <a:solidFill>
                  <a:schemeClr val="tx1"/>
                </a:solidFill>
              </a:rPr>
              <a:t>)</a:t>
            </a:r>
            <a:r>
              <a:rPr lang="en-GB" sz="2400" b="1" baseline="-25000" dirty="0">
                <a:solidFill>
                  <a:schemeClr val="tx1"/>
                </a:solidFill>
              </a:rPr>
              <a:t>3</a:t>
            </a:r>
            <a:endParaRPr lang="en-GB" b="1" baseline="-25000" dirty="0">
              <a:solidFill>
                <a:schemeClr val="tx1"/>
              </a:solidFill>
            </a:endParaRPr>
          </a:p>
          <a:p>
            <a:pPr algn="ctr"/>
            <a:r>
              <a:rPr lang="en-GB" sz="2000" i="1" dirty="0">
                <a:solidFill>
                  <a:schemeClr val="tx1"/>
                </a:solidFill>
              </a:rPr>
              <a:t>(2 x Al + 3 x S + 12 x O)</a:t>
            </a:r>
          </a:p>
          <a:p>
            <a:pPr algn="ctr"/>
            <a:r>
              <a:rPr lang="en-GB" sz="2000" dirty="0" err="1">
                <a:solidFill>
                  <a:schemeClr val="tx1"/>
                </a:solidFill>
              </a:rPr>
              <a:t>A</a:t>
            </a:r>
            <a:r>
              <a:rPr lang="en-GB" sz="2000" baseline="-25000" dirty="0" err="1">
                <a:solidFill>
                  <a:schemeClr val="tx1"/>
                </a:solidFill>
              </a:rPr>
              <a:t>r</a:t>
            </a:r>
            <a:r>
              <a:rPr lang="en-GB" sz="2000" dirty="0">
                <a:solidFill>
                  <a:schemeClr val="tx1"/>
                </a:solidFill>
              </a:rPr>
              <a:t>:  Al (27)  S (32) O (16)</a:t>
            </a: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(27x2) + (32x3) + (16x12) = 342</a:t>
            </a:r>
          </a:p>
        </p:txBody>
      </p:sp>
    </p:spTree>
    <p:extLst>
      <p:ext uri="{BB962C8B-B14F-4D97-AF65-F5344CB8AC3E}">
        <p14:creationId xmlns:p14="http://schemas.microsoft.com/office/powerpoint/2010/main" val="121936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5655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Use of amount of substance - PART 1</a:t>
            </a:r>
            <a:endParaRPr lang="en-GB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35624" y="649619"/>
            <a:ext cx="8640960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Chemical amounts are measured in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moles</a:t>
            </a:r>
            <a:r>
              <a:rPr lang="en-GB" sz="2000" dirty="0"/>
              <a:t>.  The symbol for the unit mole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mol</a:t>
            </a:r>
            <a:r>
              <a:rPr lang="en-GB" sz="2000" dirty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The mass of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one mole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of a substance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in grams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is numerically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equal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 to its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relative formula mass</a:t>
            </a:r>
            <a:r>
              <a:rPr lang="en-GB" sz="2000" dirty="0"/>
              <a:t>.  </a:t>
            </a:r>
            <a:r>
              <a:rPr lang="en-GB" sz="2000" b="1" dirty="0"/>
              <a:t>One mole of a substance contains the same number of the stated particles, atoms, molecules or ions as one mole of any other substance</a:t>
            </a:r>
            <a:r>
              <a:rPr lang="en-GB" sz="2000" dirty="0"/>
              <a:t>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en-GB" sz="2000" dirty="0"/>
              <a:t> of atoms, molecules or ions in a mole of a given substance is the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Avogadro constant</a:t>
            </a:r>
            <a:r>
              <a:rPr lang="en-GB" sz="2000" dirty="0"/>
              <a:t>.  The value of the Avogadro constant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6.02 x 10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23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per mole</a:t>
            </a:r>
            <a:r>
              <a:rPr lang="en-GB" sz="2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1256F-7675-44B4-97F3-2F79B109C19A}"/>
              </a:ext>
            </a:extLst>
          </p:cNvPr>
          <p:cNvSpPr txBox="1"/>
          <p:nvPr/>
        </p:nvSpPr>
        <p:spPr>
          <a:xfrm>
            <a:off x="251520" y="3276600"/>
            <a:ext cx="447288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Number of moles = </a:t>
            </a:r>
            <a:r>
              <a:rPr lang="en-GB" sz="2000" u="sng" dirty="0"/>
              <a:t>mass (g)</a:t>
            </a:r>
            <a:r>
              <a:rPr lang="en-GB" sz="2000" dirty="0"/>
              <a:t>  or  </a:t>
            </a:r>
            <a:r>
              <a:rPr lang="en-GB" sz="2000" u="sng" dirty="0"/>
              <a:t>mass (g)</a:t>
            </a:r>
          </a:p>
          <a:p>
            <a:r>
              <a:rPr lang="en-GB" sz="2000" dirty="0"/>
              <a:t>                                        </a:t>
            </a:r>
            <a:r>
              <a:rPr lang="en-GB" sz="2000" dirty="0" err="1"/>
              <a:t>A</a:t>
            </a:r>
            <a:r>
              <a:rPr lang="en-GB" sz="2000" baseline="-25000" dirty="0" err="1"/>
              <a:t>r</a:t>
            </a:r>
            <a:r>
              <a:rPr lang="en-GB" sz="2000" baseline="-25000" dirty="0"/>
              <a:t>  </a:t>
            </a:r>
            <a:r>
              <a:rPr lang="en-GB" sz="2000" dirty="0"/>
              <a:t>                 M</a:t>
            </a:r>
            <a:r>
              <a:rPr lang="en-GB" sz="2000" baseline="-25000" dirty="0"/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6684BC-32F6-4D57-9477-32A1A7953001}"/>
              </a:ext>
            </a:extLst>
          </p:cNvPr>
          <p:cNvSpPr txBox="1"/>
          <p:nvPr/>
        </p:nvSpPr>
        <p:spPr>
          <a:xfrm>
            <a:off x="4829400" y="3288632"/>
            <a:ext cx="403244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Mass (g) = number of moles x </a:t>
            </a:r>
            <a:r>
              <a:rPr lang="en-GB" sz="2000" dirty="0" err="1"/>
              <a:t>A</a:t>
            </a:r>
            <a:r>
              <a:rPr lang="en-GB" sz="2000" baseline="-25000" dirty="0" err="1"/>
              <a:t>r</a:t>
            </a:r>
            <a:r>
              <a:rPr lang="en-GB" sz="2000" baseline="-25000" dirty="0"/>
              <a:t> </a:t>
            </a:r>
          </a:p>
          <a:p>
            <a:r>
              <a:rPr lang="en-GB" sz="2000" b="1" baseline="-25000" dirty="0"/>
              <a:t>          </a:t>
            </a:r>
            <a:r>
              <a:rPr lang="en-GB" sz="2000" b="1" dirty="0"/>
              <a:t> or        </a:t>
            </a:r>
            <a:r>
              <a:rPr lang="en-GB" sz="2000" dirty="0"/>
              <a:t>number of moles x M</a:t>
            </a:r>
            <a:r>
              <a:rPr lang="en-GB" sz="2000" baseline="-25000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235624" y="4107098"/>
            <a:ext cx="4488776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/>
              <a:t>How many moles of sulfuric acid molecules are there in 4.7g of sulfuric acid (H</a:t>
            </a:r>
            <a:r>
              <a:rPr lang="en-GB" sz="2000" i="1" baseline="-25000" dirty="0"/>
              <a:t>2</a:t>
            </a:r>
            <a:r>
              <a:rPr lang="en-GB" sz="2000" i="1" dirty="0"/>
              <a:t>SO</a:t>
            </a:r>
            <a:r>
              <a:rPr lang="en-GB" sz="2000" i="1" baseline="-25000" dirty="0"/>
              <a:t>4</a:t>
            </a:r>
            <a:r>
              <a:rPr lang="en-GB" sz="2000" i="1" dirty="0"/>
              <a:t>)?  Give your answer to 1 significant figure.</a:t>
            </a:r>
          </a:p>
          <a:p>
            <a:endParaRPr lang="en-GB" sz="2000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en-GB" sz="2000" b="1" u="sng" dirty="0">
                <a:solidFill>
                  <a:schemeClr val="accent6">
                    <a:lumMod val="75000"/>
                  </a:schemeClr>
                </a:solidFill>
              </a:rPr>
              <a:t> 4.7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0.05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mol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       98</a:t>
            </a:r>
            <a:r>
              <a:rPr lang="en-GB" sz="2000" dirty="0"/>
              <a:t> 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025E75-BD83-464E-9D29-FDB551D7BD56}"/>
              </a:ext>
            </a:extLst>
          </p:cNvPr>
          <p:cNvSpPr txBox="1"/>
          <p:nvPr/>
        </p:nvSpPr>
        <p:spPr>
          <a:xfrm>
            <a:off x="4829400" y="4107098"/>
            <a:ext cx="4032448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i="1" dirty="0"/>
          </a:p>
          <a:p>
            <a:pPr algn="ctr"/>
            <a:r>
              <a:rPr lang="en-GB" sz="2000" i="1" dirty="0"/>
              <a:t>What is the mass of 7.2 x 10</a:t>
            </a:r>
            <a:r>
              <a:rPr lang="en-GB" sz="2000" i="1" baseline="30000" dirty="0"/>
              <a:t>-3</a:t>
            </a:r>
            <a:r>
              <a:rPr lang="en-GB" sz="2000" i="1" dirty="0"/>
              <a:t> moles of aluminium </a:t>
            </a:r>
            <a:r>
              <a:rPr lang="en-GB" sz="2000" i="1" dirty="0" err="1"/>
              <a:t>sulfate</a:t>
            </a:r>
            <a:r>
              <a:rPr lang="en-GB" sz="2000" i="1" dirty="0"/>
              <a:t> (Al</a:t>
            </a:r>
            <a:r>
              <a:rPr lang="en-GB" sz="2000" i="1" baseline="-25000" dirty="0"/>
              <a:t>2</a:t>
            </a:r>
            <a:r>
              <a:rPr lang="en-GB" sz="2000" i="1" dirty="0"/>
              <a:t>(SO</a:t>
            </a:r>
            <a:r>
              <a:rPr lang="en-GB" sz="2000" i="1" baseline="-25000" dirty="0"/>
              <a:t>4</a:t>
            </a:r>
            <a:r>
              <a:rPr lang="en-GB" sz="2000" i="1" dirty="0"/>
              <a:t>)</a:t>
            </a:r>
            <a:r>
              <a:rPr lang="en-GB" sz="2000" i="1" baseline="-25000" dirty="0"/>
              <a:t>3</a:t>
            </a:r>
            <a:r>
              <a:rPr lang="en-GB" sz="2000" i="1" dirty="0"/>
              <a:t>)?  Give your answer to 1 decimal place.</a:t>
            </a:r>
          </a:p>
          <a:p>
            <a:pPr algn="ctr"/>
            <a:endParaRPr lang="en-GB" sz="2000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7.2 x 10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-3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x 342 = 2.5g </a:t>
            </a:r>
          </a:p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2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4246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Use of amount of substance - PART 1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HIGHER TIER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9D24D6-BF3E-48D1-A1E3-FB8C618604DE}"/>
              </a:ext>
            </a:extLst>
          </p:cNvPr>
          <p:cNvSpPr txBox="1"/>
          <p:nvPr/>
        </p:nvSpPr>
        <p:spPr>
          <a:xfrm>
            <a:off x="239361" y="801287"/>
            <a:ext cx="8640960" cy="23391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</a:t>
            </a:r>
            <a:r>
              <a:rPr lang="en-GB" sz="2000" b="1" dirty="0"/>
              <a:t> masses </a:t>
            </a:r>
            <a:r>
              <a:rPr lang="en-GB" sz="2000" dirty="0"/>
              <a:t>of</a:t>
            </a:r>
            <a:r>
              <a:rPr lang="en-GB" sz="2000" b="1" dirty="0"/>
              <a:t> reactants </a:t>
            </a:r>
            <a:r>
              <a:rPr lang="en-GB" sz="2000" dirty="0"/>
              <a:t>and</a:t>
            </a:r>
            <a:r>
              <a:rPr lang="en-GB" sz="2000" b="1" dirty="0"/>
              <a:t> products </a:t>
            </a:r>
            <a:r>
              <a:rPr lang="en-GB" sz="2000" dirty="0"/>
              <a:t>can be calculated from </a:t>
            </a:r>
            <a:r>
              <a:rPr lang="en-GB" sz="2000" b="1" dirty="0"/>
              <a:t>balanced symbol equations</a:t>
            </a:r>
            <a:r>
              <a:rPr lang="en-GB" sz="2000" dirty="0"/>
              <a:t>.</a:t>
            </a:r>
          </a:p>
          <a:p>
            <a:pPr algn="ctr"/>
            <a:r>
              <a:rPr lang="en-GB" sz="2000" dirty="0"/>
              <a:t>Chemical equations can be interpreted in terms of </a:t>
            </a:r>
            <a:r>
              <a:rPr lang="en-GB" sz="2000" b="1" dirty="0"/>
              <a:t>moles</a:t>
            </a:r>
            <a:r>
              <a:rPr lang="en-GB" sz="2000" dirty="0"/>
              <a:t>.  Example:</a:t>
            </a:r>
            <a:endParaRPr lang="en-GB" sz="2000" dirty="0">
              <a:sym typeface="Wingdings" panose="05000000000000000000" pitchFamily="2" charset="2"/>
            </a:endParaRPr>
          </a:p>
          <a:p>
            <a:pPr algn="ctr"/>
            <a:endParaRPr lang="en-GB" sz="900" dirty="0">
              <a:sym typeface="Wingdings" panose="05000000000000000000" pitchFamily="2" charset="2"/>
            </a:endParaRPr>
          </a:p>
          <a:p>
            <a:pPr algn="ctr"/>
            <a:r>
              <a:rPr lang="en-GB" sz="2800" b="1" dirty="0"/>
              <a:t>H</a:t>
            </a:r>
            <a:r>
              <a:rPr lang="en-GB" sz="2800" b="1" baseline="-25000" dirty="0"/>
              <a:t>2</a:t>
            </a:r>
            <a:r>
              <a:rPr lang="en-GB" sz="2800" b="1" dirty="0"/>
              <a:t> + Cl</a:t>
            </a:r>
            <a:r>
              <a:rPr lang="en-GB" sz="2800" b="1" baseline="-25000" dirty="0"/>
              <a:t>2</a:t>
            </a:r>
            <a:r>
              <a:rPr lang="en-GB" sz="2800" b="1" dirty="0"/>
              <a:t> </a:t>
            </a:r>
            <a:r>
              <a:rPr lang="en-GB" sz="2800" b="1" dirty="0">
                <a:sym typeface="Wingdings" panose="05000000000000000000" pitchFamily="2" charset="2"/>
              </a:rPr>
              <a:t>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GB" sz="2800" b="1" dirty="0">
                <a:sym typeface="Wingdings" panose="05000000000000000000" pitchFamily="2" charset="2"/>
              </a:rPr>
              <a:t>HCl</a:t>
            </a:r>
          </a:p>
          <a:p>
            <a:pPr algn="ctr"/>
            <a:endParaRPr lang="en-GB" sz="900" dirty="0"/>
          </a:p>
          <a:p>
            <a:pPr algn="ctr"/>
            <a:r>
              <a:rPr lang="en-GB" sz="2000" dirty="0"/>
              <a:t>This equation shows that </a:t>
            </a:r>
            <a:r>
              <a:rPr lang="en-GB" sz="2000" b="1" dirty="0"/>
              <a:t>one</a:t>
            </a:r>
            <a:r>
              <a:rPr lang="en-GB" sz="2000" dirty="0"/>
              <a:t> mole of </a:t>
            </a:r>
            <a:r>
              <a:rPr lang="en-GB" sz="2000" b="1" dirty="0"/>
              <a:t>hydrogen</a:t>
            </a:r>
            <a:r>
              <a:rPr lang="en-GB" sz="2000" dirty="0"/>
              <a:t> reacts with</a:t>
            </a:r>
            <a:r>
              <a:rPr lang="en-GB" sz="2000" b="1" dirty="0"/>
              <a:t> one </a:t>
            </a:r>
            <a:r>
              <a:rPr lang="en-GB" sz="2000" dirty="0"/>
              <a:t>mole of </a:t>
            </a:r>
            <a:r>
              <a:rPr lang="en-GB" sz="2000" b="1" dirty="0"/>
              <a:t>chlorine</a:t>
            </a:r>
            <a:r>
              <a:rPr lang="en-GB" sz="2000" dirty="0"/>
              <a:t> to form </a:t>
            </a:r>
            <a:r>
              <a:rPr lang="en-GB" sz="2000" b="1" dirty="0"/>
              <a:t>two </a:t>
            </a:r>
            <a:r>
              <a:rPr lang="en-GB" sz="2000" dirty="0"/>
              <a:t>moles of </a:t>
            </a:r>
            <a:r>
              <a:rPr lang="en-GB" sz="2000" b="1" dirty="0"/>
              <a:t>hydrochloric acid</a:t>
            </a:r>
            <a:r>
              <a:rPr lang="en-GB" sz="2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251520" y="3110537"/>
            <a:ext cx="8640960" cy="34470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balanced equation is useful because it can be used to calculate what mass of hydrogen and chlorine react together and how much hydrogen chloride is made.</a:t>
            </a:r>
          </a:p>
          <a:p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000" b="1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 H (1) 		so mass of 1 mole of H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	= 2 x 1 = 2g</a:t>
            </a:r>
          </a:p>
          <a:p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000" b="1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:  Cl (35.5)  		so mass of 1 mole of Cl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	= 35.5 x2 = 71g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: HCl (1 + 35.5)	so mass of 1 mole of HCl 	= 36.5g</a:t>
            </a:r>
          </a:p>
          <a:p>
            <a:r>
              <a:rPr lang="en-GB" sz="2000" dirty="0"/>
              <a:t>The balanced equation tells us that one mole of hydrogen reacts with one mole of chlorine to  give two moles of hydrogen chloride molecules, so turning this to masses: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 mole of hydrogen 		= 1 x 2 		= 2g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 mole of chlorine 		= 1 x 71 		= 71g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 moles of hydrochloric acid	= 2 x 36.5 	= 73g</a:t>
            </a:r>
          </a:p>
        </p:txBody>
      </p:sp>
    </p:spTree>
    <p:extLst>
      <p:ext uri="{BB962C8B-B14F-4D97-AF65-F5344CB8AC3E}">
        <p14:creationId xmlns:p14="http://schemas.microsoft.com/office/powerpoint/2010/main" val="25416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4246"/>
            <a:ext cx="8532440" cy="657041"/>
          </a:xfrm>
        </p:spPr>
        <p:txBody>
          <a:bodyPr>
            <a:noAutofit/>
          </a:bodyPr>
          <a:lstStyle/>
          <a:p>
            <a:pPr marL="342900" marR="0" lvl="1" algn="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chemeClr val="accent6"/>
                </a:solidFill>
              </a:rPr>
              <a:t>Use of amount of substance - PART 1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HIGHER TIER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plum pudding model">
            <a:extLst>
              <a:ext uri="{FF2B5EF4-FFF2-40B4-BE49-F238E27FC236}">
                <a16:creationId xmlns:a16="http://schemas.microsoft.com/office/drawing/2014/main" id="{1F46EA24-D964-41A0-8AA7-65153FC742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6674C-9F09-44C6-A117-C846405F67B1}"/>
              </a:ext>
            </a:extLst>
          </p:cNvPr>
          <p:cNvSpPr txBox="1"/>
          <p:nvPr/>
        </p:nvSpPr>
        <p:spPr>
          <a:xfrm>
            <a:off x="99496" y="782449"/>
            <a:ext cx="8945008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Sodium hydroxide reacts with chlorine to make bleach:</a:t>
            </a:r>
          </a:p>
          <a:p>
            <a:pPr algn="ctr"/>
            <a:endParaRPr lang="en-GB" sz="2000" dirty="0"/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                2</a:t>
            </a:r>
            <a:r>
              <a:rPr lang="en-GB" sz="2000" b="1" dirty="0"/>
              <a:t>NaOH + Cl</a:t>
            </a:r>
            <a:r>
              <a:rPr lang="en-GB" sz="2000" b="1" baseline="-25000" dirty="0"/>
              <a:t>2</a:t>
            </a:r>
            <a:r>
              <a:rPr lang="en-GB" sz="2000" b="1" dirty="0"/>
              <a:t> </a:t>
            </a:r>
            <a:r>
              <a:rPr lang="en-GB" sz="2000" b="1" dirty="0">
                <a:sym typeface="Wingdings" panose="05000000000000000000" pitchFamily="2" charset="2"/>
              </a:rPr>
              <a:t> </a:t>
            </a:r>
            <a:r>
              <a:rPr lang="en-GB" sz="2000" b="1" dirty="0" err="1">
                <a:sym typeface="Wingdings" panose="05000000000000000000" pitchFamily="2" charset="2"/>
              </a:rPr>
              <a:t>NaOCl</a:t>
            </a:r>
            <a:r>
              <a:rPr lang="en-GB" sz="2000" b="1" dirty="0">
                <a:sym typeface="Wingdings" panose="05000000000000000000" pitchFamily="2" charset="2"/>
              </a:rPr>
              <a:t> + </a:t>
            </a:r>
            <a:r>
              <a:rPr lang="en-GB" sz="2000" b="1" dirty="0" err="1">
                <a:sym typeface="Wingdings" panose="05000000000000000000" pitchFamily="2" charset="2"/>
              </a:rPr>
              <a:t>NaCl</a:t>
            </a:r>
            <a:r>
              <a:rPr lang="en-GB" sz="2000" b="1" dirty="0">
                <a:sym typeface="Wingdings" panose="05000000000000000000" pitchFamily="2" charset="2"/>
              </a:rPr>
              <a:t> + H</a:t>
            </a:r>
            <a:r>
              <a:rPr lang="en-GB" sz="2000" b="1" baseline="-25000" dirty="0"/>
              <a:t>2</a:t>
            </a:r>
            <a:r>
              <a:rPr lang="en-GB" sz="2000" b="1" dirty="0">
                <a:sym typeface="Wingdings" panose="05000000000000000000" pitchFamily="2" charset="2"/>
              </a:rPr>
              <a:t>O</a:t>
            </a:r>
          </a:p>
          <a:p>
            <a:pPr algn="ctr"/>
            <a:endParaRPr lang="en-GB" sz="2000" dirty="0">
              <a:sym typeface="Wingdings" panose="05000000000000000000" pitchFamily="2" charset="2"/>
            </a:endParaRPr>
          </a:p>
          <a:p>
            <a:r>
              <a:rPr lang="en-GB" sz="2000" dirty="0">
                <a:sym typeface="Wingdings" panose="05000000000000000000" pitchFamily="2" charset="2"/>
              </a:rPr>
              <a:t>If you have a solution containing 100.0g of sodium </a:t>
            </a:r>
          </a:p>
          <a:p>
            <a:r>
              <a:rPr lang="en-GB" sz="2000" dirty="0">
                <a:sym typeface="Wingdings" panose="05000000000000000000" pitchFamily="2" charset="2"/>
              </a:rPr>
              <a:t>hydroxide, what mass of chlorine gas do you need to </a:t>
            </a:r>
          </a:p>
          <a:p>
            <a:r>
              <a:rPr lang="en-GB" sz="2000" dirty="0">
                <a:sym typeface="Wingdings" panose="05000000000000000000" pitchFamily="2" charset="2"/>
              </a:rPr>
              <a:t>convert it to bleach?</a:t>
            </a:r>
          </a:p>
          <a:p>
            <a:endParaRPr lang="en-GB" sz="2000" dirty="0"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NaOH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(23 + 16 + 1)	so mass of 1 mole of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NaOH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40g</a:t>
            </a:r>
          </a:p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: Cl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(35.5 x 2)		so mass of 1 mole of Cl</a:t>
            </a:r>
            <a:r>
              <a:rPr lang="en-GB" sz="20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 = 71g</a:t>
            </a:r>
          </a:p>
          <a:p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dirty="0"/>
              <a:t>So 100.0g of sodium hydroxide is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100/40 = 2.5 moles</a:t>
            </a:r>
          </a:p>
          <a:p>
            <a:endParaRPr lang="en-GB" sz="2000" dirty="0"/>
          </a:p>
          <a:p>
            <a:r>
              <a:rPr lang="en-GB" sz="2000" dirty="0"/>
              <a:t>The balanced symbol equation tells us that for every two moles of sodium hydroxide, you need one mole of chlorine to react with it.</a:t>
            </a:r>
          </a:p>
          <a:p>
            <a:r>
              <a:rPr lang="en-GB" sz="2000" dirty="0"/>
              <a:t>So you need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2.5/2 = 1.25 moles </a:t>
            </a:r>
            <a:r>
              <a:rPr lang="en-GB" sz="2000" dirty="0"/>
              <a:t>of chlorine</a:t>
            </a:r>
          </a:p>
          <a:p>
            <a:r>
              <a:rPr lang="en-GB" sz="2000" dirty="0"/>
              <a:t>One mole of chlorine is 71g, so you will need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1.25 x 71g = 88.75g </a:t>
            </a:r>
            <a:r>
              <a:rPr lang="en-GB" sz="2000" dirty="0"/>
              <a:t>of chlorine to react with 100.0g of sodium hydroxide.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024FC71-D57D-4AA3-BE20-380046CE9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15621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99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4489A17B-A778-43E8-8CAD-39AF0ABD1C3C}" vid="{5B90DF28-B678-4AF8-820C-D210C98786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IXL Sc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XL Sci" id="{2CFE4A30-D880-BA4E-B779-8E17F61ECAC9}" vid="{3D4DF9ED-AD7F-6943-859C-106C4E33968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38184</TotalTime>
  <Words>3162</Words>
  <Application>Microsoft Office PowerPoint</Application>
  <PresentationFormat>On-screen Show (4:3)</PresentationFormat>
  <Paragraphs>369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Gill Sans</vt:lpstr>
      <vt:lpstr>News Gothic MT</vt:lpstr>
      <vt:lpstr>1_Office Theme</vt:lpstr>
      <vt:lpstr>Custom Design</vt:lpstr>
      <vt:lpstr>PIXL Sci</vt:lpstr>
      <vt:lpstr>Overview   Quantitative chemistry</vt:lpstr>
      <vt:lpstr>Chemical measurements - PART 1</vt:lpstr>
      <vt:lpstr>Chemical measurements - PART 1</vt:lpstr>
      <vt:lpstr>Chemical measurements - PART 1</vt:lpstr>
      <vt:lpstr>Chemical measurements - PART 1</vt:lpstr>
      <vt:lpstr>Chemical measurements - PART 2</vt:lpstr>
      <vt:lpstr>Use of amount of substance - PART 1</vt:lpstr>
      <vt:lpstr>Use of amount of substance - PART 1 HIGHER TIER</vt:lpstr>
      <vt:lpstr>Use of amount of substance - PART 1 HIGHER TIER</vt:lpstr>
      <vt:lpstr>Use of amount of substance - PART 1 HIGHER TIER</vt:lpstr>
      <vt:lpstr>Use of amount of substance - PART 1 HIGHER TIER</vt:lpstr>
      <vt:lpstr>Calculations - PART 2</vt:lpstr>
      <vt:lpstr>Calculations - PART 2</vt:lpstr>
      <vt:lpstr>Yield and atom economy - CHEMISTRY ONLY</vt:lpstr>
      <vt:lpstr>Yield and atom economy - CHEMISTRY ONLY</vt:lpstr>
      <vt:lpstr>Yield and atom economy - CHEMISTRY ONLY</vt:lpstr>
      <vt:lpstr>Quantities – CHEMISTRY ONLY Higher</vt:lpstr>
      <vt:lpstr>Quantities - CHEMISTRY ONLY Higher</vt:lpstr>
      <vt:lpstr>Quantities - CHEMISTRY ONLY Higher</vt:lpstr>
      <vt:lpstr>Quantities - CHEMISTRY ONLY Higher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zarina shaffi</dc:creator>
  <cp:lastModifiedBy>Samantha Windebank</cp:lastModifiedBy>
  <cp:revision>345</cp:revision>
  <dcterms:created xsi:type="dcterms:W3CDTF">2016-03-05T09:38:04Z</dcterms:created>
  <dcterms:modified xsi:type="dcterms:W3CDTF">2019-09-08T16:16:23Z</dcterms:modified>
</cp:coreProperties>
</file>