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4" r:id="rId3"/>
    <p:sldId id="257" r:id="rId4"/>
    <p:sldId id="276" r:id="rId5"/>
    <p:sldId id="259" r:id="rId6"/>
    <p:sldId id="279" r:id="rId7"/>
    <p:sldId id="261" r:id="rId8"/>
    <p:sldId id="263" r:id="rId9"/>
    <p:sldId id="265" r:id="rId10"/>
    <p:sldId id="281" r:id="rId11"/>
    <p:sldId id="267" r:id="rId12"/>
    <p:sldId id="334" r:id="rId13"/>
    <p:sldId id="283" r:id="rId14"/>
    <p:sldId id="319" r:id="rId15"/>
    <p:sldId id="269" r:id="rId16"/>
    <p:sldId id="318" r:id="rId17"/>
    <p:sldId id="272" r:id="rId18"/>
    <p:sldId id="309" r:id="rId19"/>
    <p:sldId id="284" r:id="rId20"/>
    <p:sldId id="286" r:id="rId21"/>
    <p:sldId id="288" r:id="rId22"/>
    <p:sldId id="290" r:id="rId23"/>
    <p:sldId id="292" r:id="rId24"/>
    <p:sldId id="330" r:id="rId25"/>
    <p:sldId id="294" r:id="rId26"/>
    <p:sldId id="311" r:id="rId27"/>
    <p:sldId id="296" r:id="rId28"/>
    <p:sldId id="298" r:id="rId29"/>
    <p:sldId id="301" r:id="rId30"/>
    <p:sldId id="303" r:id="rId31"/>
    <p:sldId id="305" r:id="rId32"/>
    <p:sldId id="307" r:id="rId33"/>
    <p:sldId id="321" r:id="rId34"/>
    <p:sldId id="322" r:id="rId35"/>
    <p:sldId id="324" r:id="rId36"/>
    <p:sldId id="326" r:id="rId37"/>
    <p:sldId id="328" r:id="rId38"/>
    <p:sldId id="332" r:id="rId39"/>
    <p:sldId id="313" r:id="rId40"/>
    <p:sldId id="31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1466" autoAdjust="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26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4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9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4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3F13AAF-525E-4953-A67E-7B34FDB4D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2E545-5D26-46F3-8395-506A2A73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575967"/>
            <a:ext cx="4457690" cy="17208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 dirty="0"/>
              <a:t>Using flashcards for revision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39641-C052-4FEA-834B-2A9D5708E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22" b="37860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63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3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Method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3729D-34FD-4590-9001-365F0696D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9" y="1720459"/>
            <a:ext cx="10469881" cy="4438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6B586-32C5-4B17-A905-ED32B392A179}"/>
              </a:ext>
            </a:extLst>
          </p:cNvPr>
          <p:cNvSpPr txBox="1"/>
          <p:nvPr/>
        </p:nvSpPr>
        <p:spPr>
          <a:xfrm>
            <a:off x="1196115" y="2524904"/>
            <a:ext cx="4381500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latin typeface="Calibri"/>
              </a:rPr>
              <a:t>English and French with a gap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play football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e __  _______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AFB6C-4F83-49C9-99E8-1CC587230B66}"/>
              </a:ext>
            </a:extLst>
          </p:cNvPr>
          <p:cNvSpPr txBox="1"/>
          <p:nvPr/>
        </p:nvSpPr>
        <p:spPr>
          <a:xfrm>
            <a:off x="6722626" y="2524904"/>
            <a:ext cx="4381500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latin typeface="Calibri"/>
              </a:rPr>
              <a:t>English and French with gap filled in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play football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e </a:t>
            </a:r>
            <a:r>
              <a:rPr lang="en-GB" sz="2200" b="1" u="sng" dirty="0">
                <a:latin typeface="Calibri"/>
              </a:rPr>
              <a:t>au foot</a:t>
            </a:r>
            <a:endParaRPr kumimoji="0" lang="en-GB" sz="22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6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How to revise using your own flashcards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0D3D1-1802-48CE-93D0-4D55257B26B6}"/>
              </a:ext>
            </a:extLst>
          </p:cNvPr>
          <p:cNvSpPr txBox="1"/>
          <p:nvPr/>
        </p:nvSpPr>
        <p:spPr>
          <a:xfrm>
            <a:off x="989400" y="2177143"/>
            <a:ext cx="105349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marR="0" lvl="0" indent="-2746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dirty="0">
                <a:solidFill>
                  <a:srgbClr val="0B2827"/>
                </a:solidFill>
                <a:latin typeface="Goudy Old Style" panose="02020502050305020303" pitchFamily="18" charset="0"/>
              </a:rPr>
              <a:t>Put the cards into a pile.</a:t>
            </a:r>
          </a:p>
          <a:p>
            <a:pPr marL="274638" marR="0" lvl="0" indent="-274638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dirty="0">
                <a:solidFill>
                  <a:srgbClr val="0B2827"/>
                </a:solidFill>
                <a:latin typeface="Goudy Old Style" panose="02020502050305020303" pitchFamily="18" charset="0"/>
              </a:rPr>
              <a:t>Pick up the top card and try to say the answer out loud </a:t>
            </a:r>
            <a:r>
              <a:rPr lang="en-GB" sz="24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from memory</a:t>
            </a:r>
            <a:r>
              <a:rPr lang="en-GB" sz="2400" dirty="0">
                <a:solidFill>
                  <a:srgbClr val="0B2827"/>
                </a:solidFill>
                <a:latin typeface="Goudy Old Style" panose="02020502050305020303" pitchFamily="18" charset="0"/>
              </a:rPr>
              <a:t>. </a:t>
            </a:r>
            <a:r>
              <a:rPr lang="en-GB" sz="24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If you are translating into French or Spanish, try to spell it.  As an extra challenge, try to use it in a sentence</a:t>
            </a:r>
            <a:r>
              <a:rPr lang="en-GB" sz="2400" dirty="0">
                <a:solidFill>
                  <a:srgbClr val="0B2827"/>
                </a:solidFill>
                <a:latin typeface="Goudy Old Style" panose="02020502050305020303" pitchFamily="18" charset="0"/>
              </a:rPr>
              <a:t>.</a:t>
            </a:r>
          </a:p>
          <a:p>
            <a:pPr marL="274638" marR="0" lvl="0" indent="-274638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B2827"/>
                </a:solidFill>
                <a:effectLst/>
                <a:uLnTx/>
                <a:uFillTx/>
                <a:latin typeface="Goudy Old Style" panose="02020502050305020303" pitchFamily="18" charset="0"/>
              </a:rPr>
              <a:t>Turn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B2827"/>
                </a:solidFill>
                <a:effectLst/>
                <a:uLnTx/>
                <a:uFillTx/>
                <a:latin typeface="Goudy Old Style" panose="02020502050305020303" pitchFamily="18" charset="0"/>
              </a:rPr>
              <a:t> the card over and look at the answer.  If your answer was correct, put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B2827"/>
                </a:solidFill>
                <a:effectLst/>
                <a:uLnTx/>
                <a:uFillTx/>
                <a:latin typeface="Goudy Old Style" panose="02020502050305020303" pitchFamily="18" charset="0"/>
              </a:rPr>
              <a:t>th</a:t>
            </a:r>
            <a:r>
              <a:rPr lang="en-GB" sz="2400" dirty="0">
                <a:solidFill>
                  <a:srgbClr val="0B2827"/>
                </a:solidFill>
                <a:latin typeface="Goudy Old Style" panose="02020502050305020303" pitchFamily="18" charset="0"/>
              </a:rPr>
              <a:t>e card to one side in a separate, discard pile.  If your answer was incorrect, put the card back to the bottom of the stack you’re going through.</a:t>
            </a:r>
          </a:p>
          <a:p>
            <a:pPr marL="274638" marR="0" lvl="0" indent="-2746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dirty="0">
                <a:solidFill>
                  <a:srgbClr val="0B2827"/>
                </a:solidFill>
                <a:latin typeface="Goudy Old Style" panose="02020502050305020303" pitchFamily="18" charset="0"/>
              </a:rPr>
              <a:t>Keep going until ALL of the cards are in the discard pile.</a:t>
            </a:r>
          </a:p>
          <a:p>
            <a:pPr marL="274638" marR="0" lvl="0" indent="-2746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400" dirty="0">
                <a:solidFill>
                  <a:srgbClr val="0B2827"/>
                </a:solidFill>
                <a:latin typeface="Goudy Old Style" panose="02020502050305020303" pitchFamily="18" charset="0"/>
              </a:rPr>
              <a:t>Repeat this process on </a:t>
            </a:r>
            <a:r>
              <a:rPr lang="en-GB" sz="24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2 separate days</a:t>
            </a:r>
            <a:r>
              <a:rPr lang="en-GB" sz="2400" dirty="0">
                <a:solidFill>
                  <a:srgbClr val="0B2827"/>
                </a:solidFill>
                <a:latin typeface="Goudy Old Style" panose="02020502050305020303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Goudy Old Style" panose="0202050205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4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72" y="385374"/>
            <a:ext cx="11070747" cy="111283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Top tips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BC91B59-ECEC-4C34-B492-8CD7040EBAB4}"/>
              </a:ext>
            </a:extLst>
          </p:cNvPr>
          <p:cNvSpPr/>
          <p:nvPr/>
        </p:nvSpPr>
        <p:spPr>
          <a:xfrm>
            <a:off x="528172" y="2066292"/>
            <a:ext cx="3030954" cy="3631119"/>
          </a:xfrm>
          <a:prstGeom prst="wedgeRoundRectCallout">
            <a:avLst>
              <a:gd name="adj1" fmla="val -20399"/>
              <a:gd name="adj2" fmla="val 6592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B2827"/>
                </a:solidFill>
                <a:effectLst/>
                <a:uLnTx/>
                <a:uFillTx/>
                <a:latin typeface="Goudy Old Style" panose="02020502050305020303" pitchFamily="18" charset="0"/>
                <a:ea typeface="+mn-ea"/>
                <a:cs typeface="+mn-cs"/>
              </a:rPr>
              <a:t>Colour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srgbClr val="0B2827"/>
                </a:solidFill>
                <a:effectLst/>
                <a:uLnTx/>
                <a:uFillTx/>
                <a:latin typeface="Goudy Old Style" panose="02020502050305020303" pitchFamily="18" charset="0"/>
                <a:ea typeface="+mn-ea"/>
                <a:cs typeface="+mn-cs"/>
              </a:rPr>
              <a:t> code the following words on your flashcards to help you with your writing: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aseline="0" dirty="0">
              <a:solidFill>
                <a:srgbClr val="0B2827"/>
              </a:solidFill>
              <a:latin typeface="Goudy Old Style" panose="020205020503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srgbClr val="0B2827"/>
                </a:solidFill>
                <a:effectLst/>
                <a:uLnTx/>
                <a:uFillTx/>
                <a:latin typeface="Goudy Old Style" panose="02020502050305020303" pitchFamily="18" charset="0"/>
                <a:ea typeface="+mn-ea"/>
                <a:cs typeface="+mn-cs"/>
              </a:rPr>
              <a:t>Masculine and feminine nouns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aseline="0" dirty="0">
              <a:solidFill>
                <a:srgbClr val="0B2827"/>
              </a:solidFill>
              <a:latin typeface="Goudy Old Style" panose="020205020503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rgbClr val="0B2827"/>
                </a:solidFill>
                <a:latin typeface="Goudy Old Style" panose="02020502050305020303" pitchFamily="18" charset="0"/>
              </a:rPr>
              <a:t>Masculine and feminine adjectives.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Goudy Old Style" panose="020205020503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A916B-BD46-4A8B-B2DC-3595C857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906" y="2204615"/>
            <a:ext cx="7854429" cy="3329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AA24B0-EE26-4CE2-B8C7-EEE8C8D1C2CD}"/>
              </a:ext>
            </a:extLst>
          </p:cNvPr>
          <p:cNvSpPr txBox="1"/>
          <p:nvPr/>
        </p:nvSpPr>
        <p:spPr>
          <a:xfrm>
            <a:off x="4276578" y="2845036"/>
            <a:ext cx="326137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="1" i="1" dirty="0">
              <a:solidFill>
                <a:srgbClr val="92D05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i="1" dirty="0">
                <a:latin typeface="Calibri"/>
              </a:rPr>
              <a:t>How do you say ‘Happy?’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C6B16-CCD4-4CA7-883E-6C600D85FCC5}"/>
              </a:ext>
            </a:extLst>
          </p:cNvPr>
          <p:cNvSpPr txBox="1"/>
          <p:nvPr/>
        </p:nvSpPr>
        <p:spPr>
          <a:xfrm>
            <a:off x="8402453" y="2845036"/>
            <a:ext cx="3261375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b="1" i="1" dirty="0">
              <a:solidFill>
                <a:srgbClr val="0070C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i="1" dirty="0">
                <a:solidFill>
                  <a:srgbClr val="0070C0"/>
                </a:solidFill>
                <a:latin typeface="Calibri"/>
              </a:rPr>
              <a:t>Content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i="1" dirty="0" err="1">
                <a:solidFill>
                  <a:srgbClr val="FF0000"/>
                </a:solidFill>
                <a:latin typeface="Calibri"/>
              </a:rPr>
              <a:t>Contente</a:t>
            </a:r>
            <a:endParaRPr lang="en-GB" sz="2200" b="1" i="1" dirty="0">
              <a:solidFill>
                <a:srgbClr val="FF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28A5E92-8093-44BB-BC89-A322F19B3B8C}"/>
              </a:ext>
            </a:extLst>
          </p:cNvPr>
          <p:cNvSpPr/>
          <p:nvPr/>
        </p:nvSpPr>
        <p:spPr>
          <a:xfrm>
            <a:off x="3035676" y="3429000"/>
            <a:ext cx="1055076" cy="6708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E545-5D26-46F3-8395-506A2A73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063" y="1111955"/>
            <a:ext cx="7977600" cy="2085696"/>
          </a:xfrm>
        </p:spPr>
        <p:txBody>
          <a:bodyPr>
            <a:normAutofit/>
          </a:bodyPr>
          <a:lstStyle/>
          <a:p>
            <a:r>
              <a:rPr lang="en-GB" dirty="0"/>
              <a:t>Why can’t I just learn my flashcards all at once? </a:t>
            </a:r>
          </a:p>
        </p:txBody>
      </p:sp>
    </p:spTree>
    <p:extLst>
      <p:ext uri="{BB962C8B-B14F-4D97-AF65-F5344CB8AC3E}">
        <p14:creationId xmlns:p14="http://schemas.microsoft.com/office/powerpoint/2010/main" val="195406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F02E032-981B-4F7C-A1B6-CBA60DF470DA}"/>
              </a:ext>
            </a:extLst>
          </p:cNvPr>
          <p:cNvSpPr/>
          <p:nvPr/>
        </p:nvSpPr>
        <p:spPr>
          <a:xfrm>
            <a:off x="488156" y="428623"/>
            <a:ext cx="4014788" cy="2400301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If you only learn something once, you are more likely to forget it because it is only stored in your short –term memory.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D04AAF8-416E-460F-90FA-F67C9AFE0FBF}"/>
              </a:ext>
            </a:extLst>
          </p:cNvPr>
          <p:cNvSpPr/>
          <p:nvPr/>
        </p:nvSpPr>
        <p:spPr>
          <a:xfrm>
            <a:off x="6096000" y="938212"/>
            <a:ext cx="5305425" cy="2543176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If you revise something lots of times, it will eventually get stored in your long-term memory.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Anything stored here is very difficult to forget!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6777280-6591-490D-B910-84A14074B8FF}"/>
              </a:ext>
            </a:extLst>
          </p:cNvPr>
          <p:cNvSpPr/>
          <p:nvPr/>
        </p:nvSpPr>
        <p:spPr>
          <a:xfrm>
            <a:off x="1171575" y="3481388"/>
            <a:ext cx="4924425" cy="254317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This is why it is important to revise using your flashcards a few times in short bursts before you take a test.      </a:t>
            </a:r>
          </a:p>
        </p:txBody>
      </p:sp>
    </p:spTree>
    <p:extLst>
      <p:ext uri="{BB962C8B-B14F-4D97-AF65-F5344CB8AC3E}">
        <p14:creationId xmlns:p14="http://schemas.microsoft.com/office/powerpoint/2010/main" val="28685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72" y="385374"/>
            <a:ext cx="11070747" cy="111283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Top tips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40EFB12-9E9D-44BE-A749-F8FAB95959D0}"/>
              </a:ext>
            </a:extLst>
          </p:cNvPr>
          <p:cNvSpPr/>
          <p:nvPr/>
        </p:nvSpPr>
        <p:spPr>
          <a:xfrm>
            <a:off x="528173" y="1728669"/>
            <a:ext cx="2668200" cy="3631119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/>
                </a:solidFill>
                <a:latin typeface="Goudy Old Style" panose="02020502050305020303" pitchFamily="18" charset="0"/>
              </a:rPr>
              <a:t>Shuffle the cards at the start of a new revision session.  This will help you to focus on memorising the meaning of the words rather than the order they are in.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1694EE2-E0D4-431C-A824-98BEA18ACC1F}"/>
              </a:ext>
            </a:extLst>
          </p:cNvPr>
          <p:cNvSpPr/>
          <p:nvPr/>
        </p:nvSpPr>
        <p:spPr>
          <a:xfrm>
            <a:off x="6170739" y="1728669"/>
            <a:ext cx="2637549" cy="3631119"/>
          </a:xfrm>
          <a:prstGeom prst="wedgeRoundRectCallout">
            <a:avLst>
              <a:gd name="adj1" fmla="val -20399"/>
              <a:gd name="adj2" fmla="val 6592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/>
                </a:solidFill>
                <a:latin typeface="Goudy Old Style" panose="02020502050305020303" pitchFamily="18" charset="0"/>
              </a:rPr>
              <a:t>Before a mock exam or the real exam, try shuffling cards from different topics together.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03A5808-3FEB-42BB-8984-70ED2BB08616}"/>
              </a:ext>
            </a:extLst>
          </p:cNvPr>
          <p:cNvSpPr/>
          <p:nvPr/>
        </p:nvSpPr>
        <p:spPr>
          <a:xfrm>
            <a:off x="3349456" y="1728669"/>
            <a:ext cx="2668200" cy="3631119"/>
          </a:xfrm>
          <a:prstGeom prst="wedgeRoundRectCallout">
            <a:avLst>
              <a:gd name="adj1" fmla="val -20399"/>
              <a:gd name="adj2" fmla="val 6592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/>
                </a:solidFill>
                <a:latin typeface="Goudy Old Style" panose="02020502050305020303" pitchFamily="18" charset="0"/>
              </a:rPr>
              <a:t> Learning in short bursts is better than cramming for an hour before a vocabulary test.  Try learning your flashcards for 10 minutes a day over 3 days before the test.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BC91B59-ECEC-4C34-B492-8CD7040EBAB4}"/>
              </a:ext>
            </a:extLst>
          </p:cNvPr>
          <p:cNvSpPr/>
          <p:nvPr/>
        </p:nvSpPr>
        <p:spPr>
          <a:xfrm>
            <a:off x="8961371" y="1728668"/>
            <a:ext cx="2637549" cy="3631119"/>
          </a:xfrm>
          <a:prstGeom prst="wedgeRoundRectCallout">
            <a:avLst>
              <a:gd name="adj1" fmla="val -20399"/>
              <a:gd name="adj2" fmla="val 6592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/>
                </a:solidFill>
                <a:latin typeface="Goudy Old Style" panose="02020502050305020303" pitchFamily="18" charset="0"/>
              </a:rPr>
              <a:t>Start by translating from French/Spanish into English, but then try translating from English into French/Spanish, too. </a:t>
            </a:r>
          </a:p>
        </p:txBody>
      </p:sp>
    </p:spTree>
    <p:extLst>
      <p:ext uri="{BB962C8B-B14F-4D97-AF65-F5344CB8AC3E}">
        <p14:creationId xmlns:p14="http://schemas.microsoft.com/office/powerpoint/2010/main" val="17026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E545-5D26-46F3-8395-506A2A73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063" y="1111955"/>
            <a:ext cx="7977600" cy="2085696"/>
          </a:xfrm>
        </p:spPr>
        <p:txBody>
          <a:bodyPr>
            <a:normAutofit/>
          </a:bodyPr>
          <a:lstStyle/>
          <a:p>
            <a:r>
              <a:rPr lang="en-GB" dirty="0"/>
              <a:t>Can I create flashcards online instead?</a:t>
            </a:r>
          </a:p>
        </p:txBody>
      </p:sp>
    </p:spTree>
    <p:extLst>
      <p:ext uri="{BB962C8B-B14F-4D97-AF65-F5344CB8AC3E}">
        <p14:creationId xmlns:p14="http://schemas.microsoft.com/office/powerpoint/2010/main" val="358810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Using flashcards on Quizlet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F6D95-2E21-48DD-9EDC-38FC0C6F92DC}"/>
              </a:ext>
            </a:extLst>
          </p:cNvPr>
          <p:cNvSpPr txBox="1"/>
          <p:nvPr/>
        </p:nvSpPr>
        <p:spPr>
          <a:xfrm>
            <a:off x="989400" y="1881722"/>
            <a:ext cx="105349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0B2827"/>
                </a:solidFill>
                <a:latin typeface="Goudy Old Style" panose="02020502050305020303" pitchFamily="18" charset="0"/>
              </a:rPr>
              <a:t>Quizlet is a </a:t>
            </a:r>
            <a:r>
              <a:rPr lang="en-GB" sz="2200" b="1" dirty="0">
                <a:solidFill>
                  <a:srgbClr val="0B2827"/>
                </a:solidFill>
                <a:latin typeface="Goudy Old Style" panose="02020502050305020303" pitchFamily="18" charset="0"/>
              </a:rPr>
              <a:t>free online flashcard creator</a:t>
            </a:r>
            <a:r>
              <a:rPr lang="en-GB" sz="2200" dirty="0">
                <a:solidFill>
                  <a:srgbClr val="0B2827"/>
                </a:solidFill>
                <a:latin typeface="Goudy Old Style" panose="02020502050305020303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200" dirty="0">
              <a:solidFill>
                <a:srgbClr val="0B2827"/>
              </a:solidFill>
              <a:latin typeface="Goudy Old Style" panose="02020502050305020303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0B2827"/>
                </a:solidFill>
                <a:latin typeface="Goudy Old Style" panose="02020502050305020303" pitchFamily="18" charset="0"/>
              </a:rPr>
              <a:t>You could use this </a:t>
            </a:r>
            <a:r>
              <a:rPr lang="en-GB" sz="2200" b="1" dirty="0">
                <a:solidFill>
                  <a:srgbClr val="0B2827"/>
                </a:solidFill>
                <a:latin typeface="Goudy Old Style" panose="02020502050305020303" pitchFamily="18" charset="0"/>
              </a:rPr>
              <a:t>instead</a:t>
            </a:r>
            <a:r>
              <a:rPr lang="en-GB" sz="2200" dirty="0">
                <a:solidFill>
                  <a:srgbClr val="0B2827"/>
                </a:solidFill>
                <a:latin typeface="Goudy Old Style" panose="02020502050305020303" pitchFamily="18" charset="0"/>
              </a:rPr>
              <a:t> of handwritten flashcards – it’s entirely up to you.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200" dirty="0">
              <a:solidFill>
                <a:srgbClr val="0B2827"/>
              </a:solidFill>
              <a:latin typeface="Goudy Old Style" panose="02020502050305020303" pitchFamily="18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b="1" dirty="0">
                <a:solidFill>
                  <a:srgbClr val="0B2827"/>
                </a:solidFill>
                <a:latin typeface="Goudy Old Style" panose="02020502050305020303" pitchFamily="18" charset="0"/>
              </a:rPr>
              <a:t>Flashcards have already been created on Quizlet </a:t>
            </a:r>
            <a:r>
              <a:rPr lang="en-GB" sz="2200" dirty="0">
                <a:solidFill>
                  <a:srgbClr val="0B2827"/>
                </a:solidFill>
                <a:latin typeface="Goudy Old Style" panose="02020502050305020303" pitchFamily="18" charset="0"/>
              </a:rPr>
              <a:t>to help you revise vocabulary for your weekly vocabulary tests.  You can also hear the correct pronunciation of words.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dirty="0">
              <a:solidFill>
                <a:srgbClr val="0B2827"/>
              </a:solidFill>
              <a:latin typeface="Goudy Old Style" panose="02020502050305020303" pitchFamily="18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0B2827"/>
                </a:solidFill>
                <a:latin typeface="Goudy Old Style" panose="02020502050305020303" pitchFamily="18" charset="0"/>
              </a:rPr>
              <a:t>You can also revise vocabulary through </a:t>
            </a:r>
            <a:r>
              <a:rPr lang="en-GB" sz="2200" b="1" dirty="0">
                <a:solidFill>
                  <a:srgbClr val="0B2827"/>
                </a:solidFill>
                <a:latin typeface="Goudy Old Style" panose="02020502050305020303" pitchFamily="18" charset="0"/>
              </a:rPr>
              <a:t>a variety of games</a:t>
            </a:r>
            <a:r>
              <a:rPr lang="en-GB" sz="2200" dirty="0">
                <a:solidFill>
                  <a:srgbClr val="0B2827"/>
                </a:solidFill>
                <a:latin typeface="Goudy Old Style" panose="02020502050305020303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dirty="0">
              <a:solidFill>
                <a:srgbClr val="0B2827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E545-5D26-46F3-8395-506A2A73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063" y="1111955"/>
            <a:ext cx="7977600" cy="2085696"/>
          </a:xfrm>
        </p:spPr>
        <p:txBody>
          <a:bodyPr>
            <a:normAutofit/>
          </a:bodyPr>
          <a:lstStyle/>
          <a:p>
            <a:r>
              <a:rPr lang="en-GB" dirty="0"/>
              <a:t>How do I sign up for Quizlet?</a:t>
            </a:r>
          </a:p>
        </p:txBody>
      </p:sp>
    </p:spTree>
    <p:extLst>
      <p:ext uri="{BB962C8B-B14F-4D97-AF65-F5344CB8AC3E}">
        <p14:creationId xmlns:p14="http://schemas.microsoft.com/office/powerpoint/2010/main" val="18006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dirty="0"/>
              <a:t>Creating a free account on Quizlet using a computer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F3E30-B238-4954-B291-3655914A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0" y="1903044"/>
            <a:ext cx="7812112" cy="4392169"/>
          </a:xfrm>
          <a:prstGeom prst="rect">
            <a:avLst/>
          </a:prstGeom>
        </p:spPr>
      </p:pic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C102C869-5610-44D7-9605-3CDF6F6F8309}"/>
              </a:ext>
            </a:extLst>
          </p:cNvPr>
          <p:cNvSpPr/>
          <p:nvPr/>
        </p:nvSpPr>
        <p:spPr>
          <a:xfrm>
            <a:off x="9535886" y="2220686"/>
            <a:ext cx="1988457" cy="19594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218"/>
              <a:gd name="adj6" fmla="val -438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Go to quizlet.com and click on ‘Sign Up’</a:t>
            </a:r>
          </a:p>
        </p:txBody>
      </p:sp>
    </p:spTree>
    <p:extLst>
      <p:ext uri="{BB962C8B-B14F-4D97-AF65-F5344CB8AC3E}">
        <p14:creationId xmlns:p14="http://schemas.microsoft.com/office/powerpoint/2010/main" val="333500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E545-5D26-46F3-8395-506A2A73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6984" y="1816493"/>
            <a:ext cx="7977600" cy="2085696"/>
          </a:xfrm>
        </p:spPr>
        <p:txBody>
          <a:bodyPr/>
          <a:lstStyle/>
          <a:p>
            <a:r>
              <a:rPr lang="en-GB" dirty="0"/>
              <a:t>How do flashcards help us to learn?</a:t>
            </a:r>
          </a:p>
        </p:txBody>
      </p:sp>
    </p:spTree>
    <p:extLst>
      <p:ext uri="{BB962C8B-B14F-4D97-AF65-F5344CB8AC3E}">
        <p14:creationId xmlns:p14="http://schemas.microsoft.com/office/powerpoint/2010/main" val="1936440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dirty="0"/>
              <a:t>Creating a free account on Quizlet using a computer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C102C869-5610-44D7-9605-3CDF6F6F8309}"/>
              </a:ext>
            </a:extLst>
          </p:cNvPr>
          <p:cNvSpPr/>
          <p:nvPr/>
        </p:nvSpPr>
        <p:spPr>
          <a:xfrm>
            <a:off x="9535886" y="2220685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625"/>
              <a:gd name="adj6" fmla="val -832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Fill in your d</a:t>
            </a:r>
            <a:r>
              <a:rPr lang="en-GB" dirty="0">
                <a:solidFill>
                  <a:prstClr val="black"/>
                </a:solidFill>
                <a:latin typeface="Avenir Next LT Pro"/>
              </a:rPr>
              <a:t>ate of birth.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Give an email address that you frequently use.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Think of a memorable username and password.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Click </a:t>
            </a:r>
            <a:r>
              <a:rPr lang="en-GB" dirty="0">
                <a:solidFill>
                  <a:prstClr val="black"/>
                </a:solidFill>
                <a:latin typeface="Avenir Next LT Pro"/>
              </a:rPr>
              <a:t>the box next to ‘I agree’ and ‘Sign Up.’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A6BC3-18B6-46AA-BEC6-1D336677E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7" r="12977" b="19562"/>
          <a:stretch/>
        </p:blipFill>
        <p:spPr>
          <a:xfrm>
            <a:off x="989400" y="1968499"/>
            <a:ext cx="7141307" cy="38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60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dirty="0"/>
              <a:t>Creating a free account on Quizlet using a computer.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C102C869-5610-44D7-9605-3CDF6F6F8309}"/>
              </a:ext>
            </a:extLst>
          </p:cNvPr>
          <p:cNvSpPr/>
          <p:nvPr/>
        </p:nvSpPr>
        <p:spPr>
          <a:xfrm>
            <a:off x="9535886" y="2220685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390"/>
              <a:gd name="adj6" fmla="val -482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If this page appears, click on ‘continue to free Quizlet’ in the top right hand corner.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do NOT need to pay anything to join Quizlet.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2478C-33D0-41BE-8046-85AEE0B57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3"/>
          <a:stretch/>
        </p:blipFill>
        <p:spPr>
          <a:xfrm>
            <a:off x="989400" y="1973942"/>
            <a:ext cx="7980977" cy="42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Joining our class on Quizlet on a computer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C7379-A8CE-4543-937A-63D7CEED4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5"/>
          <a:stretch/>
        </p:blipFill>
        <p:spPr>
          <a:xfrm>
            <a:off x="989400" y="1727199"/>
            <a:ext cx="7972383" cy="4735511"/>
          </a:xfrm>
          <a:prstGeom prst="rect">
            <a:avLst/>
          </a:prstGeom>
        </p:spPr>
      </p:pic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C102C869-5610-44D7-9605-3CDF6F6F8309}"/>
              </a:ext>
            </a:extLst>
          </p:cNvPr>
          <p:cNvSpPr/>
          <p:nvPr/>
        </p:nvSpPr>
        <p:spPr>
          <a:xfrm>
            <a:off x="9535886" y="2220685"/>
            <a:ext cx="2370364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42"/>
              <a:gd name="adj6" fmla="val -314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After signing up, you should see this page.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Click on ‘Your library’, then ‘Classes.’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Click on the button that says ‘Find a class’ and search for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stocklandgreenmfl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855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Joining our class on Quizlet using a computer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C102C869-5610-44D7-9605-3CDF6F6F8309}"/>
              </a:ext>
            </a:extLst>
          </p:cNvPr>
          <p:cNvSpPr/>
          <p:nvPr/>
        </p:nvSpPr>
        <p:spPr>
          <a:xfrm>
            <a:off x="9535886" y="2220685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639"/>
              <a:gd name="adj6" fmla="val -3671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Find ‘GCSE French’ and click ‘Request to join.’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AA82E-C6F1-4BAA-A470-E685DF4BC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0" t="19456"/>
          <a:stretch/>
        </p:blipFill>
        <p:spPr>
          <a:xfrm>
            <a:off x="989400" y="1668759"/>
            <a:ext cx="8415857" cy="479395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4F92A84-BC29-48FB-B994-460A6B4E7A51}"/>
              </a:ext>
            </a:extLst>
          </p:cNvPr>
          <p:cNvCxnSpPr/>
          <p:nvPr/>
        </p:nvCxnSpPr>
        <p:spPr>
          <a:xfrm flipH="1">
            <a:off x="6231988" y="4304714"/>
            <a:ext cx="2700997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61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Finding our class from your homepage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B2428-043D-4F5C-9062-EADD5FEDD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125" b="44442"/>
          <a:stretch/>
        </p:blipFill>
        <p:spPr>
          <a:xfrm>
            <a:off x="564386" y="1942507"/>
            <a:ext cx="7543800" cy="3808327"/>
          </a:xfrm>
          <a:prstGeom prst="rect">
            <a:avLst/>
          </a:prstGeom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CABCB5F-1FCB-4D71-B0E9-ABDBCB7AAC27}"/>
              </a:ext>
            </a:extLst>
          </p:cNvPr>
          <p:cNvSpPr/>
          <p:nvPr/>
        </p:nvSpPr>
        <p:spPr>
          <a:xfrm>
            <a:off x="9639157" y="1942507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282"/>
              <a:gd name="adj6" fmla="val -3473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Click on ‘Your library’ at the top of the screen and ‘Classes’. Then click on ‘GCSE French’.</a:t>
            </a:r>
          </a:p>
        </p:txBody>
      </p:sp>
    </p:spTree>
    <p:extLst>
      <p:ext uri="{BB962C8B-B14F-4D97-AF65-F5344CB8AC3E}">
        <p14:creationId xmlns:p14="http://schemas.microsoft.com/office/powerpoint/2010/main" val="1534456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dirty="0"/>
              <a:t>Signing up for Quizlet and joining our class on your phone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4D872-33F8-423D-B3D5-F46466D6A39D}"/>
              </a:ext>
            </a:extLst>
          </p:cNvPr>
          <p:cNvSpPr txBox="1"/>
          <p:nvPr/>
        </p:nvSpPr>
        <p:spPr>
          <a:xfrm>
            <a:off x="989400" y="1508125"/>
            <a:ext cx="10213200" cy="511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latin typeface="+mj-lt"/>
              </a:rPr>
              <a:t>Search for ‘Quizlet’ in the app store.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latin typeface="+mj-lt"/>
              </a:rPr>
              <a:t>Download the app and click on ‘Sign up for free.’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latin typeface="+mj-lt"/>
              </a:rPr>
              <a:t>Enter your date of birth, an email address you regularly use and a memorable username and password.  Click ‘No’ to ‘Are you a teacher’? and skip the page about upgrading your account.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latin typeface="+mj-lt"/>
              </a:rPr>
              <a:t>Enter the name of your school.  Skip the page that asks you to add courses to your library and click on ‘begin studying.’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latin typeface="+mj-lt"/>
              </a:rPr>
              <a:t>Click on ‘search for study sets’ and then ‘Classes’ at the top of the screen.  Type in </a:t>
            </a:r>
            <a:r>
              <a:rPr lang="en-GB" sz="2200" dirty="0" err="1">
                <a:latin typeface="+mj-lt"/>
              </a:rPr>
              <a:t>stocklandgreenmfl</a:t>
            </a:r>
            <a:r>
              <a:rPr lang="en-GB" sz="2200" dirty="0">
                <a:latin typeface="+mj-lt"/>
              </a:rPr>
              <a:t> in the search box at the top of the screen.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200" dirty="0">
                <a:latin typeface="+mj-lt"/>
              </a:rPr>
              <a:t>Click on GCSE FRENCH.</a:t>
            </a:r>
          </a:p>
        </p:txBody>
      </p:sp>
    </p:spTree>
    <p:extLst>
      <p:ext uri="{BB962C8B-B14F-4D97-AF65-F5344CB8AC3E}">
        <p14:creationId xmlns:p14="http://schemas.microsoft.com/office/powerpoint/2010/main" val="412552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E545-5D26-46F3-8395-506A2A73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063" y="1111955"/>
            <a:ext cx="7977600" cy="2085696"/>
          </a:xfrm>
        </p:spPr>
        <p:txBody>
          <a:bodyPr>
            <a:normAutofit/>
          </a:bodyPr>
          <a:lstStyle/>
          <a:p>
            <a:r>
              <a:rPr lang="en-GB" dirty="0"/>
              <a:t>How do I learn vocabulary on Quizlet?</a:t>
            </a:r>
          </a:p>
        </p:txBody>
      </p:sp>
    </p:spTree>
    <p:extLst>
      <p:ext uri="{BB962C8B-B14F-4D97-AF65-F5344CB8AC3E}">
        <p14:creationId xmlns:p14="http://schemas.microsoft.com/office/powerpoint/2010/main" val="3790734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Learning vocabulary on Quizlet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A01AD-CF16-41A4-BCCE-08C7B2348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37" t="12613" r="16842" b="-25"/>
          <a:stretch/>
        </p:blipFill>
        <p:spPr>
          <a:xfrm>
            <a:off x="989400" y="1702817"/>
            <a:ext cx="6384758" cy="4759894"/>
          </a:xfrm>
          <a:prstGeom prst="rect">
            <a:avLst/>
          </a:prstGeom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CABCB5F-1FCB-4D71-B0E9-ABDBCB7AAC27}"/>
              </a:ext>
            </a:extLst>
          </p:cNvPr>
          <p:cNvSpPr/>
          <p:nvPr/>
        </p:nvSpPr>
        <p:spPr>
          <a:xfrm>
            <a:off x="8781907" y="2070079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837"/>
              <a:gd name="adj6" fmla="val -1797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Choose on a topic to start learning and click on 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(check with your teacher if you are not sure where to start.)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47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Learning vocabulary on Quizlet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5DA81-F006-4445-9CEB-E52792023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0" t="21977" r="35616" b="32299"/>
          <a:stretch/>
        </p:blipFill>
        <p:spPr>
          <a:xfrm>
            <a:off x="684572" y="2070079"/>
            <a:ext cx="5870974" cy="3134213"/>
          </a:xfrm>
          <a:prstGeom prst="rect">
            <a:avLst/>
          </a:prstGeom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CABCB5F-1FCB-4D71-B0E9-ABDBCB7AAC27}"/>
              </a:ext>
            </a:extLst>
          </p:cNvPr>
          <p:cNvSpPr/>
          <p:nvPr/>
        </p:nvSpPr>
        <p:spPr>
          <a:xfrm>
            <a:off x="8824110" y="2070079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2036"/>
              <a:gd name="adj6" fmla="val -1396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If you want to use the online flashcards, click on this icon to make them full screen.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9548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Learning vocabulary on Quizlet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9A1F4-360A-4C63-BEB1-86912C32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5" y="1664947"/>
            <a:ext cx="5875857" cy="4943339"/>
          </a:xfrm>
          <a:prstGeom prst="rect">
            <a:avLst/>
          </a:prstGeom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CABCB5F-1FCB-4D71-B0E9-ABDBCB7AAC27}"/>
              </a:ext>
            </a:extLst>
          </p:cNvPr>
          <p:cNvSpPr/>
          <p:nvPr/>
        </p:nvSpPr>
        <p:spPr>
          <a:xfrm>
            <a:off x="8824110" y="2070079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405"/>
              <a:gd name="adj6" fmla="val -1228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Click on the flashcard to flip it over.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Click ‘back’ when you have finished studying the flashcards.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19EDDF-6C01-4B71-8F0C-CE0620FBB8F5}"/>
              </a:ext>
            </a:extLst>
          </p:cNvPr>
          <p:cNvCxnSpPr/>
          <p:nvPr/>
        </p:nvCxnSpPr>
        <p:spPr>
          <a:xfrm flipH="1" flipV="1">
            <a:off x="1702191" y="1772529"/>
            <a:ext cx="6865034" cy="801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0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How do flashcards help us learn?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0D3D1-1802-48CE-93D0-4D55257B26B6}"/>
              </a:ext>
            </a:extLst>
          </p:cNvPr>
          <p:cNvSpPr txBox="1"/>
          <p:nvPr/>
        </p:nvSpPr>
        <p:spPr>
          <a:xfrm>
            <a:off x="989400" y="2177143"/>
            <a:ext cx="105349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Flashcards </a:t>
            </a:r>
            <a:r>
              <a:rPr lang="en-GB" sz="3000" b="1" u="sng" dirty="0">
                <a:solidFill>
                  <a:schemeClr val="tx2"/>
                </a:solidFill>
                <a:latin typeface="Goudy Old Style" panose="02020502050305020303" pitchFamily="18" charset="0"/>
              </a:rPr>
              <a:t>force</a:t>
            </a: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 us to </a:t>
            </a:r>
            <a:r>
              <a:rPr lang="en-GB" sz="3000" b="1" u="sng" dirty="0">
                <a:solidFill>
                  <a:schemeClr val="tx2"/>
                </a:solidFill>
                <a:latin typeface="Goudy Old Style" panose="02020502050305020303" pitchFamily="18" charset="0"/>
              </a:rPr>
              <a:t>recall</a:t>
            </a:r>
            <a:r>
              <a:rPr lang="en-GB" sz="3000" b="1" dirty="0">
                <a:solidFill>
                  <a:schemeClr val="tx2"/>
                </a:solidFill>
                <a:latin typeface="Goudy Old Style" panose="02020502050305020303" pitchFamily="18" charset="0"/>
              </a:rPr>
              <a:t> </a:t>
            </a: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information we have already learned.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tx2"/>
              </a:solidFill>
              <a:latin typeface="Goudy Old Style" panose="0202050205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They help us to </a:t>
            </a:r>
            <a:r>
              <a:rPr lang="en-GB" sz="3000" b="1" u="sng" dirty="0">
                <a:solidFill>
                  <a:schemeClr val="tx2"/>
                </a:solidFill>
                <a:latin typeface="Goudy Old Style" panose="02020502050305020303" pitchFamily="18" charset="0"/>
              </a:rPr>
              <a:t>store information </a:t>
            </a: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in our </a:t>
            </a:r>
            <a:r>
              <a:rPr lang="en-GB" sz="3000" b="1" u="sng" dirty="0">
                <a:solidFill>
                  <a:schemeClr val="tx2"/>
                </a:solidFill>
                <a:latin typeface="Goudy Old Style" panose="02020502050305020303" pitchFamily="18" charset="0"/>
              </a:rPr>
              <a:t>long-term memory </a:t>
            </a: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through </a:t>
            </a:r>
            <a:r>
              <a:rPr lang="en-GB" sz="3000" b="1" u="sng" dirty="0">
                <a:solidFill>
                  <a:schemeClr val="tx2"/>
                </a:solidFill>
                <a:latin typeface="Goudy Old Style" panose="02020502050305020303" pitchFamily="18" charset="0"/>
              </a:rPr>
              <a:t>practice</a:t>
            </a: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 and </a:t>
            </a:r>
            <a:r>
              <a:rPr lang="en-GB" sz="3000" b="1" u="sng" dirty="0">
                <a:solidFill>
                  <a:schemeClr val="tx2"/>
                </a:solidFill>
                <a:latin typeface="Goudy Old Style" panose="02020502050305020303" pitchFamily="18" charset="0"/>
              </a:rPr>
              <a:t>repetition</a:t>
            </a: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 (not just reading words from a card).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tx2"/>
              </a:solidFill>
              <a:latin typeface="Goudy Old Style" panose="0202050205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You can </a:t>
            </a:r>
            <a:r>
              <a:rPr lang="en-GB" sz="3000" b="1" u="sng" dirty="0">
                <a:solidFill>
                  <a:schemeClr val="tx2"/>
                </a:solidFill>
                <a:latin typeface="Goudy Old Style" panose="02020502050305020303" pitchFamily="18" charset="0"/>
              </a:rPr>
              <a:t>quickly evaluate </a:t>
            </a: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which topics you need to spend more revision time on.  This means you don’t waste precious study time revising things you </a:t>
            </a:r>
            <a:r>
              <a:rPr lang="en-GB" sz="3000" b="1" u="sng" dirty="0">
                <a:solidFill>
                  <a:schemeClr val="tx2"/>
                </a:solidFill>
                <a:latin typeface="Goudy Old Style" panose="02020502050305020303" pitchFamily="18" charset="0"/>
              </a:rPr>
              <a:t>already know</a:t>
            </a:r>
            <a:r>
              <a:rPr lang="en-GB" sz="3000" dirty="0">
                <a:solidFill>
                  <a:schemeClr val="tx2"/>
                </a:solidFill>
                <a:latin typeface="Goudy Old Style" panose="020205020503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1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Learning vocabulary on Quizlet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9A1F4-360A-4C63-BEB1-86912C32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5" y="1664947"/>
            <a:ext cx="5875857" cy="4943339"/>
          </a:xfrm>
          <a:prstGeom prst="rect">
            <a:avLst/>
          </a:prstGeom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CABCB5F-1FCB-4D71-B0E9-ABDBCB7AAC27}"/>
              </a:ext>
            </a:extLst>
          </p:cNvPr>
          <p:cNvSpPr/>
          <p:nvPr/>
        </p:nvSpPr>
        <p:spPr>
          <a:xfrm>
            <a:off x="8824110" y="2070079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5"/>
              <a:gd name="adj6" fmla="val -1221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Click on volume icon to hear the phrase.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If you are struggling to remember the phrase, press the star button.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87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Learning vocabulary on Quizlet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9A1F4-360A-4C63-BEB1-86912C32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85" y="1664947"/>
            <a:ext cx="5875857" cy="4943339"/>
          </a:xfrm>
          <a:prstGeom prst="rect">
            <a:avLst/>
          </a:prstGeom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CABCB5F-1FCB-4D71-B0E9-ABDBCB7AAC27}"/>
              </a:ext>
            </a:extLst>
          </p:cNvPr>
          <p:cNvSpPr/>
          <p:nvPr/>
        </p:nvSpPr>
        <p:spPr>
          <a:xfrm>
            <a:off x="7920111" y="2070079"/>
            <a:ext cx="403742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456"/>
              <a:gd name="adj6" fmla="val -1444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Click on ‘Shuffle’ to rearrange the order of the flashcards.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Avenir Next LT Pro"/>
              </a:rPr>
              <a:t>Click on ‘Options’ and you can change which side of the flashcard you see first.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Avenir Next LT Pro"/>
              </a:rPr>
              <a:t>You can also choose to only study the flashcards you marked with a star.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68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Learning vocabulary on Quizlet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5DA81-F006-4445-9CEB-E52792023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0" t="21977" r="35616" b="32299"/>
          <a:stretch/>
        </p:blipFill>
        <p:spPr>
          <a:xfrm>
            <a:off x="684572" y="2070079"/>
            <a:ext cx="5870974" cy="3134213"/>
          </a:xfrm>
          <a:prstGeom prst="rect">
            <a:avLst/>
          </a:prstGeom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CABCB5F-1FCB-4D71-B0E9-ABDBCB7AAC27}"/>
              </a:ext>
            </a:extLst>
          </p:cNvPr>
          <p:cNvSpPr/>
          <p:nvPr/>
        </p:nvSpPr>
        <p:spPr>
          <a:xfrm>
            <a:off x="7272998" y="2070079"/>
            <a:ext cx="3539570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814"/>
              <a:gd name="adj6" fmla="val -1462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There are lots of other ways you can learn the vocabulary apart from flashcards.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‘Learn,’ ‘Write’, ‘Spell’ and ‘Test’ help you to recognise and spell the words.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‘Match’ and ‘Gravity’ are games.</a:t>
            </a:r>
          </a:p>
        </p:txBody>
      </p:sp>
    </p:spTree>
    <p:extLst>
      <p:ext uri="{BB962C8B-B14F-4D97-AF65-F5344CB8AC3E}">
        <p14:creationId xmlns:p14="http://schemas.microsoft.com/office/powerpoint/2010/main" val="3086675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E545-5D26-46F3-8395-506A2A73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063" y="1111955"/>
            <a:ext cx="7977600" cy="2085696"/>
          </a:xfrm>
        </p:spPr>
        <p:txBody>
          <a:bodyPr>
            <a:normAutofit/>
          </a:bodyPr>
          <a:lstStyle/>
          <a:p>
            <a:r>
              <a:rPr lang="en-GB" dirty="0"/>
              <a:t>How can I create my own flashcards on Quizlet?</a:t>
            </a:r>
          </a:p>
        </p:txBody>
      </p:sp>
    </p:spTree>
    <p:extLst>
      <p:ext uri="{BB962C8B-B14F-4D97-AF65-F5344CB8AC3E}">
        <p14:creationId xmlns:p14="http://schemas.microsoft.com/office/powerpoint/2010/main" val="3985968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A97D32-8E2D-41D0-890A-ABAF3B8A9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02"/>
          <a:stretch/>
        </p:blipFill>
        <p:spPr>
          <a:xfrm>
            <a:off x="590550" y="1555729"/>
            <a:ext cx="8039100" cy="4961758"/>
          </a:xfrm>
          <a:prstGeom prst="rect">
            <a:avLst/>
          </a:prstGeom>
        </p:spPr>
      </p:pic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3C48BC73-9681-4754-91FD-CDF6A8612586}"/>
              </a:ext>
            </a:extLst>
          </p:cNvPr>
          <p:cNvSpPr/>
          <p:nvPr/>
        </p:nvSpPr>
        <p:spPr>
          <a:xfrm>
            <a:off x="9168210" y="2023923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987"/>
              <a:gd name="adj6" fmla="val -3044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Click on ‘Create’ at the top of the screen and ‘study set.’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venir Next LT Pro"/>
              </a:rPr>
              <a:t>If you are using a phone</a:t>
            </a:r>
            <a:r>
              <a:rPr lang="en-GB" dirty="0">
                <a:solidFill>
                  <a:prstClr val="black"/>
                </a:solidFill>
                <a:latin typeface="Avenir Next LT Pro"/>
              </a:rPr>
              <a:t>, click the plus symbol at the bottom of the screen and ‘Create study set.’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5839C1-0E53-44DF-B1AA-642667F6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52289"/>
            <a:ext cx="10213200" cy="111283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Creating flashcards on Quizlet on a computer</a:t>
            </a:r>
          </a:p>
        </p:txBody>
      </p:sp>
    </p:spTree>
    <p:extLst>
      <p:ext uri="{BB962C8B-B14F-4D97-AF65-F5344CB8AC3E}">
        <p14:creationId xmlns:p14="http://schemas.microsoft.com/office/powerpoint/2010/main" val="2875087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5839C1-0E53-44DF-B1AA-642667F6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52289"/>
            <a:ext cx="10213200" cy="111283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Creating flashcards on Quizlet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E1248-78DE-427D-A623-136FB8F60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87" b="38050"/>
          <a:stretch/>
        </p:blipFill>
        <p:spPr>
          <a:xfrm>
            <a:off x="495300" y="1715336"/>
            <a:ext cx="8719695" cy="3885364"/>
          </a:xfrm>
          <a:prstGeom prst="rect">
            <a:avLst/>
          </a:prstGeom>
        </p:spPr>
      </p:pic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3C48BC73-9681-4754-91FD-CDF6A8612586}"/>
              </a:ext>
            </a:extLst>
          </p:cNvPr>
          <p:cNvSpPr/>
          <p:nvPr/>
        </p:nvSpPr>
        <p:spPr>
          <a:xfrm>
            <a:off x="9809521" y="1715336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892"/>
              <a:gd name="adj6" fmla="val -3101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Give your set of flashcards a title.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There is no need to put anything in the description.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58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5839C1-0E53-44DF-B1AA-642667F6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52289"/>
            <a:ext cx="10213200" cy="111283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Creating flashcards on Quizlet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FEE93-F14D-4948-B24C-ECC9AF5FA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19891" r="14219" b="28045"/>
          <a:stretch/>
        </p:blipFill>
        <p:spPr>
          <a:xfrm>
            <a:off x="590550" y="2171881"/>
            <a:ext cx="8858250" cy="3568825"/>
          </a:xfrm>
          <a:prstGeom prst="rect">
            <a:avLst/>
          </a:prstGeom>
        </p:spPr>
      </p:pic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3C48BC73-9681-4754-91FD-CDF6A8612586}"/>
              </a:ext>
            </a:extLst>
          </p:cNvPr>
          <p:cNvSpPr/>
          <p:nvPr/>
        </p:nvSpPr>
        <p:spPr>
          <a:xfrm>
            <a:off x="9448800" y="1715336"/>
            <a:ext cx="2382479" cy="4533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390"/>
              <a:gd name="adj6" fmla="val -76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Create your flashcards by typing information here.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You can delete a flashcard by clicking on the bin or upload pictures by clicking on the ‘Image’ icon.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BFBA-124A-42E2-8564-0D77EB124447}"/>
              </a:ext>
            </a:extLst>
          </p:cNvPr>
          <p:cNvSpPr txBox="1"/>
          <p:nvPr/>
        </p:nvSpPr>
        <p:spPr>
          <a:xfrm>
            <a:off x="1428750" y="2828172"/>
            <a:ext cx="2914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Front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2A1A-B26C-4EB1-84EE-E7686BE7AFF1}"/>
              </a:ext>
            </a:extLst>
          </p:cNvPr>
          <p:cNvSpPr txBox="1"/>
          <p:nvPr/>
        </p:nvSpPr>
        <p:spPr>
          <a:xfrm>
            <a:off x="5257186" y="2855994"/>
            <a:ext cx="2914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27322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5839C1-0E53-44DF-B1AA-642667F6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52289"/>
            <a:ext cx="10213200" cy="111283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Creating flashcards on Quizlet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F9FCC-9812-4893-9D97-C307D9746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7" t="14705" r="14531" b="19429"/>
          <a:stretch/>
        </p:blipFill>
        <p:spPr>
          <a:xfrm>
            <a:off x="590550" y="1847850"/>
            <a:ext cx="8632050" cy="4514850"/>
          </a:xfrm>
          <a:prstGeom prst="rect">
            <a:avLst/>
          </a:prstGeom>
        </p:spPr>
      </p:pic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A3C30A9D-6E97-4354-8E32-13AB7A7CA75D}"/>
              </a:ext>
            </a:extLst>
          </p:cNvPr>
          <p:cNvSpPr/>
          <p:nvPr/>
        </p:nvSpPr>
        <p:spPr>
          <a:xfrm>
            <a:off x="9809521" y="1715336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8312"/>
              <a:gd name="adj6" fmla="val -879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Click on ‘choose language’ before you type in the French/Spanish.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venir Next LT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venir Next LT Pro"/>
              </a:rPr>
              <a:t>Click on ‘Create’ at the top of the screen to save your flashcards after you have made them.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90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Finding your flashcards on your homepage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59A12-B4B5-4997-937A-AA6614961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62" b="21652"/>
          <a:stretch/>
        </p:blipFill>
        <p:spPr>
          <a:xfrm>
            <a:off x="690479" y="1767624"/>
            <a:ext cx="8039100" cy="4375136"/>
          </a:xfrm>
          <a:prstGeom prst="rect">
            <a:avLst/>
          </a:prstGeom>
        </p:spPr>
      </p:pic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2CABCB5F-1FCB-4D71-B0E9-ABDBCB7AAC27}"/>
              </a:ext>
            </a:extLst>
          </p:cNvPr>
          <p:cNvSpPr/>
          <p:nvPr/>
        </p:nvSpPr>
        <p:spPr>
          <a:xfrm>
            <a:off x="9639157" y="1942507"/>
            <a:ext cx="1988457" cy="40253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282"/>
              <a:gd name="adj6" fmla="val -3473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Click on ‘Your library,’ ‘Study Sets’ and ‘View all sets’ to see all the flashcards you have created.</a:t>
            </a:r>
          </a:p>
        </p:txBody>
      </p:sp>
    </p:spTree>
    <p:extLst>
      <p:ext uri="{BB962C8B-B14F-4D97-AF65-F5344CB8AC3E}">
        <p14:creationId xmlns:p14="http://schemas.microsoft.com/office/powerpoint/2010/main" val="28349594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E545-5D26-46F3-8395-506A2A73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063" y="1111955"/>
            <a:ext cx="7977600" cy="2085696"/>
          </a:xfrm>
        </p:spPr>
        <p:txBody>
          <a:bodyPr>
            <a:normAutofit/>
          </a:bodyPr>
          <a:lstStyle/>
          <a:p>
            <a:r>
              <a:rPr lang="en-GB" dirty="0"/>
              <a:t>Who can I contact if I have any questions about flashcards?</a:t>
            </a:r>
          </a:p>
        </p:txBody>
      </p:sp>
    </p:spTree>
    <p:extLst>
      <p:ext uri="{BB962C8B-B14F-4D97-AF65-F5344CB8AC3E}">
        <p14:creationId xmlns:p14="http://schemas.microsoft.com/office/powerpoint/2010/main" val="142716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E545-5D26-46F3-8395-506A2A737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063" y="1111955"/>
            <a:ext cx="7977600" cy="2085696"/>
          </a:xfrm>
        </p:spPr>
        <p:txBody>
          <a:bodyPr/>
          <a:lstStyle/>
          <a:p>
            <a:r>
              <a:rPr lang="en-GB" dirty="0"/>
              <a:t>What makes a good flashcard?</a:t>
            </a:r>
          </a:p>
        </p:txBody>
      </p:sp>
    </p:spTree>
    <p:extLst>
      <p:ext uri="{BB962C8B-B14F-4D97-AF65-F5344CB8AC3E}">
        <p14:creationId xmlns:p14="http://schemas.microsoft.com/office/powerpoint/2010/main" val="2975355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Who can I contact if I have any other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4D872-33F8-423D-B3D5-F46466D6A39D}"/>
              </a:ext>
            </a:extLst>
          </p:cNvPr>
          <p:cNvSpPr txBox="1"/>
          <p:nvPr/>
        </p:nvSpPr>
        <p:spPr>
          <a:xfrm>
            <a:off x="989400" y="1733208"/>
            <a:ext cx="10213200" cy="325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any questions, or need extra support, you can talk to your teacher in class, or email them: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 Bourne: h.bourne@stockgrn.bham.sch.uk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 Clough: F.Clough@stockgrn.bham.sch.uk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 Hamilton: E.hamilton@stockgrn.bham.sch.uk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1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What does a good flashcard look like?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0D3D1-1802-48CE-93D0-4D55257B26B6}"/>
              </a:ext>
            </a:extLst>
          </p:cNvPr>
          <p:cNvSpPr txBox="1"/>
          <p:nvPr/>
        </p:nvSpPr>
        <p:spPr>
          <a:xfrm>
            <a:off x="989400" y="2177143"/>
            <a:ext cx="105349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Design flashcards that encourage you to </a:t>
            </a:r>
            <a:r>
              <a:rPr lang="en-GB" sz="30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recall</a:t>
            </a: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 the answer </a:t>
            </a:r>
            <a:r>
              <a:rPr lang="en-GB" sz="30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from memory</a:t>
            </a: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000" dirty="0">
              <a:solidFill>
                <a:srgbClr val="0B2827"/>
              </a:solidFill>
              <a:latin typeface="Goudy Old Style" panose="02020502050305020303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Keep </a:t>
            </a:r>
            <a:r>
              <a:rPr lang="en-GB" sz="30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information</a:t>
            </a:r>
            <a:r>
              <a:rPr lang="en-GB" sz="3000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 </a:t>
            </a:r>
            <a:r>
              <a:rPr lang="en-GB" sz="30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as short as possible </a:t>
            </a: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and </a:t>
            </a:r>
            <a:r>
              <a:rPr lang="en-GB" sz="30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write clearly</a:t>
            </a: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.  You should be able to read what you wrote at </a:t>
            </a:r>
            <a:r>
              <a:rPr lang="en-GB" sz="30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a very quick glance</a:t>
            </a: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000" dirty="0">
              <a:solidFill>
                <a:srgbClr val="0B2827"/>
              </a:solidFill>
              <a:latin typeface="Goudy Old Style" panose="02020502050305020303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Use </a:t>
            </a:r>
            <a:r>
              <a:rPr lang="en-GB" sz="30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different coloured pens </a:t>
            </a: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or </a:t>
            </a:r>
            <a:r>
              <a:rPr lang="en-GB" sz="30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card</a:t>
            </a: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 for </a:t>
            </a:r>
            <a:r>
              <a:rPr lang="en-GB" sz="3000" b="1" u="sng" dirty="0">
                <a:solidFill>
                  <a:srgbClr val="0B2827"/>
                </a:solidFill>
                <a:latin typeface="Goudy Old Style" panose="02020502050305020303" pitchFamily="18" charset="0"/>
              </a:rPr>
              <a:t>different topics</a:t>
            </a:r>
            <a:r>
              <a:rPr lang="en-GB" sz="3000" dirty="0">
                <a:solidFill>
                  <a:srgbClr val="0B2827"/>
                </a:solidFill>
                <a:latin typeface="Goudy Old Style" panose="02020502050305020303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Goudy Old Style" panose="020205020503050203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Goudy Old Style" panose="020205020503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0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What does a good flashcard look like?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0D3D1-1802-48CE-93D0-4D55257B26B6}"/>
              </a:ext>
            </a:extLst>
          </p:cNvPr>
          <p:cNvSpPr txBox="1"/>
          <p:nvPr/>
        </p:nvSpPr>
        <p:spPr>
          <a:xfrm>
            <a:off x="989400" y="2177143"/>
            <a:ext cx="10534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Goudy Old Style" panose="020205020503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Goudy Old Style" panose="02020502050305020303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Goudy Old Style" panose="020205020503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E8B77-7CFC-4169-84AC-24F5B09F9378}"/>
              </a:ext>
            </a:extLst>
          </p:cNvPr>
          <p:cNvSpPr txBox="1"/>
          <p:nvPr/>
        </p:nvSpPr>
        <p:spPr>
          <a:xfrm>
            <a:off x="828528" y="2022398"/>
            <a:ext cx="10534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B2827"/>
                </a:solidFill>
                <a:latin typeface="Goudy Old Style" panose="02020502050305020303" pitchFamily="18" charset="0"/>
              </a:rPr>
              <a:t>There are several different ways of creating a good flashcard when learning a different language.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Goudy Old Style" panose="02020502050305020303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0B2827"/>
                </a:solidFill>
                <a:latin typeface="Goudy Old Style" panose="02020502050305020303" pitchFamily="18" charset="0"/>
              </a:rPr>
              <a:t>Have a look at the next few slides and decide which design you prefer.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800" dirty="0">
              <a:solidFill>
                <a:srgbClr val="0B2827"/>
              </a:solidFill>
              <a:latin typeface="Goudy Old Style" panose="02020502050305020303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latin typeface="Goudy Old Style" panose="02020502050305020303" pitchFamily="18" charset="0"/>
              </a:rPr>
              <a:t>Top tip: </a:t>
            </a:r>
            <a:r>
              <a:rPr lang="en-GB" sz="2800" b="1" u="sng" dirty="0">
                <a:latin typeface="Goudy Old Style" panose="02020502050305020303" pitchFamily="18" charset="0"/>
              </a:rPr>
              <a:t>focus on learning key phrases </a:t>
            </a:r>
            <a:r>
              <a:rPr lang="en-GB" sz="2800" b="1" dirty="0">
                <a:latin typeface="Goudy Old Style" panose="02020502050305020303" pitchFamily="18" charset="0"/>
              </a:rPr>
              <a:t>rather than individual words.  This will make it much easier to understand and create sentences in French/Spanish.</a:t>
            </a:r>
          </a:p>
        </p:txBody>
      </p:sp>
    </p:spTree>
    <p:extLst>
      <p:ext uri="{BB962C8B-B14F-4D97-AF65-F5344CB8AC3E}">
        <p14:creationId xmlns:p14="http://schemas.microsoft.com/office/powerpoint/2010/main" val="29656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Method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3729D-34FD-4590-9001-365F0696D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9" y="1720459"/>
            <a:ext cx="10469881" cy="4438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6B586-32C5-4B17-A905-ED32B392A179}"/>
              </a:ext>
            </a:extLst>
          </p:cNvPr>
          <p:cNvSpPr txBox="1"/>
          <p:nvPr/>
        </p:nvSpPr>
        <p:spPr>
          <a:xfrm>
            <a:off x="1174945" y="3140458"/>
            <a:ext cx="438150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Question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i="1" dirty="0">
                <a:solidFill>
                  <a:srgbClr val="FF0000"/>
                </a:solidFill>
                <a:latin typeface="Calibri"/>
              </a:rPr>
              <a:t>How do you say ‘I play football?’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3DA4-9A96-49EC-B299-15BA996FEA3E}"/>
              </a:ext>
            </a:extLst>
          </p:cNvPr>
          <p:cNvSpPr txBox="1"/>
          <p:nvPr/>
        </p:nvSpPr>
        <p:spPr>
          <a:xfrm>
            <a:off x="6614385" y="3100544"/>
            <a:ext cx="440267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Answer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i="1" dirty="0">
                <a:solidFill>
                  <a:srgbClr val="FF0000"/>
                </a:solidFill>
                <a:latin typeface="Calibri"/>
              </a:rPr>
              <a:t>Je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</a:rPr>
              <a:t>joue</a:t>
            </a:r>
            <a:r>
              <a:rPr lang="en-GB" sz="2200" b="1" i="1" dirty="0">
                <a:solidFill>
                  <a:srgbClr val="FF0000"/>
                </a:solidFill>
                <a:latin typeface="Calibri"/>
              </a:rPr>
              <a:t> au foot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39018"/>
            <a:ext cx="10213200" cy="111283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Method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3729D-34FD-4590-9001-365F0696D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9" y="1720459"/>
            <a:ext cx="10469881" cy="4438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6B586-32C5-4B17-A905-ED32B392A179}"/>
              </a:ext>
            </a:extLst>
          </p:cNvPr>
          <p:cNvSpPr txBox="1"/>
          <p:nvPr/>
        </p:nvSpPr>
        <p:spPr>
          <a:xfrm>
            <a:off x="1174945" y="3140458"/>
            <a:ext cx="438150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English word or phrase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lang="en-GB" sz="2200" b="1" i="1" dirty="0">
                <a:solidFill>
                  <a:srgbClr val="FF0000"/>
                </a:solidFill>
                <a:latin typeface="Calibri"/>
              </a:rPr>
              <a:t>play football</a:t>
            </a:r>
            <a:endParaRPr kumimoji="0" lang="en-GB" sz="2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3DA4-9A96-49EC-B299-15BA996FEA3E}"/>
              </a:ext>
            </a:extLst>
          </p:cNvPr>
          <p:cNvSpPr txBox="1"/>
          <p:nvPr/>
        </p:nvSpPr>
        <p:spPr>
          <a:xfrm>
            <a:off x="6635557" y="3140458"/>
            <a:ext cx="440267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</a:rPr>
              <a:t>French translation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i="1" dirty="0">
                <a:solidFill>
                  <a:srgbClr val="FF0000"/>
                </a:solidFill>
                <a:latin typeface="Calibri"/>
              </a:rPr>
              <a:t>Je </a:t>
            </a:r>
            <a:r>
              <a:rPr lang="en-GB" sz="2200" b="1" i="1" dirty="0" err="1">
                <a:solidFill>
                  <a:srgbClr val="FF0000"/>
                </a:solidFill>
                <a:latin typeface="Calibri"/>
              </a:rPr>
              <a:t>joue</a:t>
            </a:r>
            <a:r>
              <a:rPr lang="en-GB" sz="2200" b="1" i="1" dirty="0">
                <a:solidFill>
                  <a:srgbClr val="FF0000"/>
                </a:solidFill>
                <a:latin typeface="Calibri"/>
              </a:rPr>
              <a:t> au foot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7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7EEC-E144-4D7E-BD54-C7C660FC97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Method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3729D-34FD-4590-9001-365F0696D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9" y="1720459"/>
            <a:ext cx="10469881" cy="4438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6B586-32C5-4B17-A905-ED32B392A179}"/>
              </a:ext>
            </a:extLst>
          </p:cNvPr>
          <p:cNvSpPr txBox="1"/>
          <p:nvPr/>
        </p:nvSpPr>
        <p:spPr>
          <a:xfrm>
            <a:off x="1196115" y="2832681"/>
            <a:ext cx="43815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E3DA4-9A96-49EC-B299-15BA996FEA3E}"/>
              </a:ext>
            </a:extLst>
          </p:cNvPr>
          <p:cNvSpPr txBox="1"/>
          <p:nvPr/>
        </p:nvSpPr>
        <p:spPr>
          <a:xfrm>
            <a:off x="6799930" y="2857088"/>
            <a:ext cx="4195955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French word or phrase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</a:t>
            </a:r>
            <a:r>
              <a:rPr kumimoji="0" lang="en-GB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joue</a:t>
            </a: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au foot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1E5B3-0595-4855-9501-BEB075FC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515" y="3518808"/>
            <a:ext cx="1028700" cy="11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01350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1547</Words>
  <Application>Microsoft Office PowerPoint</Application>
  <PresentationFormat>Widescreen</PresentationFormat>
  <Paragraphs>172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Avenir Next LT Pro</vt:lpstr>
      <vt:lpstr>Calibri</vt:lpstr>
      <vt:lpstr>Goudy Old Style</vt:lpstr>
      <vt:lpstr>Wingdings</vt:lpstr>
      <vt:lpstr>FrostyVTI</vt:lpstr>
      <vt:lpstr>Using flashcards for revision</vt:lpstr>
      <vt:lpstr>How do flashcards help us to learn?</vt:lpstr>
      <vt:lpstr>How do flashcards help us learn?</vt:lpstr>
      <vt:lpstr>What makes a good flashcard?</vt:lpstr>
      <vt:lpstr>What does a good flashcard look like?</vt:lpstr>
      <vt:lpstr>What does a good flashcard look like?</vt:lpstr>
      <vt:lpstr>Method 1</vt:lpstr>
      <vt:lpstr>Method 2</vt:lpstr>
      <vt:lpstr>Method 3</vt:lpstr>
      <vt:lpstr>Method 4</vt:lpstr>
      <vt:lpstr>How to revise using your own flashcards</vt:lpstr>
      <vt:lpstr>Top tips</vt:lpstr>
      <vt:lpstr>Why can’t I just learn my flashcards all at once? </vt:lpstr>
      <vt:lpstr>PowerPoint Presentation</vt:lpstr>
      <vt:lpstr>Top tips</vt:lpstr>
      <vt:lpstr>Can I create flashcards online instead?</vt:lpstr>
      <vt:lpstr>Using flashcards on Quizlet</vt:lpstr>
      <vt:lpstr>How do I sign up for Quizlet?</vt:lpstr>
      <vt:lpstr>Creating a free account on Quizlet using a computer</vt:lpstr>
      <vt:lpstr>Creating a free account on Quizlet using a computer</vt:lpstr>
      <vt:lpstr>Creating a free account on Quizlet using a computer.</vt:lpstr>
      <vt:lpstr>Joining our class on Quizlet on a computer</vt:lpstr>
      <vt:lpstr>Joining our class on Quizlet using a computer</vt:lpstr>
      <vt:lpstr>Finding our class from your homepage </vt:lpstr>
      <vt:lpstr>Signing up for Quizlet and joining our class on your phone </vt:lpstr>
      <vt:lpstr>How do I learn vocabulary on Quizlet?</vt:lpstr>
      <vt:lpstr>Learning vocabulary on Quizlet</vt:lpstr>
      <vt:lpstr>Learning vocabulary on Quizlet</vt:lpstr>
      <vt:lpstr>Learning vocabulary on Quizlet</vt:lpstr>
      <vt:lpstr>Learning vocabulary on Quizlet</vt:lpstr>
      <vt:lpstr>Learning vocabulary on Quizlet</vt:lpstr>
      <vt:lpstr>Learning vocabulary on Quizlet</vt:lpstr>
      <vt:lpstr>How can I create my own flashcards on Quizlet?</vt:lpstr>
      <vt:lpstr>Creating flashcards on Quizlet on a computer</vt:lpstr>
      <vt:lpstr>Creating flashcards on Quizlet</vt:lpstr>
      <vt:lpstr>Creating flashcards on Quizlet</vt:lpstr>
      <vt:lpstr>Creating flashcards on Quizlet</vt:lpstr>
      <vt:lpstr>Finding your flashcards on your homepage</vt:lpstr>
      <vt:lpstr>Who can I contact if I have any questions about flashcards?</vt:lpstr>
      <vt:lpstr>Who can I contact if I have any other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Clough</dc:creator>
  <cp:lastModifiedBy>Frankie Clough</cp:lastModifiedBy>
  <cp:revision>64</cp:revision>
  <dcterms:created xsi:type="dcterms:W3CDTF">2021-08-02T10:09:51Z</dcterms:created>
  <dcterms:modified xsi:type="dcterms:W3CDTF">2021-08-26T16:32:30Z</dcterms:modified>
</cp:coreProperties>
</file>