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7C49F-DE52-28E4-B4DE-E2A1FD70881E}" v="6" dt="2021-09-08T09:18:58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77" d="100"/>
          <a:sy n="77" d="100"/>
        </p:scale>
        <p:origin x="1618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Bromley" userId="S::p.bromley@stockgrn.bham.sch.uk::c55667f8-7ef8-4b72-8147-d0377214549f" providerId="AD" clId="Web-{0367C49F-DE52-28E4-B4DE-E2A1FD70881E}"/>
    <pc:docChg chg="modSld">
      <pc:chgData name="Peter Bromley" userId="S::p.bromley@stockgrn.bham.sch.uk::c55667f8-7ef8-4b72-8147-d0377214549f" providerId="AD" clId="Web-{0367C49F-DE52-28E4-B4DE-E2A1FD70881E}" dt="2021-09-08T09:18:52.901" v="1" actId="20577"/>
      <pc:docMkLst>
        <pc:docMk/>
      </pc:docMkLst>
      <pc:sldChg chg="modSp">
        <pc:chgData name="Peter Bromley" userId="S::p.bromley@stockgrn.bham.sch.uk::c55667f8-7ef8-4b72-8147-d0377214549f" providerId="AD" clId="Web-{0367C49F-DE52-28E4-B4DE-E2A1FD70881E}" dt="2021-09-08T09:18:52.901" v="1" actId="20577"/>
        <pc:sldMkLst>
          <pc:docMk/>
          <pc:sldMk cId="102775073" sldId="257"/>
        </pc:sldMkLst>
        <pc:spChg chg="mod">
          <ac:chgData name="Peter Bromley" userId="S::p.bromley@stockgrn.bham.sch.uk::c55667f8-7ef8-4b72-8147-d0377214549f" providerId="AD" clId="Web-{0367C49F-DE52-28E4-B4DE-E2A1FD70881E}" dt="2021-09-08T09:18:52.901" v="1" actId="20577"/>
          <ac:spMkLst>
            <pc:docMk/>
            <pc:sldMk cId="102775073" sldId="25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835ED-0948-432A-955D-E2669FE128BE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0BECA-D361-49ED-A302-FA99EA11F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BECA-D361-49ED-A302-FA99EA11F7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9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5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3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2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4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2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0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6CE5-34D9-454F-9549-701601CC962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6881-E527-4EA9-B100-CC80FCF6E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408" y="548680"/>
            <a:ext cx="9144000" cy="7200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25000">
                <a:srgbClr val="FFF200"/>
              </a:gs>
              <a:gs pos="61000">
                <a:srgbClr val="FF7A00"/>
              </a:gs>
              <a:gs pos="100000">
                <a:srgbClr val="FF0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2" descr="Y:\Dropbox\STOCKLAND GREEN SCHOOL\SG images\SGS Background Images\Coloured-Dotted-Backgro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6" b="31453"/>
          <a:stretch/>
        </p:blipFill>
        <p:spPr bwMode="auto">
          <a:xfrm flipH="1">
            <a:off x="24831" y="4711078"/>
            <a:ext cx="9180512" cy="20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:\Dropbox\STOCKLAND GREEN SCHOOL\SG images\SGS Background Images\SG_icons_light-gr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24" y="-99392"/>
            <a:ext cx="724780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107340"/>
            <a:ext cx="82733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Year 9 PE- Tchoukball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84087"/>
              </p:ext>
            </p:extLst>
          </p:nvPr>
        </p:nvGraphicFramePr>
        <p:xfrm>
          <a:off x="179512" y="822715"/>
          <a:ext cx="8640960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608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Rules of Tchoukball</a:t>
                      </a: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Players are allowed to move with the ball for a maximum of 3 steps and then must pass to another teammate or attempt a shot on goal.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Players are only allowed to hold the ball for 5 seconds without moving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Players may use their hands (open or closed) to catch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Players can throw the ball at one rebounder a maximum of 3 times. 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player may not touch the ball more than once in any one attack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ball must be passed twice before a shot on goal can be attempted. 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one is allowed in the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contact is allowed </a:t>
                      </a:r>
                    </a:p>
                    <a:p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intercepting the ball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Tchoukball Lessons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Shooting - Shotting at the target and rebound catching skills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2. Move to move effectively - 3 step rule leading to a shooting opportunity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3. How to pass effectively link 3 steps to 3 passes to create a shooting opportunity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4. Advanced shooting - Jump Shot, power and accuracy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5. Student leadership  Students to create team tactics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6. Rules  Student play games and learn all the rules for umpiring next lesson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6. Student umpiring  - Students to umpire a game for 5 minutes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7. Student umpiring  - Students to umpire a game for 5 minutes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900" dirty="0">
                          <a:latin typeface="Comic Sans MS" panose="030F0702030302020204" pitchFamily="66" charset="0"/>
                        </a:rPr>
                        <a:t>8. Assessment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65">
                <a:tc rowSpan="4"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Scoring </a:t>
                      </a: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score a point the ball must be thrown from outside of the crease, bounce off of the frame and land on the ground outside of the crease.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ball is bounced off of the frame and then caught by the opposing team, no point is scored and the opposing team can attack immediately.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ball is bounced off of the frame and then caught by the opposing team, no point is scored and the opposing team can attack immediately.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Skill/tactic</a:t>
                      </a:r>
                    </a:p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When to use them: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Passing – Pass at speed to beat the defensive line, pass into space </a:t>
                      </a:r>
                      <a:endParaRPr lang="en-GB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omic Sans MS" panose="030F0702030302020204" pitchFamily="66" charset="0"/>
                        </a:rPr>
                        <a:t>Creating space – Sprint into space, call for the ball.  Have an attacking team unit and a defensive team unit </a:t>
                      </a:r>
                    </a:p>
                    <a:p>
                      <a:endParaRPr lang="en-GB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9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omic Sans MS" panose="030F0702030302020204" pitchFamily="66" charset="0"/>
                        </a:rPr>
                        <a:t>Scoring -  Throw the ball at the frame with power to score a point, when the ball lands outside the D or a team mate catches it</a:t>
                      </a:r>
                    </a:p>
                    <a:p>
                      <a:endParaRPr lang="en-GB" sz="9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900" dirty="0">
                          <a:latin typeface="Comic Sans MS" panose="030F0702030302020204" pitchFamily="66" charset="0"/>
                        </a:rPr>
                        <a:t>If the opposition catch the ball then can attack the same frame, so aim into space.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678DE26-1D77-4F0D-A88B-762DC452B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480" y="3377610"/>
            <a:ext cx="2371353" cy="1189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73521-D214-4584-B49B-98ED123E4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5948977"/>
            <a:ext cx="1575988" cy="1052711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8429EDD5-53EF-4720-BE28-7E87306C5E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C15BA36B-FDDE-4C0E-B4C2-9C8F0ACBD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6" name="Picture 289" descr="Image result for unlabelled bones diagram">
            <a:extLst>
              <a:ext uri="{FF2B5EF4-FFF2-40B4-BE49-F238E27FC236}">
                <a16:creationId xmlns:a16="http://schemas.microsoft.com/office/drawing/2014/main" id="{023B18B1-3C1D-4C4A-B360-A2A5C1D8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-8226425"/>
            <a:ext cx="2574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497CD884-2946-4D5D-AA57-A7E40076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-5842000"/>
            <a:ext cx="6000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Ulna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0629DFB2-4579-4F57-837D-55EAD677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-6708775"/>
            <a:ext cx="9620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Humerus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0825C4C-182F-4806-8A85-29B07265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-7165975"/>
            <a:ext cx="6953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Skull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C48D4AFD-78CD-4491-8EE2-9EBD5713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-6307138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Ribs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55DB5DB1-F0CE-4132-88CD-27967CA6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-6508750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Scapula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18407F74-E1EC-4264-A075-316D4F1D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-6983413"/>
            <a:ext cx="9144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Clavicle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548123A-459B-48D0-88DE-D3745E82B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6042025"/>
            <a:ext cx="876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Sternum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71B26AD6-8C81-427F-8454-BDC06C20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575300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Spine  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5AC9DAF-B138-4F9F-BA68-0508AB4F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-5327650"/>
            <a:ext cx="5905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Radius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978A2A3D-621A-45A2-952C-0666EB3D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184775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Pelvis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4C3EF84E-6DC6-4C61-AB75-2458E7B7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7656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Femur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10FC8C-F568-41DD-9CB5-4239B7C2FD17}"/>
              </a:ext>
            </a:extLst>
          </p:cNvPr>
          <p:cNvCxnSpPr/>
          <p:nvPr/>
        </p:nvCxnSpPr>
        <p:spPr>
          <a:xfrm>
            <a:off x="5510213" y="-6508750"/>
            <a:ext cx="1009650" cy="666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56891E-777F-4F7D-8A7F-B3BE4F1210A6}"/>
              </a:ext>
            </a:extLst>
          </p:cNvPr>
          <p:cNvCxnSpPr/>
          <p:nvPr/>
        </p:nvCxnSpPr>
        <p:spPr>
          <a:xfrm>
            <a:off x="5414963" y="-6137275"/>
            <a:ext cx="12668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7B4CD0-8C15-4552-8F8C-6E56559E6636}"/>
              </a:ext>
            </a:extLst>
          </p:cNvPr>
          <p:cNvCxnSpPr/>
          <p:nvPr/>
        </p:nvCxnSpPr>
        <p:spPr>
          <a:xfrm>
            <a:off x="5624513" y="-5661025"/>
            <a:ext cx="847725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566042-95F2-4FB5-952F-4A4F0FAEDC2B}"/>
              </a:ext>
            </a:extLst>
          </p:cNvPr>
          <p:cNvCxnSpPr/>
          <p:nvPr/>
        </p:nvCxnSpPr>
        <p:spPr>
          <a:xfrm flipV="1">
            <a:off x="5510213" y="-5308600"/>
            <a:ext cx="838200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9FD347-E72D-4D75-8E92-6448D0E6C2D2}"/>
              </a:ext>
            </a:extLst>
          </p:cNvPr>
          <p:cNvCxnSpPr/>
          <p:nvPr/>
        </p:nvCxnSpPr>
        <p:spPr>
          <a:xfrm>
            <a:off x="6615113" y="-6937375"/>
            <a:ext cx="1905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FF9213-AF90-4562-A66A-B21ABE9427A4}"/>
              </a:ext>
            </a:extLst>
          </p:cNvPr>
          <p:cNvCxnSpPr/>
          <p:nvPr/>
        </p:nvCxnSpPr>
        <p:spPr>
          <a:xfrm flipH="1">
            <a:off x="7129463" y="-6727825"/>
            <a:ext cx="304800" cy="485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C3CAD8-94FB-4226-A17D-8C14D830F71A}"/>
              </a:ext>
            </a:extLst>
          </p:cNvPr>
          <p:cNvCxnSpPr/>
          <p:nvPr/>
        </p:nvCxnSpPr>
        <p:spPr>
          <a:xfrm flipH="1">
            <a:off x="7129463" y="-6337300"/>
            <a:ext cx="533400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0D777D-1133-46CB-8D9F-3C4614B444B6}"/>
              </a:ext>
            </a:extLst>
          </p:cNvPr>
          <p:cNvCxnSpPr/>
          <p:nvPr/>
        </p:nvCxnSpPr>
        <p:spPr>
          <a:xfrm flipH="1" flipV="1">
            <a:off x="6862763" y="-5899150"/>
            <a:ext cx="942975" cy="57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82CA03-3105-476A-A461-D690F6812572}"/>
              </a:ext>
            </a:extLst>
          </p:cNvPr>
          <p:cNvCxnSpPr/>
          <p:nvPr/>
        </p:nvCxnSpPr>
        <p:spPr>
          <a:xfrm flipH="1" flipV="1">
            <a:off x="6862763" y="-5661025"/>
            <a:ext cx="10382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60ED3F-10B5-4409-8F2B-6DC62128EC88}"/>
              </a:ext>
            </a:extLst>
          </p:cNvPr>
          <p:cNvCxnSpPr/>
          <p:nvPr/>
        </p:nvCxnSpPr>
        <p:spPr>
          <a:xfrm flipH="1" flipV="1">
            <a:off x="6986588" y="-5489575"/>
            <a:ext cx="914400" cy="371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0844E6-D31A-4B9C-BB3A-D9F3A186D229}"/>
              </a:ext>
            </a:extLst>
          </p:cNvPr>
          <p:cNvCxnSpPr/>
          <p:nvPr/>
        </p:nvCxnSpPr>
        <p:spPr>
          <a:xfrm flipH="1" flipV="1">
            <a:off x="7043738" y="-4879975"/>
            <a:ext cx="76200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 Box 290">
            <a:extLst>
              <a:ext uri="{FF2B5EF4-FFF2-40B4-BE49-F238E27FC236}">
                <a16:creationId xmlns:a16="http://schemas.microsoft.com/office/drawing/2014/main" id="{0509D6E1-30FB-455D-9428-5AC778B9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-48799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Patella</a:t>
            </a:r>
          </a:p>
        </p:txBody>
      </p:sp>
      <p:sp>
        <p:nvSpPr>
          <p:cNvPr id="44" name="Text Box 291">
            <a:extLst>
              <a:ext uri="{FF2B5EF4-FFF2-40B4-BE49-F238E27FC236}">
                <a16:creationId xmlns:a16="http://schemas.microsoft.com/office/drawing/2014/main" id="{81F339AD-31F8-4914-B9BA-221EC0E7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298950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Fibula</a:t>
            </a:r>
          </a:p>
        </p:txBody>
      </p:sp>
      <p:sp>
        <p:nvSpPr>
          <p:cNvPr id="45" name="Text Box 292">
            <a:extLst>
              <a:ext uri="{FF2B5EF4-FFF2-40B4-BE49-F238E27FC236}">
                <a16:creationId xmlns:a16="http://schemas.microsoft.com/office/drawing/2014/main" id="{A2732337-BE4A-43F4-AAAD-B3A14AAC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-4337050"/>
            <a:ext cx="5143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Tibia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166372-D3B2-491F-AA19-7D50A1C6E518}"/>
              </a:ext>
            </a:extLst>
          </p:cNvPr>
          <p:cNvCxnSpPr/>
          <p:nvPr/>
        </p:nvCxnSpPr>
        <p:spPr>
          <a:xfrm>
            <a:off x="6043613" y="-4727575"/>
            <a:ext cx="704850" cy="104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169421-78D6-4EB6-A905-4E2169E8C417}"/>
              </a:ext>
            </a:extLst>
          </p:cNvPr>
          <p:cNvCxnSpPr/>
          <p:nvPr/>
        </p:nvCxnSpPr>
        <p:spPr>
          <a:xfrm flipV="1">
            <a:off x="6043613" y="-4298950"/>
            <a:ext cx="70485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00374A-3B21-4CE9-B564-5116BC67A84D}"/>
              </a:ext>
            </a:extLst>
          </p:cNvPr>
          <p:cNvCxnSpPr/>
          <p:nvPr/>
        </p:nvCxnSpPr>
        <p:spPr>
          <a:xfrm flipH="1" flipV="1">
            <a:off x="7053263" y="-4298950"/>
            <a:ext cx="657225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9" descr="Image result for unlabelled bones diagram">
            <a:extLst>
              <a:ext uri="{FF2B5EF4-FFF2-40B4-BE49-F238E27FC236}">
                <a16:creationId xmlns:a16="http://schemas.microsoft.com/office/drawing/2014/main" id="{5052C7BD-1793-4480-9A1E-10A18741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-8226425"/>
            <a:ext cx="2574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FDD5F77-D77D-41A6-AC9A-A77667FD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-5842000"/>
            <a:ext cx="6000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Ulna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607364D-DA0D-4B1D-9CB4-28A052A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-6708775"/>
            <a:ext cx="9620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Humerus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8DACC7E-9FA3-4343-8070-6DA3A58B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-7165975"/>
            <a:ext cx="6953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Skull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D975DDB-29DF-4F4F-9DFD-B61D4927D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-6307138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2451501-109F-4B15-960E-F8E13F4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-6508750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Scapula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F44B268-6746-44C7-BE07-308C8790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-6983413"/>
            <a:ext cx="9144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Clavicle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E794711-6226-480F-BB4D-1F6DFAFC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6042025"/>
            <a:ext cx="876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Sternum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C019F4E-20B9-4675-BF62-7607EF97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575300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Spine  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1A96C99-521A-43C1-90DA-97E9723E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-5327650"/>
            <a:ext cx="5905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Radius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992F363-A27C-41B9-B523-08829B14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184775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Pelvis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9C5FF44-AA8B-4F9B-AD93-19E267739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7656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Femur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084215-DE28-4CEA-96DC-8F52FDF39B83}"/>
              </a:ext>
            </a:extLst>
          </p:cNvPr>
          <p:cNvCxnSpPr/>
          <p:nvPr/>
        </p:nvCxnSpPr>
        <p:spPr>
          <a:xfrm>
            <a:off x="5510213" y="-6508750"/>
            <a:ext cx="1009650" cy="666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50079F-4BBC-4CC9-B5E2-F78853145A19}"/>
              </a:ext>
            </a:extLst>
          </p:cNvPr>
          <p:cNvCxnSpPr/>
          <p:nvPr/>
        </p:nvCxnSpPr>
        <p:spPr>
          <a:xfrm>
            <a:off x="5414963" y="-6137275"/>
            <a:ext cx="12668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BD97E0-B989-4B09-AA59-1903B6CF9FDA}"/>
              </a:ext>
            </a:extLst>
          </p:cNvPr>
          <p:cNvCxnSpPr/>
          <p:nvPr/>
        </p:nvCxnSpPr>
        <p:spPr>
          <a:xfrm>
            <a:off x="5624513" y="-5661025"/>
            <a:ext cx="847725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069EC4-83B6-4107-88DC-C8856085CC21}"/>
              </a:ext>
            </a:extLst>
          </p:cNvPr>
          <p:cNvCxnSpPr/>
          <p:nvPr/>
        </p:nvCxnSpPr>
        <p:spPr>
          <a:xfrm flipV="1">
            <a:off x="5510213" y="-5308600"/>
            <a:ext cx="838200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9BE02-F00F-48F7-A50C-F6F0B5D92AD5}"/>
              </a:ext>
            </a:extLst>
          </p:cNvPr>
          <p:cNvCxnSpPr/>
          <p:nvPr/>
        </p:nvCxnSpPr>
        <p:spPr>
          <a:xfrm>
            <a:off x="6615113" y="-6937375"/>
            <a:ext cx="1905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DD8566-5599-4311-8849-C6837373662E}"/>
              </a:ext>
            </a:extLst>
          </p:cNvPr>
          <p:cNvCxnSpPr/>
          <p:nvPr/>
        </p:nvCxnSpPr>
        <p:spPr>
          <a:xfrm flipH="1">
            <a:off x="7129463" y="-6727825"/>
            <a:ext cx="304800" cy="485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516C88-9498-47A3-BF44-B5F6FC973DD9}"/>
              </a:ext>
            </a:extLst>
          </p:cNvPr>
          <p:cNvCxnSpPr/>
          <p:nvPr/>
        </p:nvCxnSpPr>
        <p:spPr>
          <a:xfrm flipH="1">
            <a:off x="7129463" y="-6337300"/>
            <a:ext cx="533400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F4B537-4CA5-4B6D-91C3-E6026A6BF048}"/>
              </a:ext>
            </a:extLst>
          </p:cNvPr>
          <p:cNvCxnSpPr/>
          <p:nvPr/>
        </p:nvCxnSpPr>
        <p:spPr>
          <a:xfrm flipH="1" flipV="1">
            <a:off x="6862763" y="-5899150"/>
            <a:ext cx="942975" cy="57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F64975-AB98-449B-BDE0-30DAED6C6CDD}"/>
              </a:ext>
            </a:extLst>
          </p:cNvPr>
          <p:cNvCxnSpPr/>
          <p:nvPr/>
        </p:nvCxnSpPr>
        <p:spPr>
          <a:xfrm flipH="1" flipV="1">
            <a:off x="6862763" y="-5661025"/>
            <a:ext cx="10382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14B94F-76CC-46B9-B03C-A968E9D1C702}"/>
              </a:ext>
            </a:extLst>
          </p:cNvPr>
          <p:cNvCxnSpPr/>
          <p:nvPr/>
        </p:nvCxnSpPr>
        <p:spPr>
          <a:xfrm flipH="1" flipV="1">
            <a:off x="6986588" y="-5489575"/>
            <a:ext cx="914400" cy="371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4ACBBB-D451-4664-B4AB-BF87B9A1B890}"/>
              </a:ext>
            </a:extLst>
          </p:cNvPr>
          <p:cNvCxnSpPr/>
          <p:nvPr/>
        </p:nvCxnSpPr>
        <p:spPr>
          <a:xfrm flipH="1" flipV="1">
            <a:off x="7043738" y="-4879975"/>
            <a:ext cx="76200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290">
            <a:extLst>
              <a:ext uri="{FF2B5EF4-FFF2-40B4-BE49-F238E27FC236}">
                <a16:creationId xmlns:a16="http://schemas.microsoft.com/office/drawing/2014/main" id="{B502257B-122A-49D6-8740-BF935288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-48799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Patella</a:t>
            </a:r>
          </a:p>
        </p:txBody>
      </p:sp>
      <p:sp>
        <p:nvSpPr>
          <p:cNvPr id="27" name="Text Box 291">
            <a:extLst>
              <a:ext uri="{FF2B5EF4-FFF2-40B4-BE49-F238E27FC236}">
                <a16:creationId xmlns:a16="http://schemas.microsoft.com/office/drawing/2014/main" id="{98FA961F-04B5-437D-A8C0-C23FBC8C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298950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Fibula</a:t>
            </a:r>
          </a:p>
        </p:txBody>
      </p:sp>
      <p:sp>
        <p:nvSpPr>
          <p:cNvPr id="28" name="Text Box 292">
            <a:extLst>
              <a:ext uri="{FF2B5EF4-FFF2-40B4-BE49-F238E27FC236}">
                <a16:creationId xmlns:a16="http://schemas.microsoft.com/office/drawing/2014/main" id="{2206DE34-30E8-41D9-A189-D3CA74CC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-4337050"/>
            <a:ext cx="5143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Tibia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C7BE44-CCAD-4031-BF0B-4E46F53A3F15}"/>
              </a:ext>
            </a:extLst>
          </p:cNvPr>
          <p:cNvCxnSpPr/>
          <p:nvPr/>
        </p:nvCxnSpPr>
        <p:spPr>
          <a:xfrm>
            <a:off x="6043613" y="-4727575"/>
            <a:ext cx="704850" cy="104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4FACF1-7A73-4914-A089-C11BB2796D5A}"/>
              </a:ext>
            </a:extLst>
          </p:cNvPr>
          <p:cNvCxnSpPr/>
          <p:nvPr/>
        </p:nvCxnSpPr>
        <p:spPr>
          <a:xfrm flipV="1">
            <a:off x="6043613" y="-4298950"/>
            <a:ext cx="70485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764AB8-6FAE-49B1-80C6-77A85FEC788A}"/>
              </a:ext>
            </a:extLst>
          </p:cNvPr>
          <p:cNvCxnSpPr/>
          <p:nvPr/>
        </p:nvCxnSpPr>
        <p:spPr>
          <a:xfrm flipH="1" flipV="1">
            <a:off x="7053263" y="-4298950"/>
            <a:ext cx="657225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8FB3C-1F70-4ED3-9F20-6BDB15B6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23102"/>
              </p:ext>
            </p:extLst>
          </p:nvPr>
        </p:nvGraphicFramePr>
        <p:xfrm>
          <a:off x="758572" y="643466"/>
          <a:ext cx="7504366" cy="5759394"/>
        </p:xfrm>
        <a:graphic>
          <a:graphicData uri="http://schemas.openxmlformats.org/drawingml/2006/table">
            <a:tbl>
              <a:tblPr firstRow="1" firstCol="1" bandRow="1"/>
              <a:tblGrid>
                <a:gridCol w="3698011">
                  <a:extLst>
                    <a:ext uri="{9D8B030D-6E8A-4147-A177-3AD203B41FA5}">
                      <a16:colId xmlns:a16="http://schemas.microsoft.com/office/drawing/2014/main" val="406103902"/>
                    </a:ext>
                  </a:extLst>
                </a:gridCol>
                <a:gridCol w="3806355">
                  <a:extLst>
                    <a:ext uri="{9D8B030D-6E8A-4147-A177-3AD203B41FA5}">
                      <a16:colId xmlns:a16="http://schemas.microsoft.com/office/drawing/2014/main" val="1034479500"/>
                    </a:ext>
                  </a:extLst>
                </a:gridCol>
              </a:tblGrid>
              <a:tr h="23016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Self-Quiz Questions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Self-Quiz Questions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83593"/>
                  </a:ext>
                </a:extLst>
              </a:tr>
              <a:tr h="630021"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steps can you take with the ball?</a:t>
                      </a:r>
                      <a:endParaRPr lang="en-GB" sz="1000" b="0" i="0" u="none" strike="noStrike" dirty="0">
                        <a:effectLst/>
                        <a:latin typeface="+mj-lt"/>
                      </a:endParaRPr>
                    </a:p>
                    <a:p>
                      <a:pPr marL="68580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1. What is the benefit of the steps rule?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70313"/>
                  </a:ext>
                </a:extLst>
              </a:tr>
              <a:tr h="42286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How many seconds can you hold the ball for? </a:t>
                      </a:r>
                      <a:endParaRPr lang="en-GB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2.  What is the benefit of the seconds rule?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44930"/>
                  </a:ext>
                </a:extLst>
              </a:tr>
              <a:tr h="42286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3.  What is the maximum number of rebounds allow from one player?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3.  Why does the rebounds rule make the game more exciting?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713465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4. Is contact allowed?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4.  What are the benefits of having a no contact game?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63384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5.  Are you allowed to shoot in the D?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5.  Why must you shoot from outside the D?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74091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6. Can you intercept the ball?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6.  Why does the no interception rules allow for a fast paced game?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8880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  What are the team units called?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  What are the benefits of 2 units?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9507"/>
                  </a:ext>
                </a:extLst>
              </a:tr>
              <a:tr h="60773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 Give one teaching point of the jump shot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 What is the benefit of the jump shot over a standing shot?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300913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 How to generate power in a shot?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 What is the benefit of power in the shot?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18714"/>
                  </a:ext>
                </a:extLst>
              </a:tr>
              <a:tr h="796517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10.  How many times can a player touch the ball in each attack?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10. How does only allowing a player to touch the ball, make Tchoukball more inclusive?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95197"/>
                  </a:ext>
                </a:extLst>
              </a:tr>
              <a:tr h="53294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7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9" descr="Image result for unlabelled bones diagram">
            <a:extLst>
              <a:ext uri="{FF2B5EF4-FFF2-40B4-BE49-F238E27FC236}">
                <a16:creationId xmlns:a16="http://schemas.microsoft.com/office/drawing/2014/main" id="{5052C7BD-1793-4480-9A1E-10A18741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-8226425"/>
            <a:ext cx="2574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FDD5F77-D77D-41A6-AC9A-A77667FD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-5842000"/>
            <a:ext cx="6000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Ulna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607364D-DA0D-4B1D-9CB4-28A052A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-6708775"/>
            <a:ext cx="9620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Humerus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8DACC7E-9FA3-4343-8070-6DA3A58B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-7165975"/>
            <a:ext cx="6953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Skull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D975DDB-29DF-4F4F-9DFD-B61D4927D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-6307138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2451501-109F-4B15-960E-F8E13F4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-6508750"/>
            <a:ext cx="6572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Scapula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F44B268-6746-44C7-BE07-308C8790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-6983413"/>
            <a:ext cx="9144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Clavicle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E794711-6226-480F-BB4D-1F6DFAFC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6042025"/>
            <a:ext cx="876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Sternum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C019F4E-20B9-4675-BF62-7607EF97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575300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Spine  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1A96C99-521A-43C1-90DA-97E9723E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-5327650"/>
            <a:ext cx="5905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Radius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992F363-A27C-41B9-B523-08829B14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-5184775"/>
            <a:ext cx="5429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Pelvis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9C5FF44-AA8B-4F9B-AD93-19E267739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7656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Femur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084215-DE28-4CEA-96DC-8F52FDF39B83}"/>
              </a:ext>
            </a:extLst>
          </p:cNvPr>
          <p:cNvCxnSpPr/>
          <p:nvPr/>
        </p:nvCxnSpPr>
        <p:spPr>
          <a:xfrm>
            <a:off x="5510213" y="-6508750"/>
            <a:ext cx="1009650" cy="666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50079F-4BBC-4CC9-B5E2-F78853145A19}"/>
              </a:ext>
            </a:extLst>
          </p:cNvPr>
          <p:cNvCxnSpPr/>
          <p:nvPr/>
        </p:nvCxnSpPr>
        <p:spPr>
          <a:xfrm>
            <a:off x="5414963" y="-6137275"/>
            <a:ext cx="12668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BD97E0-B989-4B09-AA59-1903B6CF9FDA}"/>
              </a:ext>
            </a:extLst>
          </p:cNvPr>
          <p:cNvCxnSpPr/>
          <p:nvPr/>
        </p:nvCxnSpPr>
        <p:spPr>
          <a:xfrm>
            <a:off x="5624513" y="-5661025"/>
            <a:ext cx="847725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069EC4-83B6-4107-88DC-C8856085CC21}"/>
              </a:ext>
            </a:extLst>
          </p:cNvPr>
          <p:cNvCxnSpPr/>
          <p:nvPr/>
        </p:nvCxnSpPr>
        <p:spPr>
          <a:xfrm flipV="1">
            <a:off x="5510213" y="-5308600"/>
            <a:ext cx="838200" cy="85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9BE02-F00F-48F7-A50C-F6F0B5D92AD5}"/>
              </a:ext>
            </a:extLst>
          </p:cNvPr>
          <p:cNvCxnSpPr/>
          <p:nvPr/>
        </p:nvCxnSpPr>
        <p:spPr>
          <a:xfrm>
            <a:off x="6615113" y="-6937375"/>
            <a:ext cx="1905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DD8566-5599-4311-8849-C6837373662E}"/>
              </a:ext>
            </a:extLst>
          </p:cNvPr>
          <p:cNvCxnSpPr/>
          <p:nvPr/>
        </p:nvCxnSpPr>
        <p:spPr>
          <a:xfrm flipH="1">
            <a:off x="7129463" y="-6727825"/>
            <a:ext cx="304800" cy="485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516C88-9498-47A3-BF44-B5F6FC973DD9}"/>
              </a:ext>
            </a:extLst>
          </p:cNvPr>
          <p:cNvCxnSpPr/>
          <p:nvPr/>
        </p:nvCxnSpPr>
        <p:spPr>
          <a:xfrm flipH="1">
            <a:off x="7129463" y="-6337300"/>
            <a:ext cx="533400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F4B537-4CA5-4B6D-91C3-E6026A6BF048}"/>
              </a:ext>
            </a:extLst>
          </p:cNvPr>
          <p:cNvCxnSpPr/>
          <p:nvPr/>
        </p:nvCxnSpPr>
        <p:spPr>
          <a:xfrm flipH="1" flipV="1">
            <a:off x="6862763" y="-5899150"/>
            <a:ext cx="942975" cy="57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F64975-AB98-449B-BDE0-30DAED6C6CDD}"/>
              </a:ext>
            </a:extLst>
          </p:cNvPr>
          <p:cNvCxnSpPr/>
          <p:nvPr/>
        </p:nvCxnSpPr>
        <p:spPr>
          <a:xfrm flipH="1" flipV="1">
            <a:off x="6862763" y="-5661025"/>
            <a:ext cx="1038225" cy="238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14B94F-76CC-46B9-B03C-A968E9D1C702}"/>
              </a:ext>
            </a:extLst>
          </p:cNvPr>
          <p:cNvCxnSpPr/>
          <p:nvPr/>
        </p:nvCxnSpPr>
        <p:spPr>
          <a:xfrm flipH="1" flipV="1">
            <a:off x="6986588" y="-5489575"/>
            <a:ext cx="914400" cy="371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4ACBBB-D451-4664-B4AB-BF87B9A1B890}"/>
              </a:ext>
            </a:extLst>
          </p:cNvPr>
          <p:cNvCxnSpPr/>
          <p:nvPr/>
        </p:nvCxnSpPr>
        <p:spPr>
          <a:xfrm flipH="1" flipV="1">
            <a:off x="7043738" y="-4879975"/>
            <a:ext cx="76200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290">
            <a:extLst>
              <a:ext uri="{FF2B5EF4-FFF2-40B4-BE49-F238E27FC236}">
                <a16:creationId xmlns:a16="http://schemas.microsoft.com/office/drawing/2014/main" id="{B502257B-122A-49D6-8740-BF935288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-487997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Patella</a:t>
            </a:r>
          </a:p>
        </p:txBody>
      </p:sp>
      <p:sp>
        <p:nvSpPr>
          <p:cNvPr id="27" name="Text Box 291">
            <a:extLst>
              <a:ext uri="{FF2B5EF4-FFF2-40B4-BE49-F238E27FC236}">
                <a16:creationId xmlns:a16="http://schemas.microsoft.com/office/drawing/2014/main" id="{98FA961F-04B5-437D-A8C0-C23FBC8C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-4298950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Fibula</a:t>
            </a:r>
          </a:p>
        </p:txBody>
      </p:sp>
      <p:sp>
        <p:nvSpPr>
          <p:cNvPr id="28" name="Text Box 292">
            <a:extLst>
              <a:ext uri="{FF2B5EF4-FFF2-40B4-BE49-F238E27FC236}">
                <a16:creationId xmlns:a16="http://schemas.microsoft.com/office/drawing/2014/main" id="{2206DE34-30E8-41D9-A189-D3CA74CC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-4337050"/>
            <a:ext cx="5143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Tibia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C7BE44-CCAD-4031-BF0B-4E46F53A3F15}"/>
              </a:ext>
            </a:extLst>
          </p:cNvPr>
          <p:cNvCxnSpPr/>
          <p:nvPr/>
        </p:nvCxnSpPr>
        <p:spPr>
          <a:xfrm>
            <a:off x="6043613" y="-4727575"/>
            <a:ext cx="704850" cy="104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4FACF1-7A73-4914-A089-C11BB2796D5A}"/>
              </a:ext>
            </a:extLst>
          </p:cNvPr>
          <p:cNvCxnSpPr/>
          <p:nvPr/>
        </p:nvCxnSpPr>
        <p:spPr>
          <a:xfrm flipV="1">
            <a:off x="6043613" y="-4298950"/>
            <a:ext cx="704850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764AB8-6FAE-49B1-80C6-77A85FEC788A}"/>
              </a:ext>
            </a:extLst>
          </p:cNvPr>
          <p:cNvCxnSpPr/>
          <p:nvPr/>
        </p:nvCxnSpPr>
        <p:spPr>
          <a:xfrm flipH="1" flipV="1">
            <a:off x="7053263" y="-4298950"/>
            <a:ext cx="657225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8FB3C-1F70-4ED3-9F20-6BDB15B6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62976"/>
              </p:ext>
            </p:extLst>
          </p:nvPr>
        </p:nvGraphicFramePr>
        <p:xfrm>
          <a:off x="270122" y="116632"/>
          <a:ext cx="8622358" cy="6889705"/>
        </p:xfrm>
        <a:graphic>
          <a:graphicData uri="http://schemas.openxmlformats.org/drawingml/2006/table">
            <a:tbl>
              <a:tblPr firstRow="1" firstCol="1" bandRow="1"/>
              <a:tblGrid>
                <a:gridCol w="3705584">
                  <a:extLst>
                    <a:ext uri="{9D8B030D-6E8A-4147-A177-3AD203B41FA5}">
                      <a16:colId xmlns:a16="http://schemas.microsoft.com/office/drawing/2014/main" val="406103902"/>
                    </a:ext>
                  </a:extLst>
                </a:gridCol>
                <a:gridCol w="4916774">
                  <a:extLst>
                    <a:ext uri="{9D8B030D-6E8A-4147-A177-3AD203B41FA5}">
                      <a16:colId xmlns:a16="http://schemas.microsoft.com/office/drawing/2014/main" val="1034479500"/>
                    </a:ext>
                  </a:extLst>
                </a:gridCol>
              </a:tblGrid>
              <a:tr h="186594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Self-Quiz Questions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Self-Quiz Questions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83593"/>
                  </a:ext>
                </a:extLst>
              </a:tr>
              <a:tr h="508355"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steps can you take with the ball?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n-GB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What is the benefit of the steps rule?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70313"/>
                  </a:ext>
                </a:extLst>
              </a:tr>
              <a:tr h="57266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How many seconds can you hold the ball for? 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2"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What is the benefit of the seconds rule?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active, stop one player taking over 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44930"/>
                  </a:ext>
                </a:extLst>
              </a:tr>
              <a:tr h="612632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AutoNum type="arabicPeriod" startAt="3"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What is the maximum number of rebounds allow from one player?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3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Why does the rebounds rule make the game more exciting?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active, stop one player taking over, faster game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713465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4. Is contact allowed?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No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4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What are the benefits of having a no contact game?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Less injuries, more inclusive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63384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AutoNum type="arabicPeriod" startAt="5"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Are you allowed to shoot in the D?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+mj-lt"/>
                        </a:rPr>
                        <a:t>No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5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Why must you shoot from outside the D?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Game harder, add skill, develops power, fun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74091"/>
                  </a:ext>
                </a:extLst>
              </a:tr>
              <a:tr h="52962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6. Can you intercept the ball?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No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6"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Why does the no interception rules allow for a fast paced game?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8880"/>
                  </a:ext>
                </a:extLst>
              </a:tr>
              <a:tr h="807890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AutoNum type="arabicPeriod" startAt="7"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What are the team units called?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Attacking and defensive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 startAt="7"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What are the benefits of 2 units?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active, add leadership, play to people strengths </a:t>
                      </a:r>
                    </a:p>
                    <a:p>
                      <a:pPr marL="0" indent="0" algn="l" fontAlgn="t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9507"/>
                  </a:ext>
                </a:extLst>
              </a:tr>
              <a:tr h="61263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 Give one teaching point of the jump shot 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Jump high, bend knee, hand by ear, follow through, side on, eyes on frame, non throwing hand aiming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 What is the benefit of the jump shot over a standing shot?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More power to get the ball outside the D, helps miss the defenders, reduces reaction time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300913"/>
                  </a:ext>
                </a:extLst>
              </a:tr>
              <a:tr h="65733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 How to generate power in a shot?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Jump high, side on, hand by ear, follow through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 What is the benefit of power in the shot?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More power to get the ball outside the D, helps miss the defenders, reduces reaction time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18714"/>
                  </a:ext>
                </a:extLst>
              </a:tr>
              <a:tr h="714078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 startAt="10"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How many times can a player touch the ball in each attack?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Once </a:t>
                      </a: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10. How does only allowing a player to touch the ball, make Tchoukball more inclusive?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  <a:defRPr/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Inclusive game for all, enjoyment, physical active, stop one player taking over </a:t>
                      </a:r>
                    </a:p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>
                          <a:tab pos="6960235" algn="l"/>
                        </a:tabLst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95197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6960235" algn="l"/>
                        </a:tabLst>
                      </a:pPr>
                      <a:r>
                        <a:rPr lang="en-GB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97" marR="62497" marT="8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7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1096</Words>
  <Application>Microsoft Office PowerPoint</Application>
  <PresentationFormat>On-screen Show (4:3)</PresentationFormat>
  <Paragraphs>169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Birmingham 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K.Lee</dc:creator>
  <cp:lastModifiedBy>Justin Sargent</cp:lastModifiedBy>
  <cp:revision>42</cp:revision>
  <dcterms:created xsi:type="dcterms:W3CDTF">2017-06-12T11:38:10Z</dcterms:created>
  <dcterms:modified xsi:type="dcterms:W3CDTF">2021-09-08T09:19:00Z</dcterms:modified>
</cp:coreProperties>
</file>