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2208" autoAdjust="0"/>
  </p:normalViewPr>
  <p:slideViewPr>
    <p:cSldViewPr snapToGrid="0">
      <p:cViewPr varScale="1">
        <p:scale>
          <a:sx n="66" d="100"/>
          <a:sy n="66" d="100"/>
        </p:scale>
        <p:origin x="129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8B7F-A0A0-4CAA-88F9-2440FDB2E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A1C18-EE86-44FA-9D61-A8D30DA13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345C2-CD91-4AC7-95B9-3CE1D96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60BA7-7585-43AC-8513-73978376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803C-7B1E-4A81-800B-D4FBB24E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5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0713-9F62-49AF-BFBE-D389C503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0260B-029E-4F8B-804B-AA352FB9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4AA28-4087-48C8-86AA-90F3DD49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0CC3-5FF7-4DFA-8432-41A043A7A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B7DFC-C01D-44DE-B396-C22DF722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1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23643-CC24-4CF9-A6A3-E32B41AEB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D3EA3-8FF2-4FAE-8DCA-48A2054FD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4B1E-1ADB-412E-8B38-0E0027E8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A905-C018-4A27-AD31-292462D5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5F046-2EE2-4B8D-B4E9-100C7C9D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D9C0-D3BB-49BC-B9DE-50CFBE7B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4541-8518-4079-9873-C2EAAC7EE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25DF5-4A46-4EE0-90C3-B8A28144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304D5-8624-44DB-AEDD-620289B6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E137E-EA51-4BE2-BD2F-58DA51C4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99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0DCB-12B5-48A8-B155-43E68871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05755-F239-48EE-A77B-DF56091B6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EC4FC-A115-4BAA-875E-879081D2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D5527-2119-4585-B388-AD747A30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4F387-41ED-4FDA-B10A-04D9B9CC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2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D5C9-789D-478C-8021-8251FE12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9A19F-3500-44CF-948A-61E4D1EA4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0FA5F-49D8-410E-A315-46694D24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10E8F-BFB0-4A34-8996-28F001E2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9DC65-DB50-4E8C-BD56-120E2130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BD0E3-CFEF-47C7-A624-73E1B2F8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0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4A53-1B5F-4F89-AABF-1791333D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3315D-BBDC-4C22-B4B1-08705BB5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AAD7F-1E16-4F6B-B9CA-5503E2A1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88506-AAFA-4543-A074-B991AB1AB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25811-96EF-4753-B7D3-5F6BA3784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9F9EB-2AE7-459D-A739-78C64747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FABD8-0E6E-45FF-95A1-DB6B7C68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C1A34F-2755-46F0-9281-92B3F36B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1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0BD7-CC68-43DA-B00D-D0D35254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B1A29-EAA4-4836-AB45-9937326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861D6-945D-41D4-9992-BC7F5ABC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35994-9EE5-4D54-B766-D6226107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9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29123-7911-4E75-9BB7-5616744C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113BB-4E4A-42DE-9E6A-9A2272DB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3580-2F46-4A9A-AEC5-B5A872FD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4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9654-239A-46E2-B015-ADFBE1E5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0CEE-F08F-4B23-8F46-6A1F5C508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740EC-4C79-4652-A63C-5F100EF8C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29620-F125-4645-9E3A-59879F06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8E221-ACBC-40A4-A80C-F878E4E9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1E14D-EEA9-4C13-A2B3-57A01372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69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1E48-3A23-4618-AAE8-951211B55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809F3-09A7-4019-9AE0-BAC197929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5A74-071B-4F21-8F64-6F367DE2A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4BEF9-0A18-4143-92EE-3D0B25A0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3D79F-13E3-40D5-8225-4C67BF3E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E8FF3-6D4E-4A33-9A5A-D20CE796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8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54BDE-0996-4D6F-9975-0504335E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5A079-E5EA-46C4-B273-C19109B6C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E1FD7-40D3-4668-B55A-47DF3C2B2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50A9-A7F2-4B76-B2FB-450BC0C9BC67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A99F2-9281-4B2E-93B9-DBE45ED20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DBB1-851A-4650-A394-5702DBD03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D60D0-2329-43BC-AFA2-FEE4427C9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252BE-7D09-4457-B6E6-FE2D698D9065}"/>
              </a:ext>
            </a:extLst>
          </p:cNvPr>
          <p:cNvSpPr/>
          <p:nvPr/>
        </p:nvSpPr>
        <p:spPr>
          <a:xfrm>
            <a:off x="53705" y="38256"/>
            <a:ext cx="5373730" cy="5217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Knowledge  </a:t>
            </a:r>
            <a:r>
              <a:rPr lang="en-US" dirty="0" err="1"/>
              <a:t>Organiser</a:t>
            </a:r>
            <a:r>
              <a:rPr lang="en-US" dirty="0"/>
              <a:t> – Religious Education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516267-A710-46B4-89E5-14DA01FDB976}"/>
              </a:ext>
            </a:extLst>
          </p:cNvPr>
          <p:cNvSpPr/>
          <p:nvPr/>
        </p:nvSpPr>
        <p:spPr>
          <a:xfrm>
            <a:off x="853401" y="618801"/>
            <a:ext cx="453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Fact: </a:t>
            </a:r>
            <a:r>
              <a:rPr lang="en-GB" sz="1200" dirty="0"/>
              <a:t>a thing that is known or proved to be true. E.g. the bible is a holy Christian book.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Opinion: </a:t>
            </a:r>
            <a:r>
              <a:rPr lang="en-GB" sz="1200" dirty="0"/>
              <a:t>a view or judgement formed about something, not necessarily based on fact or knowledge. E.g. it is wrong to live with your partner prior to marriage.  </a:t>
            </a:r>
            <a:endParaRPr lang="en-GB" sz="1200" b="1" u="sng" dirty="0">
              <a:solidFill>
                <a:prstClr val="black"/>
              </a:solidFill>
              <a:latin typeface="Rockwell" panose="02060603020205020403"/>
            </a:endParaRPr>
          </a:p>
          <a:p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Belief: </a:t>
            </a:r>
            <a:r>
              <a:rPr lang="en-GB" sz="1200" dirty="0"/>
              <a:t>an acceptance that something exists or is true, especially one without proof. E.g. prayer can make things happen. </a:t>
            </a:r>
            <a:endParaRPr lang="en-GB" sz="1200" b="1" u="sng" dirty="0">
              <a:solidFill>
                <a:prstClr val="black"/>
              </a:solidFill>
              <a:latin typeface="Rockwell" panose="02060603020205020403"/>
            </a:endParaRPr>
          </a:p>
          <a:p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9E2A0-B467-4DAE-9B2D-BF0ED96B0287}"/>
              </a:ext>
            </a:extLst>
          </p:cNvPr>
          <p:cNvCxnSpPr>
            <a:cxnSpLocks/>
          </p:cNvCxnSpPr>
          <p:nvPr/>
        </p:nvCxnSpPr>
        <p:spPr>
          <a:xfrm flipH="1">
            <a:off x="71767" y="2489477"/>
            <a:ext cx="5293267" cy="198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A09AB3-169E-4853-8371-A942DE3F56D3}"/>
              </a:ext>
            </a:extLst>
          </p:cNvPr>
          <p:cNvCxnSpPr>
            <a:cxnSpLocks/>
          </p:cNvCxnSpPr>
          <p:nvPr/>
        </p:nvCxnSpPr>
        <p:spPr>
          <a:xfrm>
            <a:off x="5519807" y="46891"/>
            <a:ext cx="25206" cy="66765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2349A97-6CBD-4535-B47A-8FACB25F6538}"/>
              </a:ext>
            </a:extLst>
          </p:cNvPr>
          <p:cNvSpPr/>
          <p:nvPr/>
        </p:nvSpPr>
        <p:spPr>
          <a:xfrm>
            <a:off x="1213488" y="5088364"/>
            <a:ext cx="753976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24D478-2354-46FE-B1F3-5A584B12D362}"/>
              </a:ext>
            </a:extLst>
          </p:cNvPr>
          <p:cNvSpPr/>
          <p:nvPr/>
        </p:nvSpPr>
        <p:spPr>
          <a:xfrm>
            <a:off x="5635520" y="66669"/>
            <a:ext cx="6556480" cy="4107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Founders and Leaders </a:t>
            </a:r>
            <a:endParaRPr lang="en-GB" sz="24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FE928B-5218-43E4-AEB4-E7B68822C697}"/>
              </a:ext>
            </a:extLst>
          </p:cNvPr>
          <p:cNvSpPr/>
          <p:nvPr/>
        </p:nvSpPr>
        <p:spPr>
          <a:xfrm>
            <a:off x="79918" y="660692"/>
            <a:ext cx="577637" cy="518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44D1CCF-4E9F-4135-B0C7-E2D7441A4832}"/>
              </a:ext>
            </a:extLst>
          </p:cNvPr>
          <p:cNvSpPr/>
          <p:nvPr/>
        </p:nvSpPr>
        <p:spPr>
          <a:xfrm>
            <a:off x="79918" y="1223307"/>
            <a:ext cx="577637" cy="518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4CCCF2C-C215-48F1-BC3F-E6AD1F835DDF}"/>
              </a:ext>
            </a:extLst>
          </p:cNvPr>
          <p:cNvSpPr/>
          <p:nvPr/>
        </p:nvSpPr>
        <p:spPr>
          <a:xfrm>
            <a:off x="71767" y="1795914"/>
            <a:ext cx="577637" cy="518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182F90C5-C6D8-4389-8DC1-E8A8432BF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6" r="37386"/>
          <a:stretch/>
        </p:blipFill>
        <p:spPr>
          <a:xfrm>
            <a:off x="287887" y="749612"/>
            <a:ext cx="157674" cy="32074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C2F672-48EC-4793-93CF-A04D523DE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5" r="30892"/>
          <a:stretch/>
        </p:blipFill>
        <p:spPr>
          <a:xfrm>
            <a:off x="285888" y="1229052"/>
            <a:ext cx="165696" cy="45872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EF65172-EB48-4F8C-8AF0-A2887418B2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9" t="15867" r="29288" b="14749"/>
          <a:stretch/>
        </p:blipFill>
        <p:spPr>
          <a:xfrm>
            <a:off x="198790" y="1841117"/>
            <a:ext cx="297322" cy="39546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492677E-419C-4FDA-800F-DF3BD0DB2D9B}"/>
              </a:ext>
            </a:extLst>
          </p:cNvPr>
          <p:cNvSpPr/>
          <p:nvPr/>
        </p:nvSpPr>
        <p:spPr>
          <a:xfrm>
            <a:off x="836576" y="2670817"/>
            <a:ext cx="4537153" cy="5217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Belonging </a:t>
            </a:r>
            <a:endParaRPr lang="en-GB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BC31F5D-02E5-450D-81A7-1F4CF09F418E}"/>
              </a:ext>
            </a:extLst>
          </p:cNvPr>
          <p:cNvSpPr/>
          <p:nvPr/>
        </p:nvSpPr>
        <p:spPr>
          <a:xfrm>
            <a:off x="132299" y="2664521"/>
            <a:ext cx="577637" cy="518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E68C9C9B-F8F2-4160-9A20-A25A4E5E51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7261"/>
          <a:stretch/>
        </p:blipFill>
        <p:spPr>
          <a:xfrm>
            <a:off x="279757" y="2708752"/>
            <a:ext cx="308639" cy="4114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9CD511D-5E62-4CCC-A377-0A9D488BFF72}"/>
              </a:ext>
            </a:extLst>
          </p:cNvPr>
          <p:cNvSpPr/>
          <p:nvPr/>
        </p:nvSpPr>
        <p:spPr>
          <a:xfrm>
            <a:off x="43733" y="3221054"/>
            <a:ext cx="54615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Belonging is about having a </a:t>
            </a:r>
            <a:r>
              <a:rPr lang="en-US" sz="1400" b="1" i="0" u="none" strike="noStrike" dirty="0">
                <a:solidFill>
                  <a:srgbClr val="111111"/>
                </a:solidFill>
                <a:effectLst/>
                <a:latin typeface="&amp;quot"/>
              </a:rPr>
              <a:t>secure relationship with or a connection with a particular group of people</a:t>
            </a:r>
            <a:r>
              <a:rPr lang="en-US" sz="1400" b="0" i="0" u="none" strike="noStrike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Belonging: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Helps form your identity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Help you feel part of something bigger and more important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Is a human need, just like food, water and shelter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Is a sense of fitting in, like you are a member of an important group.</a:t>
            </a:r>
          </a:p>
          <a:p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Not belonging can lead to isolation and depression. </a:t>
            </a:r>
          </a:p>
          <a:p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You can belong to:</a:t>
            </a:r>
          </a:p>
          <a:p>
            <a:endParaRPr lang="en-US" sz="1200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endParaRPr lang="en-US" sz="1200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endParaRPr lang="en-US" sz="1200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endParaRPr lang="en-US" sz="1200" b="1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endParaRPr lang="en-US" sz="1200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Religion can provide you with a sense of belonging and identity. E.g. the Jewish festival of </a:t>
            </a:r>
            <a:r>
              <a:rPr lang="en-US" sz="1200" b="1" u="sng" dirty="0">
                <a:solidFill>
                  <a:srgbClr val="111111"/>
                </a:solidFill>
                <a:latin typeface="Segoe UI" panose="020B0502040204020203" pitchFamily="34" charset="0"/>
              </a:rPr>
              <a:t>Sukkot </a:t>
            </a: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strengths belonging by remembering that God is their creator and they belong to Him. Also, the building of </a:t>
            </a:r>
            <a:r>
              <a:rPr lang="en-US" sz="1200" u="sng" dirty="0">
                <a:solidFill>
                  <a:srgbClr val="111111"/>
                </a:solidFill>
                <a:latin typeface="Segoe UI" panose="020B0502040204020203" pitchFamily="34" charset="0"/>
              </a:rPr>
              <a:t>shelter</a:t>
            </a: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 with their family and spending time together. Jewish people around the World come together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AFBFA11-A41E-409B-B9D2-D86A135AADC3}"/>
              </a:ext>
            </a:extLst>
          </p:cNvPr>
          <p:cNvSpPr/>
          <p:nvPr/>
        </p:nvSpPr>
        <p:spPr>
          <a:xfrm>
            <a:off x="123311" y="5056808"/>
            <a:ext cx="797165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D2152FC1-5ADE-4F97-A397-11ACCE889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11581" r="11804" b="11056"/>
          <a:stretch/>
        </p:blipFill>
        <p:spPr>
          <a:xfrm>
            <a:off x="222398" y="5220533"/>
            <a:ext cx="589706" cy="385068"/>
          </a:xfrm>
          <a:prstGeom prst="rect">
            <a:avLst/>
          </a:prstGeom>
        </p:spPr>
      </p:pic>
      <p:pic>
        <p:nvPicPr>
          <p:cNvPr id="42" name="Picture 41" descr="A close up of a sign&#10;&#10;Description automatically generated">
            <a:extLst>
              <a:ext uri="{FF2B5EF4-FFF2-40B4-BE49-F238E27FC236}">
                <a16:creationId xmlns:a16="http://schemas.microsoft.com/office/drawing/2014/main" id="{B7D1B555-F415-408E-814A-A94179186F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28" y="5091991"/>
            <a:ext cx="604720" cy="604720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E45D0708-C29F-4A86-B143-0D1EE165B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21" y="5239055"/>
            <a:ext cx="581970" cy="439872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9C4AFA47-5080-4EF1-B356-78AF5E71B1E0}"/>
              </a:ext>
            </a:extLst>
          </p:cNvPr>
          <p:cNvSpPr/>
          <p:nvPr/>
        </p:nvSpPr>
        <p:spPr>
          <a:xfrm>
            <a:off x="2193514" y="5056808"/>
            <a:ext cx="753976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 descr="A silhouette of a person&#10;&#10;Description automatically generated">
            <a:extLst>
              <a:ext uri="{FF2B5EF4-FFF2-40B4-BE49-F238E27FC236}">
                <a16:creationId xmlns:a16="http://schemas.microsoft.com/office/drawing/2014/main" id="{2D126ED1-8A1D-4B83-9F82-ECDD753AF2F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4601" r="18688" b="5966"/>
          <a:stretch/>
        </p:blipFill>
        <p:spPr>
          <a:xfrm>
            <a:off x="3316434" y="5116699"/>
            <a:ext cx="456628" cy="549953"/>
          </a:xfrm>
          <a:prstGeom prst="rect">
            <a:avLst/>
          </a:prstGeom>
        </p:spPr>
      </p:pic>
      <p:sp>
        <p:nvSpPr>
          <p:cNvPr id="103" name="Oval 102">
            <a:extLst>
              <a:ext uri="{FF2B5EF4-FFF2-40B4-BE49-F238E27FC236}">
                <a16:creationId xmlns:a16="http://schemas.microsoft.com/office/drawing/2014/main" id="{041CC6DB-9D22-47BF-AE56-8228B8587B64}"/>
              </a:ext>
            </a:extLst>
          </p:cNvPr>
          <p:cNvSpPr/>
          <p:nvPr/>
        </p:nvSpPr>
        <p:spPr>
          <a:xfrm>
            <a:off x="3198097" y="5042440"/>
            <a:ext cx="728770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7127ED3-948A-4190-B6E6-EEC303BE5D6A}"/>
              </a:ext>
            </a:extLst>
          </p:cNvPr>
          <p:cNvSpPr/>
          <p:nvPr/>
        </p:nvSpPr>
        <p:spPr>
          <a:xfrm>
            <a:off x="4192567" y="5042440"/>
            <a:ext cx="753976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052552A-2D6F-4F9E-9DA7-E208AE555B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4" y="5153286"/>
            <a:ext cx="559417" cy="50347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ADF7DAB4-B9C2-4744-8890-7B17B0D146EF}"/>
              </a:ext>
            </a:extLst>
          </p:cNvPr>
          <p:cNvSpPr/>
          <p:nvPr/>
        </p:nvSpPr>
        <p:spPr>
          <a:xfrm>
            <a:off x="7980768" y="4624823"/>
            <a:ext cx="612483" cy="6609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580F630-F2FF-4EC9-8EE0-4158D14BA938}"/>
              </a:ext>
            </a:extLst>
          </p:cNvPr>
          <p:cNvSpPr/>
          <p:nvPr/>
        </p:nvSpPr>
        <p:spPr>
          <a:xfrm>
            <a:off x="5635519" y="3997835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47EFCDC-9BF2-4878-9947-56BCB0027C48}"/>
              </a:ext>
            </a:extLst>
          </p:cNvPr>
          <p:cNvSpPr/>
          <p:nvPr/>
        </p:nvSpPr>
        <p:spPr>
          <a:xfrm>
            <a:off x="5629996" y="4698448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8870F17-5799-4840-9123-BB3AF63798E9}"/>
              </a:ext>
            </a:extLst>
          </p:cNvPr>
          <p:cNvSpPr/>
          <p:nvPr/>
        </p:nvSpPr>
        <p:spPr>
          <a:xfrm>
            <a:off x="10025298" y="4646217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F9DBD0E-0256-4C33-B260-629C183608E7}"/>
              </a:ext>
            </a:extLst>
          </p:cNvPr>
          <p:cNvCxnSpPr>
            <a:cxnSpLocks/>
          </p:cNvCxnSpPr>
          <p:nvPr/>
        </p:nvCxnSpPr>
        <p:spPr>
          <a:xfrm flipH="1">
            <a:off x="5612870" y="3335786"/>
            <a:ext cx="64844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9A77BEF-2840-4229-AB46-80615F834AC9}"/>
              </a:ext>
            </a:extLst>
          </p:cNvPr>
          <p:cNvSpPr/>
          <p:nvPr/>
        </p:nvSpPr>
        <p:spPr>
          <a:xfrm>
            <a:off x="5629111" y="3463580"/>
            <a:ext cx="4205300" cy="4107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Places of worship in my local community </a:t>
            </a:r>
            <a:endParaRPr lang="en-GB" sz="1600" b="1" dirty="0"/>
          </a:p>
        </p:txBody>
      </p:sp>
      <p:pic>
        <p:nvPicPr>
          <p:cNvPr id="117" name="Picture 116" descr="A close up of a logo&#10;&#10;Description automatically generated">
            <a:extLst>
              <a:ext uri="{FF2B5EF4-FFF2-40B4-BE49-F238E27FC236}">
                <a16:creationId xmlns:a16="http://schemas.microsoft.com/office/drawing/2014/main" id="{44989180-D8F0-47EC-A4DE-7D6E24307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158" y="4075342"/>
            <a:ext cx="335903" cy="468921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C2E26CF-6CEC-4B51-8E5D-947675B7EC82}"/>
              </a:ext>
            </a:extLst>
          </p:cNvPr>
          <p:cNvSpPr txBox="1"/>
          <p:nvPr/>
        </p:nvSpPr>
        <p:spPr>
          <a:xfrm>
            <a:off x="6225352" y="4091113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Christianity: </a:t>
            </a:r>
            <a:r>
              <a:rPr lang="en-US" sz="1400" dirty="0"/>
              <a:t>Churches</a:t>
            </a:r>
            <a:endParaRPr lang="en-GB" sz="1400" b="1" dirty="0"/>
          </a:p>
        </p:txBody>
      </p:sp>
      <p:pic>
        <p:nvPicPr>
          <p:cNvPr id="1026" name="Picture 2" descr="Image result for islam symbol">
            <a:extLst>
              <a:ext uri="{FF2B5EF4-FFF2-40B4-BE49-F238E27FC236}">
                <a16:creationId xmlns:a16="http://schemas.microsoft.com/office/drawing/2014/main" id="{B793833A-0EA2-47DA-8D2E-57AA9118F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10748" r="8441"/>
          <a:stretch/>
        </p:blipFill>
        <p:spPr bwMode="auto">
          <a:xfrm>
            <a:off x="8153830" y="4025002"/>
            <a:ext cx="428698" cy="4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Oval 119">
            <a:extLst>
              <a:ext uri="{FF2B5EF4-FFF2-40B4-BE49-F238E27FC236}">
                <a16:creationId xmlns:a16="http://schemas.microsoft.com/office/drawing/2014/main" id="{BDFEF2E2-8311-4221-B751-59FCBCF64D52}"/>
              </a:ext>
            </a:extLst>
          </p:cNvPr>
          <p:cNvSpPr/>
          <p:nvPr/>
        </p:nvSpPr>
        <p:spPr>
          <a:xfrm>
            <a:off x="7980768" y="3932372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C609ACC-54FA-4A70-B455-70219647E2D2}"/>
              </a:ext>
            </a:extLst>
          </p:cNvPr>
          <p:cNvSpPr txBox="1"/>
          <p:nvPr/>
        </p:nvSpPr>
        <p:spPr>
          <a:xfrm>
            <a:off x="8582528" y="4086244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Islam: </a:t>
            </a:r>
            <a:r>
              <a:rPr lang="en-US" sz="1400" dirty="0"/>
              <a:t>Mosque </a:t>
            </a:r>
            <a:endParaRPr lang="en-GB" sz="140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A935B60-D54B-4D02-BFCA-BC5E3AD6C30B}"/>
              </a:ext>
            </a:extLst>
          </p:cNvPr>
          <p:cNvSpPr txBox="1"/>
          <p:nvPr/>
        </p:nvSpPr>
        <p:spPr>
          <a:xfrm>
            <a:off x="10527324" y="4020830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Judaism: </a:t>
            </a:r>
            <a:r>
              <a:rPr lang="en-US" sz="1400" dirty="0"/>
              <a:t>Synagogue </a:t>
            </a:r>
            <a:endParaRPr lang="en-GB" sz="1400" b="1" dirty="0"/>
          </a:p>
        </p:txBody>
      </p:sp>
      <p:pic>
        <p:nvPicPr>
          <p:cNvPr id="123" name="Picture 12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564A069F-3522-41B6-A48F-D4D1A5152F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15455" r="21171" b="10858"/>
          <a:stretch/>
        </p:blipFill>
        <p:spPr>
          <a:xfrm>
            <a:off x="10080004" y="3997835"/>
            <a:ext cx="395796" cy="465138"/>
          </a:xfrm>
          <a:prstGeom prst="rect">
            <a:avLst/>
          </a:prstGeom>
        </p:spPr>
      </p:pic>
      <p:sp>
        <p:nvSpPr>
          <p:cNvPr id="125" name="Oval 124">
            <a:extLst>
              <a:ext uri="{FF2B5EF4-FFF2-40B4-BE49-F238E27FC236}">
                <a16:creationId xmlns:a16="http://schemas.microsoft.com/office/drawing/2014/main" id="{25424FCE-BE08-4F46-AC46-93D48598C0EB}"/>
              </a:ext>
            </a:extLst>
          </p:cNvPr>
          <p:cNvSpPr/>
          <p:nvPr/>
        </p:nvSpPr>
        <p:spPr>
          <a:xfrm>
            <a:off x="9974858" y="3926262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6506283-326C-4C6C-A866-E6939CBB8735}"/>
              </a:ext>
            </a:extLst>
          </p:cNvPr>
          <p:cNvSpPr txBox="1"/>
          <p:nvPr/>
        </p:nvSpPr>
        <p:spPr>
          <a:xfrm>
            <a:off x="6261505" y="4849159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Sikhism: </a:t>
            </a:r>
            <a:r>
              <a:rPr lang="en-US" sz="1400" dirty="0"/>
              <a:t>Gurdwara</a:t>
            </a:r>
            <a:endParaRPr lang="en-GB" sz="1400" dirty="0"/>
          </a:p>
        </p:txBody>
      </p:sp>
      <p:pic>
        <p:nvPicPr>
          <p:cNvPr id="1024" name="Picture 10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64200B-52C1-4EE1-A749-ECC18625D3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820" y="4779044"/>
            <a:ext cx="403248" cy="498011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F278C3EA-162C-4C4B-BFEF-6B09A4F9F484}"/>
              </a:ext>
            </a:extLst>
          </p:cNvPr>
          <p:cNvSpPr txBox="1"/>
          <p:nvPr/>
        </p:nvSpPr>
        <p:spPr>
          <a:xfrm>
            <a:off x="8589163" y="4838141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Hinduism: </a:t>
            </a:r>
            <a:r>
              <a:rPr lang="en-US" sz="1400" dirty="0"/>
              <a:t>Mandir </a:t>
            </a:r>
            <a:r>
              <a:rPr lang="en-US" sz="1400" b="1" dirty="0"/>
              <a:t>  </a:t>
            </a:r>
            <a:endParaRPr lang="en-GB" sz="1400" dirty="0"/>
          </a:p>
        </p:txBody>
      </p:sp>
      <p:pic>
        <p:nvPicPr>
          <p:cNvPr id="1027" name="Picture 10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6A53CA-67F5-4871-9B90-87EE349EC0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85" y="4772863"/>
            <a:ext cx="361705" cy="361705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22425AB3-542A-4C05-A1BC-1CFD98AC845A}"/>
              </a:ext>
            </a:extLst>
          </p:cNvPr>
          <p:cNvSpPr txBox="1"/>
          <p:nvPr/>
        </p:nvSpPr>
        <p:spPr>
          <a:xfrm>
            <a:off x="10587341" y="4808493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Buddhism: </a:t>
            </a:r>
            <a:r>
              <a:rPr lang="en-US" sz="1400" dirty="0"/>
              <a:t>Vihara</a:t>
            </a:r>
            <a:endParaRPr lang="en-GB" sz="1400" dirty="0"/>
          </a:p>
        </p:txBody>
      </p:sp>
      <p:pic>
        <p:nvPicPr>
          <p:cNvPr id="1033" name="Picture 1032" descr="A picture containing weapon, transport, wheel, window&#10;&#10;Description automatically generated">
            <a:extLst>
              <a:ext uri="{FF2B5EF4-FFF2-40B4-BE49-F238E27FC236}">
                <a16:creationId xmlns:a16="http://schemas.microsoft.com/office/drawing/2014/main" id="{61D9F752-4F65-43EA-8ABE-166CD85767F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10858" r="4922" b="10859"/>
          <a:stretch/>
        </p:blipFill>
        <p:spPr>
          <a:xfrm flipH="1">
            <a:off x="10124969" y="4736627"/>
            <a:ext cx="413139" cy="416659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5D47D01-E361-4A5E-BA40-34F8498362FD}"/>
              </a:ext>
            </a:extLst>
          </p:cNvPr>
          <p:cNvCxnSpPr>
            <a:cxnSpLocks/>
          </p:cNvCxnSpPr>
          <p:nvPr/>
        </p:nvCxnSpPr>
        <p:spPr>
          <a:xfrm flipH="1">
            <a:off x="5612870" y="5391675"/>
            <a:ext cx="64844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ECCB0B-9354-4C59-8517-F9AD542395C5}"/>
              </a:ext>
            </a:extLst>
          </p:cNvPr>
          <p:cNvSpPr/>
          <p:nvPr/>
        </p:nvSpPr>
        <p:spPr>
          <a:xfrm>
            <a:off x="5616629" y="5446206"/>
            <a:ext cx="3158020" cy="2938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How will I be remembered?</a:t>
            </a:r>
            <a:endParaRPr lang="en-GB" sz="1600" b="1" dirty="0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206BB28D-A35A-49C7-8913-DC69ED903999}"/>
              </a:ext>
            </a:extLst>
          </p:cNvPr>
          <p:cNvSpPr/>
          <p:nvPr/>
        </p:nvSpPr>
        <p:spPr>
          <a:xfrm>
            <a:off x="5545013" y="5692865"/>
            <a:ext cx="6646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111111"/>
                </a:solidFill>
                <a:effectLst/>
              </a:rPr>
              <a:t>A eulogy, or funeral speech, is an </a:t>
            </a:r>
            <a:r>
              <a:rPr lang="en-US" sz="1200" b="1" i="0" u="none" strike="noStrike" dirty="0">
                <a:solidFill>
                  <a:srgbClr val="111111"/>
                </a:solidFill>
                <a:effectLst/>
              </a:rPr>
              <a:t>opportunity to pay tribute to the person who has died</a:t>
            </a:r>
            <a:r>
              <a:rPr lang="en-US" sz="1200" b="0" i="0" u="none" strike="noStrike" dirty="0">
                <a:solidFill>
                  <a:srgbClr val="111111"/>
                </a:solidFill>
                <a:effectLst/>
              </a:rPr>
              <a:t>, by giving a short speech about their life and what they meant to you. It’s regarded as an honour to be asked to give a eulogy for a loved one or friend and if you’ve been asked, a sign that you played an important part in that person’s life.</a:t>
            </a:r>
          </a:p>
          <a:p>
            <a:r>
              <a:rPr lang="en-GB" sz="1200" dirty="0">
                <a:solidFill>
                  <a:srgbClr val="111111"/>
                </a:solidFill>
              </a:rPr>
              <a:t>Many religions believe how you behave and act in your life influences your afterlife. E.g. in Christianity believers are aware of heaven, hell and purgatory. </a:t>
            </a:r>
            <a:endParaRPr lang="en-US" sz="1200" dirty="0">
              <a:solidFill>
                <a:srgbClr val="11111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A174E-DAA5-45A9-9D24-7466F9879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32" y="595470"/>
            <a:ext cx="12053601" cy="62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252BE-7D09-4457-B6E6-FE2D698D9065}"/>
              </a:ext>
            </a:extLst>
          </p:cNvPr>
          <p:cNvSpPr/>
          <p:nvPr/>
        </p:nvSpPr>
        <p:spPr>
          <a:xfrm>
            <a:off x="53705" y="38256"/>
            <a:ext cx="5373730" cy="5217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Knowledge  </a:t>
            </a:r>
            <a:r>
              <a:rPr lang="en-US" dirty="0" err="1"/>
              <a:t>Organiser</a:t>
            </a:r>
            <a:r>
              <a:rPr lang="en-US" dirty="0"/>
              <a:t> – Religious Education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516267-A710-46B4-89E5-14DA01FDB976}"/>
              </a:ext>
            </a:extLst>
          </p:cNvPr>
          <p:cNvSpPr/>
          <p:nvPr/>
        </p:nvSpPr>
        <p:spPr>
          <a:xfrm>
            <a:off x="853401" y="618801"/>
            <a:ext cx="453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Fact: </a:t>
            </a:r>
            <a:r>
              <a:rPr lang="en-GB" sz="1200" dirty="0"/>
              <a:t>a thing that is known or proved to be true. E.g. the bible is a holy Christian book.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Opinion: </a:t>
            </a:r>
            <a:r>
              <a:rPr lang="en-GB" sz="1200" dirty="0"/>
              <a:t>a view or judgement formed about something, not necessarily based on fact or knowledge. E.g. it is wrong to live with your partner prior to marriage.  </a:t>
            </a:r>
            <a:endParaRPr lang="en-GB" sz="1200" b="1" u="sng" dirty="0">
              <a:solidFill>
                <a:prstClr val="black"/>
              </a:solidFill>
              <a:latin typeface="Rockwell" panose="02060603020205020403"/>
            </a:endParaRPr>
          </a:p>
          <a:p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Belief: </a:t>
            </a:r>
            <a:r>
              <a:rPr lang="en-GB" sz="1200" dirty="0"/>
              <a:t>an acceptance that something exists or is true, especially one without proof. E.g. prayer can make things happen. </a:t>
            </a:r>
            <a:endParaRPr lang="en-GB" sz="1200" b="1" u="sng" dirty="0">
              <a:solidFill>
                <a:prstClr val="black"/>
              </a:solidFill>
              <a:latin typeface="Rockwell" panose="02060603020205020403"/>
            </a:endParaRPr>
          </a:p>
          <a:p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9E2A0-B467-4DAE-9B2D-BF0ED96B0287}"/>
              </a:ext>
            </a:extLst>
          </p:cNvPr>
          <p:cNvCxnSpPr>
            <a:cxnSpLocks/>
          </p:cNvCxnSpPr>
          <p:nvPr/>
        </p:nvCxnSpPr>
        <p:spPr>
          <a:xfrm flipH="1">
            <a:off x="71767" y="2489477"/>
            <a:ext cx="5293267" cy="198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A09AB3-169E-4853-8371-A942DE3F56D3}"/>
              </a:ext>
            </a:extLst>
          </p:cNvPr>
          <p:cNvCxnSpPr>
            <a:cxnSpLocks/>
          </p:cNvCxnSpPr>
          <p:nvPr/>
        </p:nvCxnSpPr>
        <p:spPr>
          <a:xfrm>
            <a:off x="5519807" y="46891"/>
            <a:ext cx="25206" cy="66765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2349A97-6CBD-4535-B47A-8FACB25F6538}"/>
              </a:ext>
            </a:extLst>
          </p:cNvPr>
          <p:cNvSpPr/>
          <p:nvPr/>
        </p:nvSpPr>
        <p:spPr>
          <a:xfrm>
            <a:off x="1213488" y="5088364"/>
            <a:ext cx="753976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24D478-2354-46FE-B1F3-5A584B12D362}"/>
              </a:ext>
            </a:extLst>
          </p:cNvPr>
          <p:cNvSpPr/>
          <p:nvPr/>
        </p:nvSpPr>
        <p:spPr>
          <a:xfrm>
            <a:off x="5635520" y="66669"/>
            <a:ext cx="6556480" cy="4107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Founders and Leaders </a:t>
            </a:r>
            <a:endParaRPr lang="en-GB" sz="24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FE928B-5218-43E4-AEB4-E7B68822C697}"/>
              </a:ext>
            </a:extLst>
          </p:cNvPr>
          <p:cNvSpPr/>
          <p:nvPr/>
        </p:nvSpPr>
        <p:spPr>
          <a:xfrm>
            <a:off x="79918" y="660692"/>
            <a:ext cx="577637" cy="518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44D1CCF-4E9F-4135-B0C7-E2D7441A4832}"/>
              </a:ext>
            </a:extLst>
          </p:cNvPr>
          <p:cNvSpPr/>
          <p:nvPr/>
        </p:nvSpPr>
        <p:spPr>
          <a:xfrm>
            <a:off x="79918" y="1223307"/>
            <a:ext cx="577637" cy="518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4CCCF2C-C215-48F1-BC3F-E6AD1F835DDF}"/>
              </a:ext>
            </a:extLst>
          </p:cNvPr>
          <p:cNvSpPr/>
          <p:nvPr/>
        </p:nvSpPr>
        <p:spPr>
          <a:xfrm>
            <a:off x="71767" y="1795914"/>
            <a:ext cx="577637" cy="518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182F90C5-C6D8-4389-8DC1-E8A8432BF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6" r="37386"/>
          <a:stretch/>
        </p:blipFill>
        <p:spPr>
          <a:xfrm>
            <a:off x="287887" y="749612"/>
            <a:ext cx="157674" cy="32074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C2F672-48EC-4793-93CF-A04D523DE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5" r="30892"/>
          <a:stretch/>
        </p:blipFill>
        <p:spPr>
          <a:xfrm>
            <a:off x="285888" y="1229052"/>
            <a:ext cx="165696" cy="45872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EF65172-EB48-4F8C-8AF0-A2887418B2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9" t="15867" r="29288" b="14749"/>
          <a:stretch/>
        </p:blipFill>
        <p:spPr>
          <a:xfrm>
            <a:off x="198790" y="1841117"/>
            <a:ext cx="297322" cy="39546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492677E-419C-4FDA-800F-DF3BD0DB2D9B}"/>
              </a:ext>
            </a:extLst>
          </p:cNvPr>
          <p:cNvSpPr/>
          <p:nvPr/>
        </p:nvSpPr>
        <p:spPr>
          <a:xfrm>
            <a:off x="836576" y="2670817"/>
            <a:ext cx="4537153" cy="5217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Belonging </a:t>
            </a:r>
            <a:endParaRPr lang="en-GB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BC31F5D-02E5-450D-81A7-1F4CF09F418E}"/>
              </a:ext>
            </a:extLst>
          </p:cNvPr>
          <p:cNvSpPr/>
          <p:nvPr/>
        </p:nvSpPr>
        <p:spPr>
          <a:xfrm>
            <a:off x="132299" y="2664521"/>
            <a:ext cx="577637" cy="518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E68C9C9B-F8F2-4160-9A20-A25A4E5E51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7261"/>
          <a:stretch/>
        </p:blipFill>
        <p:spPr>
          <a:xfrm>
            <a:off x="279757" y="2708752"/>
            <a:ext cx="308639" cy="4114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9CD511D-5E62-4CCC-A377-0A9D488BFF72}"/>
              </a:ext>
            </a:extLst>
          </p:cNvPr>
          <p:cNvSpPr/>
          <p:nvPr/>
        </p:nvSpPr>
        <p:spPr>
          <a:xfrm>
            <a:off x="43733" y="3221054"/>
            <a:ext cx="54615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Belonging is about having a </a:t>
            </a:r>
            <a:r>
              <a:rPr lang="en-US" sz="1400" b="1" i="0" u="none" strike="noStrike" dirty="0">
                <a:solidFill>
                  <a:srgbClr val="111111"/>
                </a:solidFill>
                <a:effectLst/>
                <a:latin typeface="&amp;quot"/>
              </a:rPr>
              <a:t>secure relationship with or a connection with a particular group of people</a:t>
            </a:r>
            <a:r>
              <a:rPr lang="en-US" sz="1400" b="0" i="0" u="none" strike="noStrike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Belonging: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Helps form your identity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Help you feel part of something bigger and more important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Is a human need, just like food, water and shelter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Is a sense of fitting in, like you are a member of an important group.</a:t>
            </a:r>
          </a:p>
          <a:p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Not belonging can lead to isolation and depression. </a:t>
            </a:r>
          </a:p>
          <a:p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You can belong to:</a:t>
            </a:r>
          </a:p>
          <a:p>
            <a:endParaRPr lang="en-US" sz="1200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endParaRPr lang="en-US" sz="1200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endParaRPr lang="en-US" sz="1200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endParaRPr lang="en-US" sz="1200" b="1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endParaRPr lang="en-US" sz="1200" dirty="0">
              <a:solidFill>
                <a:srgbClr val="111111"/>
              </a:solidFill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Religion can provide you with a sense of belonging and identity. E.g. the Jewish festival of </a:t>
            </a:r>
            <a:r>
              <a:rPr lang="en-US" sz="1200" b="1" u="sng" dirty="0">
                <a:solidFill>
                  <a:srgbClr val="111111"/>
                </a:solidFill>
                <a:latin typeface="Segoe UI" panose="020B0502040204020203" pitchFamily="34" charset="0"/>
              </a:rPr>
              <a:t>Sukkot </a:t>
            </a: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strengths belonging by remembering that God is their creator and they belong to Him. Also, the building of </a:t>
            </a:r>
            <a:r>
              <a:rPr lang="en-US" sz="1200" u="sng" dirty="0">
                <a:solidFill>
                  <a:srgbClr val="111111"/>
                </a:solidFill>
                <a:latin typeface="Segoe UI" panose="020B0502040204020203" pitchFamily="34" charset="0"/>
              </a:rPr>
              <a:t>shelter</a:t>
            </a:r>
            <a:r>
              <a:rPr lang="en-US" sz="1200" dirty="0">
                <a:solidFill>
                  <a:srgbClr val="111111"/>
                </a:solidFill>
                <a:latin typeface="Segoe UI" panose="020B0502040204020203" pitchFamily="34" charset="0"/>
              </a:rPr>
              <a:t> with their family and spending time together. Jewish people around the World come together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AFBFA11-A41E-409B-B9D2-D86A135AADC3}"/>
              </a:ext>
            </a:extLst>
          </p:cNvPr>
          <p:cNvSpPr/>
          <p:nvPr/>
        </p:nvSpPr>
        <p:spPr>
          <a:xfrm>
            <a:off x="123311" y="5056808"/>
            <a:ext cx="797165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D2152FC1-5ADE-4F97-A397-11ACCE889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11581" r="11804" b="11056"/>
          <a:stretch/>
        </p:blipFill>
        <p:spPr>
          <a:xfrm>
            <a:off x="222398" y="5220533"/>
            <a:ext cx="589706" cy="385068"/>
          </a:xfrm>
          <a:prstGeom prst="rect">
            <a:avLst/>
          </a:prstGeom>
        </p:spPr>
      </p:pic>
      <p:pic>
        <p:nvPicPr>
          <p:cNvPr id="42" name="Picture 41" descr="A close up of a sign&#10;&#10;Description automatically generated">
            <a:extLst>
              <a:ext uri="{FF2B5EF4-FFF2-40B4-BE49-F238E27FC236}">
                <a16:creationId xmlns:a16="http://schemas.microsoft.com/office/drawing/2014/main" id="{B7D1B555-F415-408E-814A-A94179186F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28" y="5091991"/>
            <a:ext cx="604720" cy="604720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E45D0708-C29F-4A86-B143-0D1EE165B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21" y="5239055"/>
            <a:ext cx="581970" cy="439872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9C4AFA47-5080-4EF1-B356-78AF5E71B1E0}"/>
              </a:ext>
            </a:extLst>
          </p:cNvPr>
          <p:cNvSpPr/>
          <p:nvPr/>
        </p:nvSpPr>
        <p:spPr>
          <a:xfrm>
            <a:off x="2193514" y="5056808"/>
            <a:ext cx="753976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 descr="A silhouette of a person&#10;&#10;Description automatically generated">
            <a:extLst>
              <a:ext uri="{FF2B5EF4-FFF2-40B4-BE49-F238E27FC236}">
                <a16:creationId xmlns:a16="http://schemas.microsoft.com/office/drawing/2014/main" id="{2D126ED1-8A1D-4B83-9F82-ECDD753AF2F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4601" r="18688" b="5966"/>
          <a:stretch/>
        </p:blipFill>
        <p:spPr>
          <a:xfrm>
            <a:off x="3316434" y="5116699"/>
            <a:ext cx="456628" cy="549953"/>
          </a:xfrm>
          <a:prstGeom prst="rect">
            <a:avLst/>
          </a:prstGeom>
        </p:spPr>
      </p:pic>
      <p:sp>
        <p:nvSpPr>
          <p:cNvPr id="103" name="Oval 102">
            <a:extLst>
              <a:ext uri="{FF2B5EF4-FFF2-40B4-BE49-F238E27FC236}">
                <a16:creationId xmlns:a16="http://schemas.microsoft.com/office/drawing/2014/main" id="{041CC6DB-9D22-47BF-AE56-8228B8587B64}"/>
              </a:ext>
            </a:extLst>
          </p:cNvPr>
          <p:cNvSpPr/>
          <p:nvPr/>
        </p:nvSpPr>
        <p:spPr>
          <a:xfrm>
            <a:off x="3198097" y="5042440"/>
            <a:ext cx="728770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7127ED3-948A-4190-B6E6-EEC303BE5D6A}"/>
              </a:ext>
            </a:extLst>
          </p:cNvPr>
          <p:cNvSpPr/>
          <p:nvPr/>
        </p:nvSpPr>
        <p:spPr>
          <a:xfrm>
            <a:off x="4192567" y="5042440"/>
            <a:ext cx="753976" cy="74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052552A-2D6F-4F9E-9DA7-E208AE555B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4" y="5153286"/>
            <a:ext cx="559417" cy="50347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ADF7DAB4-B9C2-4744-8890-7B17B0D146EF}"/>
              </a:ext>
            </a:extLst>
          </p:cNvPr>
          <p:cNvSpPr/>
          <p:nvPr/>
        </p:nvSpPr>
        <p:spPr>
          <a:xfrm>
            <a:off x="7980768" y="4624823"/>
            <a:ext cx="612483" cy="6609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580F630-F2FF-4EC9-8EE0-4158D14BA938}"/>
              </a:ext>
            </a:extLst>
          </p:cNvPr>
          <p:cNvSpPr/>
          <p:nvPr/>
        </p:nvSpPr>
        <p:spPr>
          <a:xfrm>
            <a:off x="5635519" y="3997835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47EFCDC-9BF2-4878-9947-56BCB0027C48}"/>
              </a:ext>
            </a:extLst>
          </p:cNvPr>
          <p:cNvSpPr/>
          <p:nvPr/>
        </p:nvSpPr>
        <p:spPr>
          <a:xfrm>
            <a:off x="5629996" y="4698448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8870F17-5799-4840-9123-BB3AF63798E9}"/>
              </a:ext>
            </a:extLst>
          </p:cNvPr>
          <p:cNvSpPr/>
          <p:nvPr/>
        </p:nvSpPr>
        <p:spPr>
          <a:xfrm>
            <a:off x="10025298" y="4646217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F9DBD0E-0256-4C33-B260-629C183608E7}"/>
              </a:ext>
            </a:extLst>
          </p:cNvPr>
          <p:cNvCxnSpPr>
            <a:cxnSpLocks/>
          </p:cNvCxnSpPr>
          <p:nvPr/>
        </p:nvCxnSpPr>
        <p:spPr>
          <a:xfrm flipH="1">
            <a:off x="5612870" y="3335786"/>
            <a:ext cx="64844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9A77BEF-2840-4229-AB46-80615F834AC9}"/>
              </a:ext>
            </a:extLst>
          </p:cNvPr>
          <p:cNvSpPr/>
          <p:nvPr/>
        </p:nvSpPr>
        <p:spPr>
          <a:xfrm>
            <a:off x="5629111" y="3463580"/>
            <a:ext cx="4205300" cy="4107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Places of worship in my local community </a:t>
            </a:r>
            <a:endParaRPr lang="en-GB" sz="1600" b="1" dirty="0"/>
          </a:p>
        </p:txBody>
      </p:sp>
      <p:pic>
        <p:nvPicPr>
          <p:cNvPr id="117" name="Picture 116" descr="A close up of a logo&#10;&#10;Description automatically generated">
            <a:extLst>
              <a:ext uri="{FF2B5EF4-FFF2-40B4-BE49-F238E27FC236}">
                <a16:creationId xmlns:a16="http://schemas.microsoft.com/office/drawing/2014/main" id="{44989180-D8F0-47EC-A4DE-7D6E24307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158" y="4075342"/>
            <a:ext cx="335903" cy="468921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C2E26CF-6CEC-4B51-8E5D-947675B7EC82}"/>
              </a:ext>
            </a:extLst>
          </p:cNvPr>
          <p:cNvSpPr txBox="1"/>
          <p:nvPr/>
        </p:nvSpPr>
        <p:spPr>
          <a:xfrm>
            <a:off x="6225352" y="4091113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Christianity: </a:t>
            </a:r>
            <a:r>
              <a:rPr lang="en-US" sz="1400" dirty="0"/>
              <a:t>Churches</a:t>
            </a:r>
            <a:endParaRPr lang="en-GB" sz="1400" b="1" dirty="0"/>
          </a:p>
        </p:txBody>
      </p:sp>
      <p:pic>
        <p:nvPicPr>
          <p:cNvPr id="1026" name="Picture 2" descr="Image result for islam symbol">
            <a:extLst>
              <a:ext uri="{FF2B5EF4-FFF2-40B4-BE49-F238E27FC236}">
                <a16:creationId xmlns:a16="http://schemas.microsoft.com/office/drawing/2014/main" id="{B793833A-0EA2-47DA-8D2E-57AA9118F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10748" r="8441"/>
          <a:stretch/>
        </p:blipFill>
        <p:spPr bwMode="auto">
          <a:xfrm>
            <a:off x="8153830" y="4025002"/>
            <a:ext cx="428698" cy="4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Oval 119">
            <a:extLst>
              <a:ext uri="{FF2B5EF4-FFF2-40B4-BE49-F238E27FC236}">
                <a16:creationId xmlns:a16="http://schemas.microsoft.com/office/drawing/2014/main" id="{BDFEF2E2-8311-4221-B751-59FCBCF64D52}"/>
              </a:ext>
            </a:extLst>
          </p:cNvPr>
          <p:cNvSpPr/>
          <p:nvPr/>
        </p:nvSpPr>
        <p:spPr>
          <a:xfrm>
            <a:off x="7980768" y="3932372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C609ACC-54FA-4A70-B455-70219647E2D2}"/>
              </a:ext>
            </a:extLst>
          </p:cNvPr>
          <p:cNvSpPr txBox="1"/>
          <p:nvPr/>
        </p:nvSpPr>
        <p:spPr>
          <a:xfrm>
            <a:off x="8582528" y="4086244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Islam: </a:t>
            </a:r>
            <a:r>
              <a:rPr lang="en-US" sz="1400" dirty="0"/>
              <a:t>Mosque </a:t>
            </a:r>
            <a:endParaRPr lang="en-GB" sz="140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A935B60-D54B-4D02-BFCA-BC5E3AD6C30B}"/>
              </a:ext>
            </a:extLst>
          </p:cNvPr>
          <p:cNvSpPr txBox="1"/>
          <p:nvPr/>
        </p:nvSpPr>
        <p:spPr>
          <a:xfrm>
            <a:off x="10527324" y="4020830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Judaism: </a:t>
            </a:r>
            <a:r>
              <a:rPr lang="en-US" sz="1400" dirty="0"/>
              <a:t>Synagogue </a:t>
            </a:r>
            <a:endParaRPr lang="en-GB" sz="1400" b="1" dirty="0"/>
          </a:p>
        </p:txBody>
      </p:sp>
      <p:pic>
        <p:nvPicPr>
          <p:cNvPr id="123" name="Picture 12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564A069F-3522-41B6-A48F-D4D1A5152F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15455" r="21171" b="10858"/>
          <a:stretch/>
        </p:blipFill>
        <p:spPr>
          <a:xfrm>
            <a:off x="10080004" y="3997835"/>
            <a:ext cx="395796" cy="465138"/>
          </a:xfrm>
          <a:prstGeom prst="rect">
            <a:avLst/>
          </a:prstGeom>
        </p:spPr>
      </p:pic>
      <p:sp>
        <p:nvSpPr>
          <p:cNvPr id="125" name="Oval 124">
            <a:extLst>
              <a:ext uri="{FF2B5EF4-FFF2-40B4-BE49-F238E27FC236}">
                <a16:creationId xmlns:a16="http://schemas.microsoft.com/office/drawing/2014/main" id="{25424FCE-BE08-4F46-AC46-93D48598C0EB}"/>
              </a:ext>
            </a:extLst>
          </p:cNvPr>
          <p:cNvSpPr/>
          <p:nvPr/>
        </p:nvSpPr>
        <p:spPr>
          <a:xfrm>
            <a:off x="9974858" y="3926262"/>
            <a:ext cx="612483" cy="6082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6506283-326C-4C6C-A866-E6939CBB8735}"/>
              </a:ext>
            </a:extLst>
          </p:cNvPr>
          <p:cNvSpPr txBox="1"/>
          <p:nvPr/>
        </p:nvSpPr>
        <p:spPr>
          <a:xfrm>
            <a:off x="6261505" y="4849159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Sikhism: </a:t>
            </a:r>
            <a:r>
              <a:rPr lang="en-US" sz="1400" dirty="0"/>
              <a:t>Gurdwara</a:t>
            </a:r>
            <a:endParaRPr lang="en-GB" sz="1400" dirty="0"/>
          </a:p>
        </p:txBody>
      </p:sp>
      <p:pic>
        <p:nvPicPr>
          <p:cNvPr id="1024" name="Picture 10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64200B-52C1-4EE1-A749-ECC18625D3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820" y="4779044"/>
            <a:ext cx="403248" cy="498011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F278C3EA-162C-4C4B-BFEF-6B09A4F9F484}"/>
              </a:ext>
            </a:extLst>
          </p:cNvPr>
          <p:cNvSpPr txBox="1"/>
          <p:nvPr/>
        </p:nvSpPr>
        <p:spPr>
          <a:xfrm>
            <a:off x="8589163" y="4838141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Hinduism: </a:t>
            </a:r>
            <a:r>
              <a:rPr lang="en-US" sz="1400" dirty="0"/>
              <a:t>Mandir </a:t>
            </a:r>
            <a:r>
              <a:rPr lang="en-US" sz="1400" b="1" dirty="0"/>
              <a:t>  </a:t>
            </a:r>
            <a:endParaRPr lang="en-GB" sz="1400" dirty="0"/>
          </a:p>
        </p:txBody>
      </p:sp>
      <p:pic>
        <p:nvPicPr>
          <p:cNvPr id="1027" name="Picture 10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6A53CA-67F5-4871-9B90-87EE349EC0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85" y="4772863"/>
            <a:ext cx="361705" cy="361705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22425AB3-542A-4C05-A1BC-1CFD98AC845A}"/>
              </a:ext>
            </a:extLst>
          </p:cNvPr>
          <p:cNvSpPr txBox="1"/>
          <p:nvPr/>
        </p:nvSpPr>
        <p:spPr>
          <a:xfrm>
            <a:off x="10587341" y="4808493"/>
            <a:ext cx="221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Buddhism: </a:t>
            </a:r>
            <a:r>
              <a:rPr lang="en-US" sz="1400" dirty="0"/>
              <a:t>Vihara</a:t>
            </a:r>
            <a:endParaRPr lang="en-GB" sz="1400" dirty="0"/>
          </a:p>
        </p:txBody>
      </p:sp>
      <p:pic>
        <p:nvPicPr>
          <p:cNvPr id="1033" name="Picture 1032" descr="A picture containing weapon, transport, wheel, window&#10;&#10;Description automatically generated">
            <a:extLst>
              <a:ext uri="{FF2B5EF4-FFF2-40B4-BE49-F238E27FC236}">
                <a16:creationId xmlns:a16="http://schemas.microsoft.com/office/drawing/2014/main" id="{61D9F752-4F65-43EA-8ABE-166CD85767F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10858" r="4922" b="10859"/>
          <a:stretch/>
        </p:blipFill>
        <p:spPr>
          <a:xfrm flipH="1">
            <a:off x="10124969" y="4736627"/>
            <a:ext cx="413139" cy="416659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5D47D01-E361-4A5E-BA40-34F8498362FD}"/>
              </a:ext>
            </a:extLst>
          </p:cNvPr>
          <p:cNvCxnSpPr>
            <a:cxnSpLocks/>
          </p:cNvCxnSpPr>
          <p:nvPr/>
        </p:nvCxnSpPr>
        <p:spPr>
          <a:xfrm flipH="1">
            <a:off x="5612870" y="5391675"/>
            <a:ext cx="64844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ECCB0B-9354-4C59-8517-F9AD542395C5}"/>
              </a:ext>
            </a:extLst>
          </p:cNvPr>
          <p:cNvSpPr/>
          <p:nvPr/>
        </p:nvSpPr>
        <p:spPr>
          <a:xfrm>
            <a:off x="5616629" y="5446206"/>
            <a:ext cx="3158020" cy="2938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How will I be remembered?</a:t>
            </a:r>
            <a:endParaRPr lang="en-GB" sz="1600" b="1" dirty="0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206BB28D-A35A-49C7-8913-DC69ED903999}"/>
              </a:ext>
            </a:extLst>
          </p:cNvPr>
          <p:cNvSpPr/>
          <p:nvPr/>
        </p:nvSpPr>
        <p:spPr>
          <a:xfrm>
            <a:off x="5545013" y="5692865"/>
            <a:ext cx="6646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111111"/>
                </a:solidFill>
                <a:effectLst/>
              </a:rPr>
              <a:t>A eulogy, or funeral speech, is an </a:t>
            </a:r>
            <a:r>
              <a:rPr lang="en-US" sz="1200" b="1" i="0" u="none" strike="noStrike" dirty="0">
                <a:solidFill>
                  <a:srgbClr val="111111"/>
                </a:solidFill>
                <a:effectLst/>
              </a:rPr>
              <a:t>opportunity to pay tribute to the person who has died</a:t>
            </a:r>
            <a:r>
              <a:rPr lang="en-US" sz="1200" b="0" i="0" u="none" strike="noStrike" dirty="0">
                <a:solidFill>
                  <a:srgbClr val="111111"/>
                </a:solidFill>
                <a:effectLst/>
              </a:rPr>
              <a:t>, by giving a short speech about their life and what they meant to you. It’s regarded as an honour to be asked to give a eulogy for a loved one or friend and if you’ve been asked, a sign that you played an important part in that person’s life.</a:t>
            </a:r>
          </a:p>
          <a:p>
            <a:r>
              <a:rPr lang="en-GB" sz="1200" dirty="0">
                <a:solidFill>
                  <a:srgbClr val="111111"/>
                </a:solidFill>
              </a:rPr>
              <a:t>Many religions believe how you behave and act in your life influences your afterlife. E.g. in Christianity believers are aware of heaven, hell and purgatory. </a:t>
            </a:r>
            <a:endParaRPr lang="en-US" sz="1200" dirty="0">
              <a:solidFill>
                <a:srgbClr val="11111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A4707-5E0B-4E5E-8DBF-95285A40E7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6196" y="624214"/>
            <a:ext cx="12370528" cy="61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89589364C524393567BA7F1EAC950" ma:contentTypeVersion="10" ma:contentTypeDescription="Create a new document." ma:contentTypeScope="" ma:versionID="379bbde5892d80c3e77b36a2894a4b62">
  <xsd:schema xmlns:xsd="http://www.w3.org/2001/XMLSchema" xmlns:xs="http://www.w3.org/2001/XMLSchema" xmlns:p="http://schemas.microsoft.com/office/2006/metadata/properties" xmlns:ns2="a13a2661-00e3-449d-921c-71b5a8b02074" targetNamespace="http://schemas.microsoft.com/office/2006/metadata/properties" ma:root="true" ma:fieldsID="19b2b3e95d2c37112d9f16fe32a0cf3b" ns2:_="">
    <xsd:import namespace="a13a2661-00e3-449d-921c-71b5a8b02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a2661-00e3-449d-921c-71b5a8b02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DCC59-5F4C-4A73-A772-9D32D01CC4B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A37D7C-11F3-416A-AB83-B1F5266D28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F962B2-20F0-430D-A118-F2E6CBE7E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a2661-00e3-449d-921c-71b5a8b02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724</Words>
  <Application>Microsoft Office PowerPoint</Application>
  <PresentationFormat>Widescreen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&amp;quot</vt:lpstr>
      <vt:lpstr>Arial</vt:lpstr>
      <vt:lpstr>Calibri</vt:lpstr>
      <vt:lpstr>Calibri Light</vt:lpstr>
      <vt:lpstr>Rockwell</vt:lpstr>
      <vt:lpstr>Segoe UI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Cardwell</dc:creator>
  <cp:lastModifiedBy>Charlotte Vernon</cp:lastModifiedBy>
  <cp:revision>18</cp:revision>
  <dcterms:created xsi:type="dcterms:W3CDTF">2020-06-04T15:27:32Z</dcterms:created>
  <dcterms:modified xsi:type="dcterms:W3CDTF">2021-09-08T09:20:27Z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0x01010056D89589364C524393567BA7F1EAC950</vt:lpwstr>
  </property>
</Properties>
</file>