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59" r:id="rId5"/>
    <p:sldId id="258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8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EDC8EE3-FE0E-43F6-B2CB-73486A5A6EC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99A06C-11A2-4165-A7AE-7354B1DB746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D238C-BC4C-4875-BB02-978EFA3B4A89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B5AA002-5B7A-4DF2-88AD-34C4F36B11F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5C22D5A-ECB4-490C-9F35-CFF2862981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70BAE7-0052-41EA-A9B0-F7D520AC7F8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CA1F72-05F0-4BBF-BA37-B6688853D6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C5EEE-8B45-432E-BFC0-B252638C8D1F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Autumn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C5EEE-8B45-432E-BFC0-B252638C8D1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595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C5466115-E416-46F0-9883-532770B0C1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Autumn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C5EEE-8B45-432E-BFC0-B252638C8D1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14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C5466115-E416-46F0-9883-532770B0C1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2127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5CB24-6920-4D45-93D3-BB81E0F9CE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D086AA-F9B3-4B7D-B179-7F88BDED12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61DA00-7F76-4600-B2C0-429AED08B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C9CE-4B66-4F97-B95F-3DF931C06D19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F0DAF-9E7E-43C5-B863-69A062866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EC9E0-FD33-47D3-9A2E-EB240B8CB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8988-1AAD-41E5-AFFA-5A3A8CE727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525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D4888-16BC-4976-A7C6-997C27CEA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6CED11-57A6-4AFC-804A-0D4868C89C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CB015-97F7-42EF-9492-AE6E7E4B4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C9CE-4B66-4F97-B95F-3DF931C06D19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9D83D4-9352-476F-B354-D93F70BD8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CCA3A-8637-41D2-9FD1-6B8DBC2EA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8988-1AAD-41E5-AFFA-5A3A8CE727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932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5006C6-F66D-404F-8DD5-ED58660157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9A13EC-7014-42B8-A433-F3AC26F635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941B78-6C3A-4496-93E9-7BB523FC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C9CE-4B66-4F97-B95F-3DF931C06D19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BFB2D-8801-47E3-B203-0B761C793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BA788-04DE-4650-B447-E70EE61F6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8988-1AAD-41E5-AFFA-5A3A8CE727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56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E5365-6BD6-4BEE-8AEB-C77875388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62D4D-3BCA-4B73-825F-98370DE45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65E1B-BE29-4DA2-B4C4-C0621FBB8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C9CE-4B66-4F97-B95F-3DF931C06D19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BAF0A-5E8F-40B7-A537-7DEE1524A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1BD63-6D4A-47CC-84EE-44EF381D0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8988-1AAD-41E5-AFFA-5A3A8CE727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132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D9BE0-99FD-42EB-8EE1-C3A976E24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9F8D83-1E41-4B73-881D-3F114F986A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785F03-04C9-4961-9E86-D28D24453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C9CE-4B66-4F97-B95F-3DF931C06D19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F6B170-C2F8-42ED-AB5B-6AC8AFAC1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64739-A795-41A5-915E-02D1E6472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8988-1AAD-41E5-AFFA-5A3A8CE727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970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1EB5B-3AC1-47D8-A083-D1DA2C70D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D1A12-488E-4790-B5C1-C574F5963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7ED79F-E4A1-4E42-9166-A6E042FF0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E13410-141B-4D0A-A37F-A64494E33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C9CE-4B66-4F97-B95F-3DF931C06D19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A4368C-A11E-4651-95DE-2ED03A880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3CDAC5-1367-4794-AB35-4E519719F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8988-1AAD-41E5-AFFA-5A3A8CE727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400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8EF35-6542-47EA-9C53-6808639B5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8FDC4D-CF2A-470B-97BF-2D233C77C9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9668B5-210A-466F-AD17-AF6888DB3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0CBE61-6F72-4955-B3A8-B31E58D435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4954BE-9014-4203-BEA2-8D488EC062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075E8F-3316-4868-82A2-C21EE5EE8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C9CE-4B66-4F97-B95F-3DF931C06D19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6F5E4A-0275-4EB9-98ED-BADBD09F0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7EB4D6-7CBF-43AA-A8B8-EA767CFD8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8988-1AAD-41E5-AFFA-5A3A8CE727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928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F80EC-7A5A-4B17-A70D-294A2E1B6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9B9F85-D61D-401C-91C3-805C2978B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C9CE-4B66-4F97-B95F-3DF931C06D19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BEC82C-F9CC-4E27-9D72-B4159C981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444C9C-5049-4F24-ADD3-79A5BDE1F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8988-1AAD-41E5-AFFA-5A3A8CE727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128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50009C-A614-431E-A777-F1AE44C8A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C9CE-4B66-4F97-B95F-3DF931C06D19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09BBF7-2644-4BC9-B524-0316BC103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6236FD-54E9-4C06-BF4E-647F5387C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8988-1AAD-41E5-AFFA-5A3A8CE727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808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B8110-9FB4-457C-879F-55E02757C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90C35-9B70-4AA5-A8C6-36EB0C80A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5AFD9B-4D29-4775-8E3D-D0A42AB662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97BD7C-B581-4FBE-BEF6-20F612B1A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C9CE-4B66-4F97-B95F-3DF931C06D19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144E4E-8D90-42B2-8A3A-EA49CFBDE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DDD806-0559-4118-8022-5CF251006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8988-1AAD-41E5-AFFA-5A3A8CE727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046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D2720-D78B-4BEC-9493-833A4B3C1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92F866-97CA-4CBD-8395-097215FDAC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C5C1C0-8826-435F-A3B6-4BCD837B73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34B0CA-C201-4D4F-8577-90E9E4F21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C9CE-4B66-4F97-B95F-3DF931C06D19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0F17E2-D49A-4FF0-B1E1-5138FB937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13F9A6-A606-453C-9087-3FB1D4D59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8988-1AAD-41E5-AFFA-5A3A8CE727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204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EA0785-092A-4E89-9EC8-7D3EEB21C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4EF0EE-DB12-4961-8905-6E21A6DE1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5671A0-28F7-46CE-8988-F3C1BC1525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8C9CE-4B66-4F97-B95F-3DF931C06D19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45D1D-F5CF-4B58-93F3-48F58E4B0F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5BC6C-DC8A-4F40-B0CA-EF56BC697A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F8988-1AAD-41E5-AFFA-5A3A8CE727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48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BC76A14D-F869-44AF-9A05-DA0A176589EA}"/>
              </a:ext>
            </a:extLst>
          </p:cNvPr>
          <p:cNvSpPr txBox="1"/>
          <p:nvPr/>
        </p:nvSpPr>
        <p:spPr>
          <a:xfrm>
            <a:off x="0" y="4025344"/>
            <a:ext cx="49588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What factors can make natural hazards worse?</a:t>
            </a:r>
            <a:endParaRPr lang="en-GB" sz="1600" b="1" dirty="0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2639D9A3-57E4-41DB-8943-8CA88AB9AB61}"/>
              </a:ext>
            </a:extLst>
          </p:cNvPr>
          <p:cNvCxnSpPr>
            <a:cxnSpLocks/>
          </p:cNvCxnSpPr>
          <p:nvPr/>
        </p:nvCxnSpPr>
        <p:spPr>
          <a:xfrm>
            <a:off x="9050393" y="230742"/>
            <a:ext cx="16986" cy="65315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6CA5CCA-D05C-4787-B9C4-19A71E61BC76}"/>
              </a:ext>
            </a:extLst>
          </p:cNvPr>
          <p:cNvCxnSpPr>
            <a:cxnSpLocks/>
          </p:cNvCxnSpPr>
          <p:nvPr/>
        </p:nvCxnSpPr>
        <p:spPr>
          <a:xfrm flipH="1" flipV="1">
            <a:off x="100840" y="3969444"/>
            <a:ext cx="8806528" cy="790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90">
            <a:extLst>
              <a:ext uri="{FF2B5EF4-FFF2-40B4-BE49-F238E27FC236}">
                <a16:creationId xmlns:a16="http://schemas.microsoft.com/office/drawing/2014/main" id="{60C32F7E-0F2C-4105-A5BA-5CA59B6FEF84}"/>
              </a:ext>
            </a:extLst>
          </p:cNvPr>
          <p:cNvSpPr/>
          <p:nvPr/>
        </p:nvSpPr>
        <p:spPr>
          <a:xfrm>
            <a:off x="33386" y="64911"/>
            <a:ext cx="3763208" cy="458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Modern Love Caps" panose="04070805081001020A01" pitchFamily="82" charset="0"/>
              </a:rPr>
              <a:t>Hazardous world – </a:t>
            </a:r>
            <a:r>
              <a:rPr lang="en-US" sz="2000" b="1" dirty="0">
                <a:latin typeface="Modern Love Caps" panose="04070805081001020A01" pitchFamily="82" charset="0"/>
              </a:rPr>
              <a:t>natural hazards</a:t>
            </a:r>
            <a:endParaRPr lang="en-GB" sz="2000" b="1" dirty="0">
              <a:latin typeface="Modern Love Caps" panose="04070805081001020A01" pitchFamily="82" charset="0"/>
            </a:endParaRPr>
          </a:p>
        </p:txBody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1F15237A-9EE5-4306-81CD-CF6860379F15}"/>
              </a:ext>
            </a:extLst>
          </p:cNvPr>
          <p:cNvCxnSpPr>
            <a:cxnSpLocks/>
          </p:cNvCxnSpPr>
          <p:nvPr/>
        </p:nvCxnSpPr>
        <p:spPr>
          <a:xfrm>
            <a:off x="5784281" y="4052562"/>
            <a:ext cx="17462" cy="270970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41A54D3E-172C-4A7A-90D7-BC729A791776}"/>
              </a:ext>
            </a:extLst>
          </p:cNvPr>
          <p:cNvSpPr txBox="1"/>
          <p:nvPr/>
        </p:nvSpPr>
        <p:spPr>
          <a:xfrm>
            <a:off x="5825365" y="4441590"/>
            <a:ext cx="322854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Natural hazards = </a:t>
            </a:r>
            <a:r>
              <a:rPr lang="en-US" sz="1100" dirty="0"/>
              <a:t>extreme events that can cause loss of life, extreme damage to property and disruption</a:t>
            </a:r>
            <a:endParaRPr lang="en-US" sz="1100" b="1" dirty="0"/>
          </a:p>
          <a:p>
            <a:endParaRPr lang="en-US" sz="1100" b="1" dirty="0"/>
          </a:p>
          <a:p>
            <a:r>
              <a:rPr lang="en-US" sz="1100" b="1" dirty="0"/>
              <a:t>Climate change = </a:t>
            </a:r>
            <a:r>
              <a:rPr lang="en-US" sz="1100" dirty="0"/>
              <a:t>the global increase (or decrease) in temperature and its affect on the world’s climate.</a:t>
            </a:r>
          </a:p>
          <a:p>
            <a:endParaRPr lang="en-US" sz="1100" b="1" dirty="0"/>
          </a:p>
          <a:p>
            <a:r>
              <a:rPr lang="en-US" sz="1100" b="1" dirty="0"/>
              <a:t>Magnitude = </a:t>
            </a:r>
            <a:r>
              <a:rPr lang="en-US" sz="1100" dirty="0"/>
              <a:t>the size or power of something</a:t>
            </a:r>
          </a:p>
          <a:p>
            <a:endParaRPr lang="en-US" sz="1100" b="1" dirty="0"/>
          </a:p>
          <a:p>
            <a:r>
              <a:rPr lang="en-US" sz="1100" b="1" dirty="0"/>
              <a:t>Human factors = </a:t>
            </a:r>
            <a:r>
              <a:rPr lang="en-US" sz="1100" dirty="0"/>
              <a:t>manmade changes or parts of human behavior than impact on something</a:t>
            </a:r>
          </a:p>
          <a:p>
            <a:endParaRPr lang="en-US" sz="1100" dirty="0"/>
          </a:p>
          <a:p>
            <a:r>
              <a:rPr lang="en-US" sz="1100" b="1" dirty="0"/>
              <a:t>Physical factors = </a:t>
            </a:r>
            <a:r>
              <a:rPr lang="en-US" sz="1100" dirty="0"/>
              <a:t>naturally occurring factors that impact on our world and environment </a:t>
            </a:r>
          </a:p>
          <a:p>
            <a:endParaRPr lang="en-US" sz="1100" b="1" dirty="0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01418F72-DDF7-4DF4-B7D8-A1FF2FB39B38}"/>
              </a:ext>
            </a:extLst>
          </p:cNvPr>
          <p:cNvSpPr txBox="1"/>
          <p:nvPr/>
        </p:nvSpPr>
        <p:spPr>
          <a:xfrm>
            <a:off x="3951322" y="32642"/>
            <a:ext cx="49588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Natural hazards and climate change </a:t>
            </a:r>
            <a:endParaRPr lang="en-GB" sz="1600" b="1" dirty="0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A0B999C0-7174-4272-8A3F-6D7FC70DB83F}"/>
              </a:ext>
            </a:extLst>
          </p:cNvPr>
          <p:cNvSpPr/>
          <p:nvPr/>
        </p:nvSpPr>
        <p:spPr>
          <a:xfrm>
            <a:off x="6085876" y="4052562"/>
            <a:ext cx="2647877" cy="311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Modern Love Caps" panose="04070805081001020A01" pitchFamily="82" charset="0"/>
              </a:rPr>
              <a:t>WOW Words</a:t>
            </a:r>
            <a:endParaRPr lang="en-GB" sz="2000" dirty="0">
              <a:latin typeface="Modern Love Caps" panose="04070805081001020A01" pitchFamily="82" charset="0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A6EBF2F3-5618-4A93-909B-E3B475A8DCC5}"/>
              </a:ext>
            </a:extLst>
          </p:cNvPr>
          <p:cNvSpPr txBox="1"/>
          <p:nvPr/>
        </p:nvSpPr>
        <p:spPr>
          <a:xfrm>
            <a:off x="9078075" y="-25225"/>
            <a:ext cx="2912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Where are the most dangerous places to live?</a:t>
            </a:r>
            <a:endParaRPr lang="en-GB" sz="1600" b="1" dirty="0"/>
          </a:p>
        </p:txBody>
      </p: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4CE59172-660E-432F-80E8-622C16AC7115}"/>
              </a:ext>
            </a:extLst>
          </p:cNvPr>
          <p:cNvCxnSpPr>
            <a:cxnSpLocks/>
          </p:cNvCxnSpPr>
          <p:nvPr/>
        </p:nvCxnSpPr>
        <p:spPr>
          <a:xfrm>
            <a:off x="3891688" y="330885"/>
            <a:ext cx="0" cy="356168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>
            <a:extLst>
              <a:ext uri="{FF2B5EF4-FFF2-40B4-BE49-F238E27FC236}">
                <a16:creationId xmlns:a16="http://schemas.microsoft.com/office/drawing/2014/main" id="{9BE590D5-CB91-411D-8582-1CBF8B208092}"/>
              </a:ext>
            </a:extLst>
          </p:cNvPr>
          <p:cNvSpPr txBox="1"/>
          <p:nvPr/>
        </p:nvSpPr>
        <p:spPr>
          <a:xfrm>
            <a:off x="9142581" y="2949020"/>
            <a:ext cx="3016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Why do people live in hazardous areas?</a:t>
            </a:r>
            <a:endParaRPr lang="en-GB" sz="1600" b="1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EF0D56EE-A092-4031-8634-F919F20444ED}"/>
              </a:ext>
            </a:extLst>
          </p:cNvPr>
          <p:cNvSpPr txBox="1"/>
          <p:nvPr/>
        </p:nvSpPr>
        <p:spPr>
          <a:xfrm>
            <a:off x="-47050" y="556684"/>
            <a:ext cx="38846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When </a:t>
            </a:r>
            <a:r>
              <a:rPr lang="en-GB" sz="1400" b="1" dirty="0"/>
              <a:t>natural events </a:t>
            </a:r>
            <a:r>
              <a:rPr lang="en-GB" sz="1400" dirty="0"/>
              <a:t>have the potential to impact human lives, we call it them </a:t>
            </a:r>
            <a:r>
              <a:rPr lang="en-GB" sz="1400" b="1" dirty="0"/>
              <a:t>‘natural hazards’</a:t>
            </a:r>
            <a:r>
              <a:rPr lang="en-GB" sz="1400" dirty="0"/>
              <a:t>. If a natural hazard does directly impact people and a place, we call it a </a:t>
            </a:r>
            <a:r>
              <a:rPr lang="en-GB" sz="1400" b="1" dirty="0"/>
              <a:t>‘natural disaster’. </a:t>
            </a:r>
          </a:p>
          <a:p>
            <a:r>
              <a:rPr lang="en-GB" sz="1400" dirty="0"/>
              <a:t>We can categorise natural hazards into three different ways depending on where they originate from. These are </a:t>
            </a:r>
            <a:r>
              <a:rPr lang="en-GB" sz="1400" b="1" dirty="0"/>
              <a:t>atmospheric</a:t>
            </a:r>
            <a:r>
              <a:rPr lang="en-GB" sz="1400" dirty="0"/>
              <a:t> hazards (above the ground),</a:t>
            </a:r>
            <a:r>
              <a:rPr lang="en-GB" sz="1400" b="1" dirty="0"/>
              <a:t> terrestrial </a:t>
            </a:r>
            <a:r>
              <a:rPr lang="en-GB" sz="1400" dirty="0"/>
              <a:t>hazards (on the ground) and </a:t>
            </a:r>
            <a:r>
              <a:rPr lang="en-GB" sz="1400" b="1" dirty="0"/>
              <a:t>tectonic </a:t>
            </a:r>
            <a:r>
              <a:rPr lang="en-GB" sz="1400" dirty="0"/>
              <a:t>hazards (below the ground).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152906-66B6-4119-818F-2B41C23D5607}"/>
              </a:ext>
            </a:extLst>
          </p:cNvPr>
          <p:cNvSpPr/>
          <p:nvPr/>
        </p:nvSpPr>
        <p:spPr>
          <a:xfrm>
            <a:off x="550356" y="4593836"/>
            <a:ext cx="210797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Population density</a:t>
            </a:r>
          </a:p>
          <a:p>
            <a:endParaRPr lang="en-GB" sz="1400" dirty="0"/>
          </a:p>
          <a:p>
            <a:r>
              <a:rPr lang="en-GB" sz="1400" dirty="0"/>
              <a:t>Poor emergency services</a:t>
            </a:r>
          </a:p>
          <a:p>
            <a:endParaRPr lang="en-GB" sz="1400" dirty="0"/>
          </a:p>
          <a:p>
            <a:r>
              <a:rPr lang="en-GB" sz="1400" dirty="0"/>
              <a:t>Poor quality buildings</a:t>
            </a:r>
          </a:p>
          <a:p>
            <a:endParaRPr lang="en-GB" sz="1400" dirty="0"/>
          </a:p>
          <a:p>
            <a:r>
              <a:rPr lang="en-GB" sz="1400" dirty="0"/>
              <a:t>Lack of defences</a:t>
            </a:r>
          </a:p>
          <a:p>
            <a:endParaRPr lang="en-GB" sz="1400" dirty="0"/>
          </a:p>
          <a:p>
            <a:r>
              <a:rPr lang="en-GB" sz="1400" dirty="0"/>
              <a:t>Lack of warning/preparation 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60FEA980-12F4-4AE9-8E0B-1DB4535ABC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0" y="4557953"/>
            <a:ext cx="410043" cy="410043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D9394BFA-EF9C-4C12-A9CC-605F62F55E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9" y="5014728"/>
            <a:ext cx="410043" cy="410043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92469938-655C-4CF8-B359-6CA7B5068F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9" y="5480979"/>
            <a:ext cx="410043" cy="410043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0AA68B33-8C5C-4C3B-A8D9-79F42377BB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8" y="5944846"/>
            <a:ext cx="410043" cy="410043"/>
          </a:xfrm>
          <a:prstGeom prst="rect">
            <a:avLst/>
          </a:prstGeom>
        </p:spPr>
      </p:pic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9AD5BA9F-B625-40AF-B15A-59E197DE1F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8" y="6366279"/>
            <a:ext cx="410044" cy="410044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69A9092E-694D-4476-80AE-58B7EDF33835}"/>
              </a:ext>
            </a:extLst>
          </p:cNvPr>
          <p:cNvSpPr/>
          <p:nvPr/>
        </p:nvSpPr>
        <p:spPr>
          <a:xfrm>
            <a:off x="40764" y="4286059"/>
            <a:ext cx="7649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/>
              <a:t>Human 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BF0C08D-3635-4972-B279-41F87A6B6032}"/>
              </a:ext>
            </a:extLst>
          </p:cNvPr>
          <p:cNvSpPr/>
          <p:nvPr/>
        </p:nvSpPr>
        <p:spPr>
          <a:xfrm>
            <a:off x="2630613" y="4307037"/>
            <a:ext cx="8220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/>
              <a:t>Physical </a:t>
            </a:r>
          </a:p>
        </p:txBody>
      </p:sp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5C8802E6-7172-40F3-8B10-74B84B7B0B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335" y="4640530"/>
            <a:ext cx="410043" cy="410043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2DBE1C83-B4E0-47A7-B91E-34A421174DA5}"/>
              </a:ext>
            </a:extLst>
          </p:cNvPr>
          <p:cNvSpPr/>
          <p:nvPr/>
        </p:nvSpPr>
        <p:spPr>
          <a:xfrm>
            <a:off x="3078070" y="4550499"/>
            <a:ext cx="259151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Duration (length of time they last) </a:t>
            </a:r>
          </a:p>
          <a:p>
            <a:endParaRPr lang="en-GB" sz="1400" dirty="0"/>
          </a:p>
          <a:p>
            <a:r>
              <a:rPr lang="en-GB" sz="1400" dirty="0"/>
              <a:t>Speed of onset (how quickly they occur) </a:t>
            </a:r>
          </a:p>
          <a:p>
            <a:endParaRPr lang="en-GB" sz="1400" dirty="0"/>
          </a:p>
          <a:p>
            <a:r>
              <a:rPr lang="en-GB" sz="1400" dirty="0"/>
              <a:t>Size of the area they effect</a:t>
            </a:r>
          </a:p>
          <a:p>
            <a:endParaRPr lang="en-GB" sz="1400" dirty="0"/>
          </a:p>
          <a:p>
            <a:r>
              <a:rPr lang="en-GB" sz="1400" dirty="0"/>
              <a:t>Their randomness (regular of random)</a:t>
            </a:r>
          </a:p>
        </p:txBody>
      </p:sp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86585FCD-8A60-4E9E-86A8-AAC35B35E47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594" y="5193927"/>
            <a:ext cx="410043" cy="410043"/>
          </a:xfrm>
          <a:prstGeom prst="rect">
            <a:avLst/>
          </a:prstGeom>
        </p:spPr>
      </p:pic>
      <p:pic>
        <p:nvPicPr>
          <p:cNvPr id="27" name="Picture 26" descr="A close up of a logo&#10;&#10;Description automatically generated">
            <a:extLst>
              <a:ext uri="{FF2B5EF4-FFF2-40B4-BE49-F238E27FC236}">
                <a16:creationId xmlns:a16="http://schemas.microsoft.com/office/drawing/2014/main" id="{8C4DBCB7-58CE-4C49-880F-0BF6EA82EB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691" y="5764263"/>
            <a:ext cx="373600" cy="373600"/>
          </a:xfrm>
          <a:prstGeom prst="rect">
            <a:avLst/>
          </a:prstGeom>
        </p:spPr>
      </p:pic>
      <p:pic>
        <p:nvPicPr>
          <p:cNvPr id="35" name="Picture 34" descr="A close up of a logo&#10;&#10;Description automatically generated">
            <a:extLst>
              <a:ext uri="{FF2B5EF4-FFF2-40B4-BE49-F238E27FC236}">
                <a16:creationId xmlns:a16="http://schemas.microsoft.com/office/drawing/2014/main" id="{F7E509D8-E54A-4ED2-8447-2434F5C1129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408" y="6269289"/>
            <a:ext cx="410043" cy="410043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F48AB312-0295-4C46-BD4E-E1EF6E2FEFF0}"/>
              </a:ext>
            </a:extLst>
          </p:cNvPr>
          <p:cNvSpPr/>
          <p:nvPr/>
        </p:nvSpPr>
        <p:spPr>
          <a:xfrm>
            <a:off x="9088468" y="523231"/>
            <a:ext cx="321041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Climate change has caused the temperature to increase by roughly 1°C over the last 100 years. This could have an impact on the magnitude (strength) and frequency (the amount) of atmospheric hazards. </a:t>
            </a:r>
          </a:p>
          <a:p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200" dirty="0"/>
              <a:t>Over the last 20-25 years there has been a recent increase in the frequency and magnitude of tropical storms. Some people think this is due to Climate Change but we need more data to be sure. It could be a natural cycle. </a:t>
            </a:r>
          </a:p>
        </p:txBody>
      </p:sp>
      <p:pic>
        <p:nvPicPr>
          <p:cNvPr id="39" name="Picture 38" descr="A close up of a logo&#10;&#10;Description automatically generated">
            <a:extLst>
              <a:ext uri="{FF2B5EF4-FFF2-40B4-BE49-F238E27FC236}">
                <a16:creationId xmlns:a16="http://schemas.microsoft.com/office/drawing/2014/main" id="{26CFC724-1153-4A24-84A6-6D1585E2E2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137" y="2296119"/>
            <a:ext cx="764953" cy="764953"/>
          </a:xfrm>
          <a:prstGeom prst="rect">
            <a:avLst/>
          </a:prstGeom>
        </p:spPr>
      </p:pic>
      <p:pic>
        <p:nvPicPr>
          <p:cNvPr id="41" name="Picture 40" descr="A close up of a logo&#10;&#10;Description automatically generated">
            <a:extLst>
              <a:ext uri="{FF2B5EF4-FFF2-40B4-BE49-F238E27FC236}">
                <a16:creationId xmlns:a16="http://schemas.microsoft.com/office/drawing/2014/main" id="{F19B9F10-E992-4B46-BF5F-48050BC7C16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0" y="2709552"/>
            <a:ext cx="1462351" cy="1462351"/>
          </a:xfrm>
          <a:prstGeom prst="rect">
            <a:avLst/>
          </a:prstGeom>
        </p:spPr>
      </p:pic>
      <p:pic>
        <p:nvPicPr>
          <p:cNvPr id="43" name="Picture 42" descr="A close up of a logo&#10;&#10;Description automatically generated">
            <a:extLst>
              <a:ext uri="{FF2B5EF4-FFF2-40B4-BE49-F238E27FC236}">
                <a16:creationId xmlns:a16="http://schemas.microsoft.com/office/drawing/2014/main" id="{64913D2A-52F3-49FF-ACF6-095363CCF1B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777" y="2762946"/>
            <a:ext cx="764953" cy="764953"/>
          </a:xfrm>
          <a:prstGeom prst="rect">
            <a:avLst/>
          </a:prstGeom>
        </p:spPr>
      </p:pic>
      <p:pic>
        <p:nvPicPr>
          <p:cNvPr id="45" name="Picture 44" descr="A close up of a logo&#10;&#10;Description automatically generated">
            <a:extLst>
              <a:ext uri="{FF2B5EF4-FFF2-40B4-BE49-F238E27FC236}">
                <a16:creationId xmlns:a16="http://schemas.microsoft.com/office/drawing/2014/main" id="{0C642C44-BDFA-4035-B4CD-494FF1922D0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772" y="2946726"/>
            <a:ext cx="938520" cy="93852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F3D19667-6F1C-49A7-BFB3-A432EC57F635}"/>
              </a:ext>
            </a:extLst>
          </p:cNvPr>
          <p:cNvSpPr/>
          <p:nvPr/>
        </p:nvSpPr>
        <p:spPr>
          <a:xfrm>
            <a:off x="9091001" y="3532007"/>
            <a:ext cx="3119195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Some people have no choice but to live in hazardous areas because they are too poor to move away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Some people are attracted by the opportunities tourism can bring through these areas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Some people take advantage of the fertile land to grow crops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Some people are attracted to cheap geothermal energy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Some people are willing to take the risk for well paid jobs e.g. California, USA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Some people want to live in successful major cities which often like on flat land next to rivers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FCEEB088-DA9C-4C9C-BD02-B080F6FA72B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077099" y="1226468"/>
            <a:ext cx="4806319" cy="2670275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3D206060-1FC0-4909-943C-ECF2BDCCA8F6}"/>
              </a:ext>
            </a:extLst>
          </p:cNvPr>
          <p:cNvSpPr/>
          <p:nvPr/>
        </p:nvSpPr>
        <p:spPr>
          <a:xfrm>
            <a:off x="3950828" y="313900"/>
            <a:ext cx="49823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Japan, Indonesia and the Philippines are three of many countries that have multiple hazards. The map below shows some of the worst affected countries from natural disasters; red (very high), orange (high), yellow (moderate), light green (low) and dark green (very low). </a:t>
            </a:r>
          </a:p>
        </p:txBody>
      </p:sp>
    </p:spTree>
    <p:extLst>
      <p:ext uri="{BB962C8B-B14F-4D97-AF65-F5344CB8AC3E}">
        <p14:creationId xmlns:p14="http://schemas.microsoft.com/office/powerpoint/2010/main" val="3085199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4710" y="662231"/>
            <a:ext cx="607894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AutoNum type="arabicPeriod"/>
            </a:pPr>
            <a:r>
              <a:rPr lang="en-GB" sz="1600" dirty="0">
                <a:ea typeface="Calibri" panose="020F0502020204030204" pitchFamily="34" charset="0"/>
                <a:cs typeface="Calibri" panose="020F0502020204030204" pitchFamily="34" charset="0"/>
              </a:rPr>
              <a:t>What is a natural hazard?</a:t>
            </a:r>
          </a:p>
          <a:p>
            <a:pPr marL="257175" indent="-257175">
              <a:buAutoNum type="arabicPeriod"/>
            </a:pPr>
            <a:r>
              <a:rPr lang="en-GB" sz="1600" dirty="0">
                <a:ea typeface="Calibri" panose="020F0502020204030204" pitchFamily="34" charset="0"/>
                <a:cs typeface="Calibri" panose="020F0502020204030204" pitchFamily="34" charset="0"/>
              </a:rPr>
              <a:t>What is a natural disaster?</a:t>
            </a:r>
          </a:p>
          <a:p>
            <a:pPr marL="257175" indent="-257175">
              <a:buAutoNum type="arabicPeriod"/>
            </a:pPr>
            <a:r>
              <a:rPr lang="en-GB" sz="1600" dirty="0">
                <a:ea typeface="Calibri" panose="020F0502020204030204" pitchFamily="34" charset="0"/>
                <a:cs typeface="Calibri" panose="020F0502020204030204" pitchFamily="34" charset="0"/>
              </a:rPr>
              <a:t>Define the term terrestrial. </a:t>
            </a:r>
          </a:p>
          <a:p>
            <a:pPr marL="257175" indent="-257175">
              <a:buAutoNum type="arabicPeriod"/>
            </a:pPr>
            <a:r>
              <a:rPr lang="en-GB" sz="1600" dirty="0">
                <a:ea typeface="Calibri" panose="020F0502020204030204" pitchFamily="34" charset="0"/>
                <a:cs typeface="Calibri" panose="020F0502020204030204" pitchFamily="34" charset="0"/>
              </a:rPr>
              <a:t>Give 2 examples of tectonic hazards. </a:t>
            </a:r>
          </a:p>
          <a:p>
            <a:pPr marL="257175" indent="-257175">
              <a:buAutoNum type="arabicPeriod"/>
            </a:pPr>
            <a:r>
              <a:rPr lang="en-GB" sz="1600" dirty="0">
                <a:ea typeface="Calibri" panose="020F0502020204030204" pitchFamily="34" charset="0"/>
                <a:cs typeface="Calibri" panose="020F0502020204030204" pitchFamily="34" charset="0"/>
              </a:rPr>
              <a:t>Give </a:t>
            </a:r>
            <a:r>
              <a:rPr lang="en-GB" sz="1600" b="1" dirty="0">
                <a:ea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en-GB" sz="1600" dirty="0">
                <a:ea typeface="Calibri" panose="020F0502020204030204" pitchFamily="34" charset="0"/>
                <a:cs typeface="Calibri" panose="020F0502020204030204" pitchFamily="34" charset="0"/>
              </a:rPr>
              <a:t> example of a human factor that can make hazards worse. </a:t>
            </a:r>
          </a:p>
          <a:p>
            <a:pPr marL="257175" indent="-257175">
              <a:buAutoNum type="arabicPeriod"/>
            </a:pPr>
            <a:r>
              <a:rPr lang="en-GB" sz="1600" dirty="0">
                <a:ea typeface="Calibri" panose="020F0502020204030204" pitchFamily="34" charset="0"/>
                <a:cs typeface="Calibri" panose="020F0502020204030204" pitchFamily="34" charset="0"/>
              </a:rPr>
              <a:t>Explain (give reasons why) how </a:t>
            </a:r>
            <a:r>
              <a:rPr lang="en-GB" sz="1600" b="1" dirty="0">
                <a:ea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en-GB" sz="1600" dirty="0">
                <a:ea typeface="Calibri" panose="020F0502020204030204" pitchFamily="34" charset="0"/>
                <a:cs typeface="Calibri" panose="020F0502020204030204" pitchFamily="34" charset="0"/>
              </a:rPr>
              <a:t> human factor can make hazards worse. </a:t>
            </a:r>
          </a:p>
          <a:p>
            <a:pPr marL="257175" indent="-257175">
              <a:buAutoNum type="arabicPeriod"/>
            </a:pPr>
            <a:r>
              <a:rPr lang="en-GB" sz="1600" dirty="0">
                <a:ea typeface="Calibri" panose="020F0502020204030204" pitchFamily="34" charset="0"/>
                <a:cs typeface="Calibri" panose="020F0502020204030204" pitchFamily="34" charset="0"/>
              </a:rPr>
              <a:t>Name a country that has multiple hazards. </a:t>
            </a:r>
          </a:p>
          <a:p>
            <a:pPr marL="257175" indent="-257175">
              <a:buAutoNum type="arabicPeriod"/>
            </a:pPr>
            <a:r>
              <a:rPr lang="en-GB" sz="1600" dirty="0">
                <a:ea typeface="Calibri" panose="020F0502020204030204" pitchFamily="34" charset="0"/>
                <a:cs typeface="Calibri" panose="020F0502020204030204" pitchFamily="34" charset="0"/>
              </a:rPr>
              <a:t>What does magnitude mean?</a:t>
            </a:r>
          </a:p>
          <a:p>
            <a:pPr marL="257175" indent="-257175">
              <a:buAutoNum type="arabicPeriod"/>
            </a:pPr>
            <a:r>
              <a:rPr lang="en-GB" sz="1600" dirty="0">
                <a:ea typeface="Calibri" panose="020F0502020204030204" pitchFamily="34" charset="0"/>
                <a:cs typeface="Calibri" panose="020F0502020204030204" pitchFamily="34" charset="0"/>
              </a:rPr>
              <a:t>How much has global temperature increased in the last 100 years?</a:t>
            </a:r>
          </a:p>
          <a:p>
            <a:pPr marL="257175" indent="-257175">
              <a:buAutoNum type="arabicPeriod"/>
            </a:pPr>
            <a:r>
              <a:rPr lang="en-GB" sz="1600" dirty="0">
                <a:ea typeface="Calibri" panose="020F0502020204030204" pitchFamily="34" charset="0"/>
                <a:cs typeface="Calibri" panose="020F0502020204030204" pitchFamily="34" charset="0"/>
              </a:rPr>
              <a:t> State 2 reasons that someone might want to live in a hazardous area and explain why. </a:t>
            </a:r>
          </a:p>
          <a:p>
            <a:pPr marL="257175" indent="-257175">
              <a:buAutoNum type="arabicPeriod"/>
            </a:pPr>
            <a:endParaRPr lang="en-GB" sz="1600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0543" y="905379"/>
            <a:ext cx="414419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9FD040-9E83-4A5D-A82B-FFB6B9D6A19A}"/>
              </a:ext>
            </a:extLst>
          </p:cNvPr>
          <p:cNvSpPr/>
          <p:nvPr/>
        </p:nvSpPr>
        <p:spPr>
          <a:xfrm>
            <a:off x="133340" y="98483"/>
            <a:ext cx="6096200" cy="4782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Modern Love Caps" panose="04070805081001020A01" pitchFamily="82" charset="0"/>
              </a:rPr>
              <a:t>Know it</a:t>
            </a:r>
            <a:endParaRPr lang="en-GB" sz="2400" b="1">
              <a:latin typeface="Modern Love Caps" panose="04070805081001020A01" pitchFamily="8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C20F22-8CC9-4A6F-8B21-B47DD8BA74D2}"/>
              </a:ext>
            </a:extLst>
          </p:cNvPr>
          <p:cNvSpPr/>
          <p:nvPr/>
        </p:nvSpPr>
        <p:spPr>
          <a:xfrm>
            <a:off x="6520543" y="98483"/>
            <a:ext cx="5546746" cy="4782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Modern Love Caps" panose="04070805081001020A01" pitchFamily="82" charset="0"/>
              </a:rPr>
              <a:t>think it</a:t>
            </a:r>
            <a:endParaRPr lang="en-GB" sz="2400" b="1" dirty="0">
              <a:latin typeface="Modern Love Caps" panose="04070805081001020A01" pitchFamily="8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D11250-8188-426E-B8CA-65FCBF278397}"/>
              </a:ext>
            </a:extLst>
          </p:cNvPr>
          <p:cNvSpPr/>
          <p:nvPr/>
        </p:nvSpPr>
        <p:spPr>
          <a:xfrm>
            <a:off x="124710" y="3767577"/>
            <a:ext cx="6096200" cy="4782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Modern Love Caps" panose="04070805081001020A01" pitchFamily="82" charset="0"/>
              </a:rPr>
              <a:t>Grasp it</a:t>
            </a:r>
            <a:endParaRPr lang="en-GB" sz="2400" b="1" dirty="0">
              <a:latin typeface="Modern Love Caps" panose="04070805081001020A01" pitchFamily="8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55A2B2-4FD4-4FBB-B07A-64CED26B4584}"/>
              </a:ext>
            </a:extLst>
          </p:cNvPr>
          <p:cNvSpPr/>
          <p:nvPr/>
        </p:nvSpPr>
        <p:spPr>
          <a:xfrm>
            <a:off x="123724" y="4431973"/>
            <a:ext cx="60789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GB" sz="1600" dirty="0">
                <a:ea typeface="Calibri" panose="020F0502020204030204" pitchFamily="34" charset="0"/>
                <a:cs typeface="Calibri" panose="020F0502020204030204" pitchFamily="34" charset="0"/>
              </a:rPr>
              <a:t>Which of the factors do you think impact natural hazards more? Rank all (both human and physical) the factors order from 1 (most) to 9 (least). </a:t>
            </a:r>
          </a:p>
          <a:p>
            <a:pPr marL="342900" indent="-342900">
              <a:buAutoNum type="arabicPeriod"/>
            </a:pPr>
            <a:endParaRPr lang="en-GB" sz="16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en-GB" sz="1600" dirty="0">
                <a:ea typeface="Calibri" panose="020F0502020204030204" pitchFamily="34" charset="0"/>
                <a:cs typeface="Calibri" panose="020F0502020204030204" pitchFamily="34" charset="0"/>
              </a:rPr>
              <a:t>How do humans contribute to climate change? Research how we can all individually reduce our contribution to climate change. </a:t>
            </a:r>
          </a:p>
          <a:p>
            <a:pPr marL="342900" indent="-342900">
              <a:buAutoNum type="arabicPeriod"/>
            </a:pPr>
            <a:endParaRPr lang="en-GB" sz="16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en-GB" sz="1600" dirty="0">
                <a:ea typeface="Calibri" panose="020F0502020204030204" pitchFamily="34" charset="0"/>
                <a:cs typeface="Calibri" panose="020F0502020204030204" pitchFamily="34" charset="0"/>
              </a:rPr>
              <a:t>Which areas in the world are most at risk from natural hazards? Are there any specific patterns to this risk?</a:t>
            </a:r>
          </a:p>
          <a:p>
            <a:pPr marL="342900" indent="-342900">
              <a:buAutoNum type="arabicPeriod"/>
            </a:pPr>
            <a:endParaRPr lang="en-GB" sz="16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6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600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C91EB8-B84F-4347-AD8F-6717A98DCD39}"/>
              </a:ext>
            </a:extLst>
          </p:cNvPr>
          <p:cNvSpPr/>
          <p:nvPr/>
        </p:nvSpPr>
        <p:spPr>
          <a:xfrm>
            <a:off x="6537803" y="3767577"/>
            <a:ext cx="565419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GB" sz="1600" dirty="0">
                <a:ea typeface="Calibri" panose="020F0502020204030204" pitchFamily="34" charset="0"/>
                <a:cs typeface="Calibri" panose="020F0502020204030204" pitchFamily="34" charset="0"/>
              </a:rPr>
              <a:t>What natural hazards do you think have caused the images above? Where in the world do you think they might have occurred?</a:t>
            </a:r>
          </a:p>
          <a:p>
            <a:pPr marL="342900" indent="-342900">
              <a:buAutoNum type="arabicPeriod"/>
            </a:pPr>
            <a:endParaRPr lang="en-GB" sz="16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en-GB" sz="1600" dirty="0">
                <a:ea typeface="Calibri" panose="020F0502020204030204" pitchFamily="34" charset="0"/>
                <a:cs typeface="Calibri" panose="020F0502020204030204" pitchFamily="34" charset="0"/>
              </a:rPr>
              <a:t>Study the pictures above. What impacts from natural disasters can you see? Categorise these into social (people), economic (money) and environmental (land and atmosphere). </a:t>
            </a:r>
          </a:p>
          <a:p>
            <a:pPr marL="342900" indent="-342900">
              <a:buAutoNum type="arabicPeriod"/>
            </a:pPr>
            <a:endParaRPr lang="en-GB" sz="16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en-GB" sz="1600" dirty="0">
                <a:ea typeface="Calibri" panose="020F0502020204030204" pitchFamily="34" charset="0"/>
                <a:cs typeface="Calibri" panose="020F0502020204030204" pitchFamily="34" charset="0"/>
              </a:rPr>
              <a:t>Do you think people should be allowed to live in hazardous locations? Explain your reasons why.</a:t>
            </a:r>
          </a:p>
          <a:p>
            <a:endParaRPr lang="en-GB" sz="1600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FE34A6-5067-4029-AE15-D0FAB6AA0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2054" y="905379"/>
            <a:ext cx="2732847" cy="2402494"/>
          </a:xfrm>
          <a:prstGeom prst="rect">
            <a:avLst/>
          </a:prstGeom>
        </p:spPr>
      </p:pic>
      <p:sp>
        <p:nvSpPr>
          <p:cNvPr id="6" name="AutoShape 4" descr="Earthquakes: Finding Fault With Nature">
            <a:extLst>
              <a:ext uri="{FF2B5EF4-FFF2-40B4-BE49-F238E27FC236}">
                <a16:creationId xmlns:a16="http://schemas.microsoft.com/office/drawing/2014/main" id="{1A1213C0-B454-43DC-8AC0-C30D3B3503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38F70D-EDAB-4C6E-8EC2-7D37CE35BE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6412" y="905379"/>
            <a:ext cx="2480849" cy="240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387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2639D9A3-57E4-41DB-8943-8CA88AB9AB61}"/>
              </a:ext>
            </a:extLst>
          </p:cNvPr>
          <p:cNvCxnSpPr>
            <a:cxnSpLocks/>
          </p:cNvCxnSpPr>
          <p:nvPr/>
        </p:nvCxnSpPr>
        <p:spPr>
          <a:xfrm>
            <a:off x="9050393" y="230742"/>
            <a:ext cx="16986" cy="65315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6CA5CCA-D05C-4787-B9C4-19A71E61BC76}"/>
              </a:ext>
            </a:extLst>
          </p:cNvPr>
          <p:cNvCxnSpPr>
            <a:cxnSpLocks/>
          </p:cNvCxnSpPr>
          <p:nvPr/>
        </p:nvCxnSpPr>
        <p:spPr>
          <a:xfrm flipH="1" flipV="1">
            <a:off x="89176" y="3938967"/>
            <a:ext cx="8806528" cy="790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90">
            <a:extLst>
              <a:ext uri="{FF2B5EF4-FFF2-40B4-BE49-F238E27FC236}">
                <a16:creationId xmlns:a16="http://schemas.microsoft.com/office/drawing/2014/main" id="{60C32F7E-0F2C-4105-A5BA-5CA59B6FEF84}"/>
              </a:ext>
            </a:extLst>
          </p:cNvPr>
          <p:cNvSpPr/>
          <p:nvPr/>
        </p:nvSpPr>
        <p:spPr>
          <a:xfrm>
            <a:off x="53264" y="64911"/>
            <a:ext cx="3763208" cy="458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Modern Love Caps" panose="04070805081001020A01" pitchFamily="82" charset="0"/>
              </a:rPr>
              <a:t>Hazardous world – </a:t>
            </a:r>
            <a:r>
              <a:rPr lang="en-US" sz="2400" b="1" dirty="0">
                <a:latin typeface="Modern Love Caps" panose="04070805081001020A01" pitchFamily="82" charset="0"/>
              </a:rPr>
              <a:t>Japan</a:t>
            </a:r>
            <a:r>
              <a:rPr lang="en-US" sz="2400" dirty="0">
                <a:latin typeface="Modern Love Caps" panose="04070805081001020A01" pitchFamily="82" charset="0"/>
              </a:rPr>
              <a:t> </a:t>
            </a:r>
            <a:endParaRPr lang="en-GB" sz="2400" dirty="0">
              <a:latin typeface="Modern Love Caps" panose="04070805081001020A01" pitchFamily="82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01418F72-DDF7-4DF4-B7D8-A1FF2FB39B38}"/>
              </a:ext>
            </a:extLst>
          </p:cNvPr>
          <p:cNvSpPr txBox="1"/>
          <p:nvPr/>
        </p:nvSpPr>
        <p:spPr>
          <a:xfrm>
            <a:off x="0" y="3905695"/>
            <a:ext cx="49588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Plate boundaries </a:t>
            </a:r>
            <a:endParaRPr lang="en-GB" sz="1600" b="1" dirty="0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A0B999C0-7174-4272-8A3F-6D7FC70DB83F}"/>
              </a:ext>
            </a:extLst>
          </p:cNvPr>
          <p:cNvSpPr/>
          <p:nvPr/>
        </p:nvSpPr>
        <p:spPr>
          <a:xfrm>
            <a:off x="6233073" y="4052562"/>
            <a:ext cx="2551628" cy="38490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Modern Love Caps" panose="04070805081001020A01" pitchFamily="82" charset="0"/>
              </a:rPr>
              <a:t>WOW Words</a:t>
            </a:r>
            <a:endParaRPr lang="en-GB" sz="2000" dirty="0">
              <a:latin typeface="Modern Love Caps" panose="04070805081001020A01" pitchFamily="82" charset="0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A6EBF2F3-5618-4A93-909B-E3B475A8DCC5}"/>
              </a:ext>
            </a:extLst>
          </p:cNvPr>
          <p:cNvSpPr txBox="1"/>
          <p:nvPr/>
        </p:nvSpPr>
        <p:spPr>
          <a:xfrm>
            <a:off x="9174006" y="61465"/>
            <a:ext cx="291282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Why is Fukishima deserted?</a:t>
            </a:r>
          </a:p>
          <a:p>
            <a:r>
              <a:rPr lang="en-GB" sz="1400" dirty="0"/>
              <a:t>The 2011 tsunami toppled sea defences at Tohoku protecting Fukushima nuclear power station and the flooding caused a power outage which initiated a nuclear disaster. </a:t>
            </a:r>
          </a:p>
        </p:txBody>
      </p: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4CE59172-660E-432F-80E8-622C16AC7115}"/>
              </a:ext>
            </a:extLst>
          </p:cNvPr>
          <p:cNvCxnSpPr>
            <a:cxnSpLocks/>
          </p:cNvCxnSpPr>
          <p:nvPr/>
        </p:nvCxnSpPr>
        <p:spPr>
          <a:xfrm>
            <a:off x="3891688" y="330885"/>
            <a:ext cx="0" cy="356168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>
            <a:extLst>
              <a:ext uri="{FF2B5EF4-FFF2-40B4-BE49-F238E27FC236}">
                <a16:creationId xmlns:a16="http://schemas.microsoft.com/office/drawing/2014/main" id="{9BE590D5-CB91-411D-8582-1CBF8B208092}"/>
              </a:ext>
            </a:extLst>
          </p:cNvPr>
          <p:cNvSpPr txBox="1"/>
          <p:nvPr/>
        </p:nvSpPr>
        <p:spPr>
          <a:xfrm>
            <a:off x="9086791" y="3208082"/>
            <a:ext cx="3016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How can we respond to natural disasters?</a:t>
            </a:r>
            <a:endParaRPr lang="en-GB" sz="1600" b="1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8DAF446-7B32-4A90-A713-E4BDEB4A8EE1}"/>
              </a:ext>
            </a:extLst>
          </p:cNvPr>
          <p:cNvSpPr txBox="1"/>
          <p:nvPr/>
        </p:nvSpPr>
        <p:spPr>
          <a:xfrm>
            <a:off x="6165732" y="4507072"/>
            <a:ext cx="27726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Social = </a:t>
            </a:r>
            <a:r>
              <a:rPr lang="en-US" sz="1200" dirty="0"/>
              <a:t>effects on people </a:t>
            </a:r>
          </a:p>
          <a:p>
            <a:endParaRPr lang="en-US" sz="1200" b="1" dirty="0"/>
          </a:p>
          <a:p>
            <a:r>
              <a:rPr lang="en-US" sz="1200" b="1" dirty="0"/>
              <a:t>Economic = </a:t>
            </a:r>
            <a:r>
              <a:rPr lang="en-US" sz="1200" dirty="0"/>
              <a:t>effects on money/jobs </a:t>
            </a:r>
          </a:p>
          <a:p>
            <a:endParaRPr lang="en-US" sz="1200" b="1" dirty="0"/>
          </a:p>
          <a:p>
            <a:r>
              <a:rPr lang="en-US" sz="1200" b="1" dirty="0"/>
              <a:t>Environmental = </a:t>
            </a:r>
            <a:r>
              <a:rPr lang="en-US" sz="1200" dirty="0"/>
              <a:t>effects on land/atmosphere/animals</a:t>
            </a:r>
          </a:p>
          <a:p>
            <a:endParaRPr lang="en-US" sz="1200" dirty="0"/>
          </a:p>
          <a:p>
            <a:r>
              <a:rPr lang="en-US" sz="1200" b="1" dirty="0"/>
              <a:t>Nuclear power plant </a:t>
            </a:r>
            <a:r>
              <a:rPr lang="en-US" sz="1200" dirty="0"/>
              <a:t>= </a:t>
            </a:r>
            <a:r>
              <a:rPr lang="en-GB" sz="1200" dirty="0"/>
              <a:t>a thermal power station in which the heat source is a nuclear reactor.</a:t>
            </a:r>
          </a:p>
          <a:p>
            <a:endParaRPr lang="en-GB" sz="1200" dirty="0"/>
          </a:p>
          <a:p>
            <a:r>
              <a:rPr lang="en-GB" sz="1200" b="1" dirty="0"/>
              <a:t>Aid = </a:t>
            </a:r>
            <a:r>
              <a:rPr lang="en-GB" sz="1200" dirty="0"/>
              <a:t>providing help to another country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5EE0D5F-1CEA-4614-BBAE-281722081FF4}"/>
              </a:ext>
            </a:extLst>
          </p:cNvPr>
          <p:cNvSpPr txBox="1"/>
          <p:nvPr/>
        </p:nvSpPr>
        <p:spPr>
          <a:xfrm>
            <a:off x="33386" y="613667"/>
            <a:ext cx="37632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Where is Japan?</a:t>
            </a:r>
          </a:p>
          <a:p>
            <a:r>
              <a:rPr lang="en-GB" sz="1300" dirty="0"/>
              <a:t>Japan is in Asia and is made up of 4 main islands; Honshu, Hokkaido, Kyushu and Shikoku. The capital city is Tokyo. Japan is home to many major global companies including Honda, Nissan and Toshiba. </a:t>
            </a:r>
          </a:p>
          <a:p>
            <a:endParaRPr lang="en-GB" sz="1600" dirty="0"/>
          </a:p>
          <a:p>
            <a:r>
              <a:rPr lang="en-GB" sz="1600" b="1" dirty="0"/>
              <a:t>Why is Tokyo important to Japan?</a:t>
            </a:r>
          </a:p>
          <a:p>
            <a:r>
              <a:rPr lang="en-GB" sz="1200" b="1" dirty="0"/>
              <a:t>            Local </a:t>
            </a:r>
            <a:r>
              <a:rPr lang="en-GB" sz="1200" dirty="0"/>
              <a:t>– there are 15 hospitals in Tokyo.</a:t>
            </a:r>
          </a:p>
          <a:p>
            <a:endParaRPr lang="en-GB" sz="1200" dirty="0"/>
          </a:p>
          <a:p>
            <a:r>
              <a:rPr lang="en-GB" sz="1200" b="1" dirty="0"/>
              <a:t>            National</a:t>
            </a:r>
            <a:r>
              <a:rPr lang="en-GB" sz="1200" dirty="0"/>
              <a:t> – Tokyo is at the centre of Japan’s                                                                      </a:t>
            </a:r>
          </a:p>
          <a:p>
            <a:r>
              <a:rPr lang="en-GB" sz="1200" dirty="0"/>
              <a:t>            transport system with the busiest metro system </a:t>
            </a:r>
          </a:p>
          <a:p>
            <a:r>
              <a:rPr lang="en-GB" sz="1200" dirty="0"/>
              <a:t>            in the world.</a:t>
            </a:r>
          </a:p>
          <a:p>
            <a:endParaRPr lang="en-GB" sz="1200" b="1" dirty="0"/>
          </a:p>
          <a:p>
            <a:r>
              <a:rPr lang="en-GB" sz="1200" b="1" dirty="0"/>
              <a:t>            International </a:t>
            </a:r>
            <a:r>
              <a:rPr lang="en-GB" sz="1200" dirty="0"/>
              <a:t>– over 2000 international companies </a:t>
            </a:r>
          </a:p>
          <a:p>
            <a:r>
              <a:rPr lang="en-GB" sz="1200" dirty="0"/>
              <a:t>            have their headquarters located in Tokyo.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78D5A59-CD8F-401F-B293-50FE7326226C}"/>
              </a:ext>
            </a:extLst>
          </p:cNvPr>
          <p:cNvSpPr txBox="1"/>
          <p:nvPr/>
        </p:nvSpPr>
        <p:spPr>
          <a:xfrm>
            <a:off x="3903630" y="2622688"/>
            <a:ext cx="4958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Tsunamis</a:t>
            </a:r>
          </a:p>
          <a:p>
            <a:endParaRPr lang="en-GB" sz="16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7B0CC53-916C-4594-A12C-1A5F761B84D3}"/>
              </a:ext>
            </a:extLst>
          </p:cNvPr>
          <p:cNvSpPr txBox="1"/>
          <p:nvPr/>
        </p:nvSpPr>
        <p:spPr>
          <a:xfrm>
            <a:off x="4225688" y="330885"/>
            <a:ext cx="484169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An earthquake happens when tectonic plates move. It is the sudden release of energy that creates seismic waves that are felt as vibrations. </a:t>
            </a:r>
          </a:p>
          <a:p>
            <a:endParaRPr lang="en-US" sz="1200" dirty="0"/>
          </a:p>
          <a:p>
            <a:r>
              <a:rPr lang="en-US" sz="1200" dirty="0"/>
              <a:t>There are 3 ways that earthquakes can be measured: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The Richter scale </a:t>
            </a:r>
            <a:r>
              <a:rPr lang="en-US" sz="1200" dirty="0"/>
              <a:t>measures the magnitude of a tremor using a seismograph.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Moment magnitude scale </a:t>
            </a:r>
            <a:r>
              <a:rPr lang="en-US" sz="1200" dirty="0"/>
              <a:t>is a measure of an earthquake's magnitude based on its seismic moment.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The Mercalli scale </a:t>
            </a:r>
            <a:r>
              <a:rPr lang="en-US" sz="1200" dirty="0"/>
              <a:t>measures how much damage is caused by earthquakes based on observations.</a:t>
            </a:r>
          </a:p>
          <a:p>
            <a:endParaRPr lang="en-GB" sz="1200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055F06D-5656-4878-AD78-72BB9674B3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0" y="2167938"/>
            <a:ext cx="303013" cy="303013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39F98515-3F1E-488B-87AD-4AAB5A8C03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8" y="2701209"/>
            <a:ext cx="367175" cy="367175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A3D66EDC-94F7-4155-B9D4-AF87541BAB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6" y="3305679"/>
            <a:ext cx="361485" cy="36148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37E077B-14C1-4216-9E5D-4EDC61AF2EB2}"/>
              </a:ext>
            </a:extLst>
          </p:cNvPr>
          <p:cNvSpPr txBox="1"/>
          <p:nvPr/>
        </p:nvSpPr>
        <p:spPr>
          <a:xfrm>
            <a:off x="4224285" y="104713"/>
            <a:ext cx="49588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Earthquakes</a:t>
            </a:r>
            <a:endParaRPr lang="en-GB" sz="1600" b="1" dirty="0"/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45A415EE-CA53-4676-AACC-7550EDF94E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64871">
            <a:off x="171470" y="4913931"/>
            <a:ext cx="450661" cy="450661"/>
          </a:xfrm>
          <a:prstGeom prst="rect">
            <a:avLst/>
          </a:prstGeom>
        </p:spPr>
      </p:pic>
      <p:pic>
        <p:nvPicPr>
          <p:cNvPr id="42" name="Picture 41" descr="A close up of a logo&#10;&#10;Description automatically generated">
            <a:extLst>
              <a:ext uri="{FF2B5EF4-FFF2-40B4-BE49-F238E27FC236}">
                <a16:creationId xmlns:a16="http://schemas.microsoft.com/office/drawing/2014/main" id="{C31BA93C-8E64-4D1D-86E0-360E0D8FAE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6130" y="4191310"/>
            <a:ext cx="450661" cy="450661"/>
          </a:xfrm>
          <a:prstGeom prst="rect">
            <a:avLst/>
          </a:prstGeom>
        </p:spPr>
      </p:pic>
      <p:pic>
        <p:nvPicPr>
          <p:cNvPr id="43" name="Picture 42" descr="A close up of a logo&#10;&#10;Description automatically generated">
            <a:extLst>
              <a:ext uri="{FF2B5EF4-FFF2-40B4-BE49-F238E27FC236}">
                <a16:creationId xmlns:a16="http://schemas.microsoft.com/office/drawing/2014/main" id="{36E4EE65-3525-4D72-9BF5-0D718B4005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7810" y="6345110"/>
            <a:ext cx="450661" cy="450661"/>
          </a:xfrm>
          <a:prstGeom prst="rect">
            <a:avLst/>
          </a:prstGeom>
        </p:spPr>
      </p:pic>
      <p:pic>
        <p:nvPicPr>
          <p:cNvPr id="45" name="Picture 44" descr="A close up of a logo&#10;&#10;Description automatically generated">
            <a:extLst>
              <a:ext uri="{FF2B5EF4-FFF2-40B4-BE49-F238E27FC236}">
                <a16:creationId xmlns:a16="http://schemas.microsoft.com/office/drawing/2014/main" id="{42A29216-5F87-4A6E-A83D-B2951D8A84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33956" y="4191311"/>
            <a:ext cx="450661" cy="450661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B55EF326-64F0-41E1-A68C-320D4ABC7E1A}"/>
              </a:ext>
            </a:extLst>
          </p:cNvPr>
          <p:cNvSpPr txBox="1"/>
          <p:nvPr/>
        </p:nvSpPr>
        <p:spPr>
          <a:xfrm>
            <a:off x="1235057" y="4185565"/>
            <a:ext cx="42188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Constructive</a:t>
            </a:r>
            <a:r>
              <a:rPr lang="en-US" sz="1200" dirty="0"/>
              <a:t> – plates move away from each other causing earthquakes and volcanoes. </a:t>
            </a:r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b="1" dirty="0"/>
              <a:t>Destructive</a:t>
            </a:r>
            <a:r>
              <a:rPr lang="en-US" sz="1200" dirty="0"/>
              <a:t> – oceanic plate descends underneath continental plate causing earthquakes and volcanoes. </a:t>
            </a:r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b="1" dirty="0"/>
              <a:t>Conservative</a:t>
            </a:r>
            <a:r>
              <a:rPr lang="en-US" sz="1200" dirty="0"/>
              <a:t> – plates move past each other causing earthquakes. </a:t>
            </a:r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b="1" dirty="0"/>
              <a:t>Collision </a:t>
            </a:r>
            <a:r>
              <a:rPr lang="en-US" sz="1200" dirty="0"/>
              <a:t>– two continental plates move towards each other causing earthquakes.</a:t>
            </a:r>
          </a:p>
        </p:txBody>
      </p:sp>
      <p:pic>
        <p:nvPicPr>
          <p:cNvPr id="51" name="Picture 50" descr="A close up of a logo&#10;&#10;Description automatically generated">
            <a:extLst>
              <a:ext uri="{FF2B5EF4-FFF2-40B4-BE49-F238E27FC236}">
                <a16:creationId xmlns:a16="http://schemas.microsoft.com/office/drawing/2014/main" id="{A3A5C6E8-7164-4BC8-BD98-B0B260D233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577592" y="4920879"/>
            <a:ext cx="450661" cy="450661"/>
          </a:xfrm>
          <a:prstGeom prst="rect">
            <a:avLst/>
          </a:prstGeom>
        </p:spPr>
      </p:pic>
      <p:pic>
        <p:nvPicPr>
          <p:cNvPr id="52" name="Picture 51" descr="A close up of a logo&#10;&#10;Description automatically generated">
            <a:extLst>
              <a:ext uri="{FF2B5EF4-FFF2-40B4-BE49-F238E27FC236}">
                <a16:creationId xmlns:a16="http://schemas.microsoft.com/office/drawing/2014/main" id="{A426A6B9-2734-4D2C-9F09-26C90C8B2B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260952" y="5733293"/>
            <a:ext cx="450661" cy="450661"/>
          </a:xfrm>
          <a:prstGeom prst="rect">
            <a:avLst/>
          </a:prstGeom>
        </p:spPr>
      </p:pic>
      <p:pic>
        <p:nvPicPr>
          <p:cNvPr id="53" name="Picture 52" descr="A close up of a logo&#10;&#10;Description automatically generated">
            <a:extLst>
              <a:ext uri="{FF2B5EF4-FFF2-40B4-BE49-F238E27FC236}">
                <a16:creationId xmlns:a16="http://schemas.microsoft.com/office/drawing/2014/main" id="{A494E82D-7BC5-4BBA-9F9E-2A640BA70D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541316" y="5584421"/>
            <a:ext cx="450661" cy="450661"/>
          </a:xfrm>
          <a:prstGeom prst="rect">
            <a:avLst/>
          </a:prstGeom>
        </p:spPr>
      </p:pic>
      <p:pic>
        <p:nvPicPr>
          <p:cNvPr id="54" name="Picture 53" descr="A close up of a logo&#10;&#10;Description automatically generated">
            <a:extLst>
              <a:ext uri="{FF2B5EF4-FFF2-40B4-BE49-F238E27FC236}">
                <a16:creationId xmlns:a16="http://schemas.microsoft.com/office/drawing/2014/main" id="{E0F52B78-9A4D-49CD-927D-B319499868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584617" y="6345110"/>
            <a:ext cx="450661" cy="450661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AE6DD9BC-C62D-4EC1-AA7D-75E4294D1413}"/>
              </a:ext>
            </a:extLst>
          </p:cNvPr>
          <p:cNvSpPr txBox="1"/>
          <p:nvPr/>
        </p:nvSpPr>
        <p:spPr>
          <a:xfrm>
            <a:off x="3907860" y="2886256"/>
            <a:ext cx="50796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 tsunami is a very large ocean wave that is caused by an underwater earthquake. The Tohoku earthquake in Japan happened on 11</a:t>
            </a:r>
            <a:r>
              <a:rPr lang="en-US" sz="1200" baseline="30000" dirty="0"/>
              <a:t>th</a:t>
            </a:r>
            <a:r>
              <a:rPr lang="en-US" sz="1200" dirty="0"/>
              <a:t> March 2011 causing a devastating tsunami which reached heights of 135 ft. There were many impacts and responses to this natural disaster which can be categorized into social, economic and environmental. </a:t>
            </a:r>
          </a:p>
          <a:p>
            <a:endParaRPr lang="en-GB" sz="1200" dirty="0"/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C9DF8E91-724A-48BD-A065-EB1931DDD9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160" y="2453949"/>
            <a:ext cx="626290" cy="626290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4BEF0250-B699-4228-A311-D9289560BC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591" y="787829"/>
            <a:ext cx="626290" cy="626290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81B7AEDD-703D-4920-9761-24DDBF7A1B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810" y="3791188"/>
            <a:ext cx="646279" cy="646279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F55D3078-FF37-4472-8240-6B98EC9D9A1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6133" y="4754280"/>
            <a:ext cx="677237" cy="677237"/>
          </a:xfrm>
          <a:prstGeom prst="rect">
            <a:avLst/>
          </a:prstGeom>
        </p:spPr>
      </p:pic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0BF122E9-ECA5-438A-9859-3AED69B64E6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404" y="5844209"/>
            <a:ext cx="818669" cy="818669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4F7276BF-4D01-441D-8400-051A207EC391}"/>
              </a:ext>
            </a:extLst>
          </p:cNvPr>
          <p:cNvSpPr txBox="1"/>
          <p:nvPr/>
        </p:nvSpPr>
        <p:spPr>
          <a:xfrm>
            <a:off x="9934260" y="3779122"/>
            <a:ext cx="2152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Emergency relief </a:t>
            </a:r>
            <a:r>
              <a:rPr lang="en-US" sz="1200" dirty="0"/>
              <a:t>– gives immediate help by providing rescue, safety and emergency food/water/medical supplies.</a:t>
            </a:r>
            <a:endParaRPr lang="en-GB" sz="12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81060F6-F26A-4F7C-94C6-9C36B19354E1}"/>
              </a:ext>
            </a:extLst>
          </p:cNvPr>
          <p:cNvSpPr txBox="1"/>
          <p:nvPr/>
        </p:nvSpPr>
        <p:spPr>
          <a:xfrm>
            <a:off x="9181497" y="4716081"/>
            <a:ext cx="21523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Short-term relief </a:t>
            </a:r>
            <a:r>
              <a:rPr lang="en-US" sz="1200" dirty="0"/>
              <a:t>– helps give support in the first few weeks and months. Provides shelter, food, clothes, water and medical care. </a:t>
            </a:r>
            <a:endParaRPr lang="en-GB" sz="1200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DFDC2C1-0B22-4968-80A2-1E55C32AFEB8}"/>
              </a:ext>
            </a:extLst>
          </p:cNvPr>
          <p:cNvSpPr txBox="1"/>
          <p:nvPr/>
        </p:nvSpPr>
        <p:spPr>
          <a:xfrm>
            <a:off x="10172098" y="5780872"/>
            <a:ext cx="21523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Long-term aid </a:t>
            </a:r>
            <a:r>
              <a:rPr lang="en-US" sz="1200" dirty="0"/>
              <a:t>– helps get people back to normal. It involves repairing roads, providing jobs and preparing disaster plans for the future.</a:t>
            </a:r>
            <a:endParaRPr lang="en-GB" sz="12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7609232-CFED-49A7-B4FF-0625D4335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305" y="1534711"/>
            <a:ext cx="2471664" cy="163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C551960-BDB4-458B-82E2-E25646A9D09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899675">
            <a:off x="3319063" y="156693"/>
            <a:ext cx="845964" cy="563976"/>
          </a:xfrm>
          <a:custGeom>
            <a:avLst/>
            <a:gdLst>
              <a:gd name="connsiteX0" fmla="*/ 0 w 845964"/>
              <a:gd name="connsiteY0" fmla="*/ 0 h 563976"/>
              <a:gd name="connsiteX1" fmla="*/ 845964 w 845964"/>
              <a:gd name="connsiteY1" fmla="*/ 0 h 563976"/>
              <a:gd name="connsiteX2" fmla="*/ 845964 w 845964"/>
              <a:gd name="connsiteY2" fmla="*/ 563976 h 563976"/>
              <a:gd name="connsiteX3" fmla="*/ 0 w 845964"/>
              <a:gd name="connsiteY3" fmla="*/ 563976 h 563976"/>
              <a:gd name="connsiteX4" fmla="*/ 0 w 845964"/>
              <a:gd name="connsiteY4" fmla="*/ 0 h 56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5964" h="563976" fill="none" extrusionOk="0">
                <a:moveTo>
                  <a:pt x="0" y="0"/>
                </a:moveTo>
                <a:cubicBezTo>
                  <a:pt x="350515" y="-70385"/>
                  <a:pt x="425898" y="-5745"/>
                  <a:pt x="845964" y="0"/>
                </a:cubicBezTo>
                <a:cubicBezTo>
                  <a:pt x="862979" y="254745"/>
                  <a:pt x="813308" y="486156"/>
                  <a:pt x="845964" y="563976"/>
                </a:cubicBezTo>
                <a:cubicBezTo>
                  <a:pt x="756971" y="565565"/>
                  <a:pt x="212095" y="546527"/>
                  <a:pt x="0" y="563976"/>
                </a:cubicBezTo>
                <a:cubicBezTo>
                  <a:pt x="-11173" y="375285"/>
                  <a:pt x="47848" y="200760"/>
                  <a:pt x="0" y="0"/>
                </a:cubicBezTo>
                <a:close/>
              </a:path>
              <a:path w="845964" h="563976" stroke="0" extrusionOk="0">
                <a:moveTo>
                  <a:pt x="0" y="0"/>
                </a:moveTo>
                <a:cubicBezTo>
                  <a:pt x="275264" y="-73800"/>
                  <a:pt x="673069" y="74816"/>
                  <a:pt x="845964" y="0"/>
                </a:cubicBezTo>
                <a:cubicBezTo>
                  <a:pt x="795806" y="128159"/>
                  <a:pt x="852292" y="294486"/>
                  <a:pt x="845964" y="563976"/>
                </a:cubicBezTo>
                <a:cubicBezTo>
                  <a:pt x="707615" y="515672"/>
                  <a:pt x="250503" y="495147"/>
                  <a:pt x="0" y="563976"/>
                </a:cubicBezTo>
                <a:cubicBezTo>
                  <a:pt x="-5655" y="300485"/>
                  <a:pt x="-49051" y="101779"/>
                  <a:pt x="0" y="0"/>
                </a:cubicBezTo>
                <a:close/>
              </a:path>
            </a:pathLst>
          </a:custGeom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782936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9693847-95EA-4CB1-A576-B2541ECFE4B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64596" y="4025558"/>
            <a:ext cx="994332" cy="116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215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4710" y="662231"/>
            <a:ext cx="60789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AutoNum type="arabicPeriod"/>
            </a:pPr>
            <a:endParaRPr lang="en-GB" sz="16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57175" indent="-257175">
              <a:buAutoNum type="arabicPeriod"/>
            </a:pPr>
            <a:endParaRPr lang="en-GB" sz="1600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0543" y="905379"/>
            <a:ext cx="414419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9FD040-9E83-4A5D-A82B-FFB6B9D6A19A}"/>
              </a:ext>
            </a:extLst>
          </p:cNvPr>
          <p:cNvSpPr/>
          <p:nvPr/>
        </p:nvSpPr>
        <p:spPr>
          <a:xfrm>
            <a:off x="133340" y="98483"/>
            <a:ext cx="6096200" cy="4782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Modern Love Caps" panose="04070805081001020A01" pitchFamily="82" charset="0"/>
              </a:rPr>
              <a:t>Know it</a:t>
            </a:r>
            <a:endParaRPr lang="en-GB" sz="2400" b="1">
              <a:latin typeface="Modern Love Caps" panose="04070805081001020A01" pitchFamily="8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C20F22-8CC9-4A6F-8B21-B47DD8BA74D2}"/>
              </a:ext>
            </a:extLst>
          </p:cNvPr>
          <p:cNvSpPr/>
          <p:nvPr/>
        </p:nvSpPr>
        <p:spPr>
          <a:xfrm>
            <a:off x="6520543" y="98483"/>
            <a:ext cx="5546746" cy="4782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Modern Love Caps" panose="04070805081001020A01" pitchFamily="82" charset="0"/>
              </a:rPr>
              <a:t>think it</a:t>
            </a:r>
            <a:endParaRPr lang="en-GB" sz="2400" b="1" dirty="0">
              <a:latin typeface="Modern Love Caps" panose="04070805081001020A01" pitchFamily="8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D11250-8188-426E-B8CA-65FCBF278397}"/>
              </a:ext>
            </a:extLst>
          </p:cNvPr>
          <p:cNvSpPr/>
          <p:nvPr/>
        </p:nvSpPr>
        <p:spPr>
          <a:xfrm>
            <a:off x="133340" y="3761669"/>
            <a:ext cx="6096200" cy="4782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Modern Love Caps" panose="04070805081001020A01" pitchFamily="82" charset="0"/>
              </a:rPr>
              <a:t>Grasp it</a:t>
            </a:r>
            <a:endParaRPr lang="en-GB" sz="2400" b="1" dirty="0">
              <a:latin typeface="Modern Love Caps" panose="04070805081001020A01" pitchFamily="8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00CF09-0A2C-4EED-9AA8-F18B155D43BD}"/>
              </a:ext>
            </a:extLst>
          </p:cNvPr>
          <p:cNvSpPr/>
          <p:nvPr/>
        </p:nvSpPr>
        <p:spPr>
          <a:xfrm>
            <a:off x="6557639" y="4054339"/>
            <a:ext cx="547255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ea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GB" sz="1600" dirty="0">
                <a:ea typeface="Calibri" panose="020F0502020204030204" pitchFamily="34" charset="0"/>
                <a:cs typeface="Calibri" panose="020F0502020204030204" pitchFamily="34" charset="0"/>
              </a:rPr>
              <a:t>Are natural disasters getting worse? Or are we just getting better at recording them? Use the graph above and your own research to support your answer. </a:t>
            </a:r>
          </a:p>
          <a:p>
            <a:endParaRPr lang="en-GB" sz="16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600" b="1" dirty="0"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GB" sz="1600" dirty="0">
                <a:ea typeface="Calibri" panose="020F0502020204030204" pitchFamily="34" charset="0"/>
                <a:cs typeface="Calibri" panose="020F0502020204030204" pitchFamily="34" charset="0"/>
              </a:rPr>
              <a:t>Does a countries wealth have an impact on how it can deal with natural disasters? Explain your answer and use real life examples to support. </a:t>
            </a:r>
          </a:p>
          <a:p>
            <a:endParaRPr lang="en-GB" sz="16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600" b="1" dirty="0">
                <a:ea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GB" sz="1600" dirty="0">
                <a:ea typeface="Calibri" panose="020F0502020204030204" pitchFamily="34" charset="0"/>
                <a:cs typeface="Calibri" panose="020F0502020204030204" pitchFamily="34" charset="0"/>
              </a:rPr>
              <a:t>Do you think Fukishima will ever be able to re-open? Think like a geographer and support your answer with evidence.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EDDA01-6935-4E4A-AB19-6BA50A90AE44}"/>
              </a:ext>
            </a:extLst>
          </p:cNvPr>
          <p:cNvSpPr/>
          <p:nvPr/>
        </p:nvSpPr>
        <p:spPr>
          <a:xfrm>
            <a:off x="124710" y="662231"/>
            <a:ext cx="60789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AutoNum type="arabicPeriod"/>
            </a:pPr>
            <a:r>
              <a:rPr lang="en-GB" sz="1600" dirty="0">
                <a:ea typeface="Calibri" panose="020F0502020204030204" pitchFamily="34" charset="0"/>
                <a:cs typeface="Calibri" panose="020F0502020204030204" pitchFamily="34" charset="0"/>
              </a:rPr>
              <a:t>What continent is Japan on?</a:t>
            </a:r>
          </a:p>
          <a:p>
            <a:pPr marL="257175" indent="-257175">
              <a:buAutoNum type="arabicPeriod"/>
            </a:pPr>
            <a:r>
              <a:rPr lang="en-GB" sz="1600" dirty="0">
                <a:ea typeface="Calibri" panose="020F0502020204030204" pitchFamily="34" charset="0"/>
                <a:cs typeface="Calibri" panose="020F0502020204030204" pitchFamily="34" charset="0"/>
              </a:rPr>
              <a:t>Give one reason why Tokyo is important internationally. </a:t>
            </a:r>
          </a:p>
          <a:p>
            <a:pPr marL="257175" indent="-257175">
              <a:buAutoNum type="arabicPeriod"/>
            </a:pPr>
            <a:r>
              <a:rPr lang="en-GB" sz="1600" dirty="0">
                <a:ea typeface="Calibri" panose="020F0502020204030204" pitchFamily="34" charset="0"/>
                <a:cs typeface="Calibri" panose="020F0502020204030204" pitchFamily="34" charset="0"/>
              </a:rPr>
              <a:t>How many plate boundaries are there?</a:t>
            </a:r>
          </a:p>
          <a:p>
            <a:pPr marL="257175" indent="-257175">
              <a:buAutoNum type="arabicPeriod"/>
            </a:pPr>
            <a:r>
              <a:rPr lang="en-GB" sz="1600" dirty="0">
                <a:ea typeface="Calibri" panose="020F0502020204030204" pitchFamily="34" charset="0"/>
                <a:cs typeface="Calibri" panose="020F0502020204030204" pitchFamily="34" charset="0"/>
              </a:rPr>
              <a:t>Which plate boundaries will you find volcanoes?</a:t>
            </a:r>
          </a:p>
          <a:p>
            <a:pPr marL="257175" indent="-257175">
              <a:buAutoNum type="arabicPeriod"/>
            </a:pPr>
            <a:r>
              <a:rPr lang="en-GB" sz="1600" dirty="0">
                <a:ea typeface="Calibri" panose="020F0502020204030204" pitchFamily="34" charset="0"/>
                <a:cs typeface="Calibri" panose="020F0502020204030204" pitchFamily="34" charset="0"/>
              </a:rPr>
              <a:t>Which plate boundaries will you find earthquakes?</a:t>
            </a:r>
          </a:p>
          <a:p>
            <a:pPr marL="257175" indent="-257175">
              <a:buAutoNum type="arabicPeriod"/>
            </a:pPr>
            <a:r>
              <a:rPr lang="en-GB" sz="1600" dirty="0">
                <a:ea typeface="Calibri" panose="020F0502020204030204" pitchFamily="34" charset="0"/>
                <a:cs typeface="Calibri" panose="020F0502020204030204" pitchFamily="34" charset="0"/>
              </a:rPr>
              <a:t>Name the 3 ways that you can measure an earthquake. </a:t>
            </a:r>
          </a:p>
          <a:p>
            <a:pPr marL="257175" indent="-257175">
              <a:buAutoNum type="arabicPeriod"/>
            </a:pPr>
            <a:r>
              <a:rPr lang="en-GB" sz="1600" dirty="0">
                <a:ea typeface="Calibri" panose="020F0502020204030204" pitchFamily="34" charset="0"/>
                <a:cs typeface="Calibri" panose="020F0502020204030204" pitchFamily="34" charset="0"/>
              </a:rPr>
              <a:t>When did the tsunami in Tohoku happen?</a:t>
            </a:r>
          </a:p>
          <a:p>
            <a:pPr marL="257175" indent="-257175">
              <a:buAutoNum type="arabicPeriod"/>
            </a:pPr>
            <a:r>
              <a:rPr lang="en-GB" sz="1600" dirty="0">
                <a:ea typeface="Calibri" panose="020F0502020204030204" pitchFamily="34" charset="0"/>
                <a:cs typeface="Calibri" panose="020F0502020204030204" pitchFamily="34" charset="0"/>
              </a:rPr>
              <a:t>Why is Fukishima deserted?</a:t>
            </a:r>
          </a:p>
          <a:p>
            <a:pPr marL="257175" indent="-257175">
              <a:buAutoNum type="arabicPeriod"/>
            </a:pPr>
            <a:r>
              <a:rPr lang="en-GB" sz="1600" dirty="0">
                <a:ea typeface="Calibri" panose="020F0502020204030204" pitchFamily="34" charset="0"/>
                <a:cs typeface="Calibri" panose="020F0502020204030204" pitchFamily="34" charset="0"/>
              </a:rPr>
              <a:t>What is the difference between short-term and long-term relief? </a:t>
            </a:r>
          </a:p>
          <a:p>
            <a:pPr marL="257175" indent="-257175">
              <a:buAutoNum type="arabicPeriod"/>
            </a:pPr>
            <a:r>
              <a:rPr lang="en-GB" sz="1600" dirty="0">
                <a:ea typeface="Calibri" panose="020F0502020204030204" pitchFamily="34" charset="0"/>
                <a:cs typeface="Calibri" panose="020F0502020204030204" pitchFamily="34" charset="0"/>
              </a:rPr>
              <a:t>Give an example of emergency relief. </a:t>
            </a:r>
          </a:p>
          <a:p>
            <a:pPr marL="257175" indent="-257175">
              <a:buAutoNum type="arabicPeriod"/>
            </a:pPr>
            <a:endParaRPr lang="en-GB" sz="16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57175" indent="-257175">
              <a:buAutoNum type="arabicPeriod"/>
            </a:pPr>
            <a:endParaRPr lang="en-GB" sz="1600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4FD920-168D-4F47-9EBA-2CE239C8B3E8}"/>
              </a:ext>
            </a:extLst>
          </p:cNvPr>
          <p:cNvSpPr/>
          <p:nvPr/>
        </p:nvSpPr>
        <p:spPr>
          <a:xfrm>
            <a:off x="123724" y="4431973"/>
            <a:ext cx="60789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GB" sz="1600" dirty="0">
                <a:ea typeface="Calibri" panose="020F0502020204030204" pitchFamily="34" charset="0"/>
                <a:cs typeface="Calibri" panose="020F0502020204030204" pitchFamily="34" charset="0"/>
              </a:rPr>
              <a:t>Which responses to the 2011 tsunami do you think were the most effective? Explain you reasons why. </a:t>
            </a:r>
          </a:p>
          <a:p>
            <a:pPr marL="342900" indent="-342900">
              <a:buAutoNum type="arabicPeriod"/>
            </a:pPr>
            <a:endParaRPr lang="en-GB" sz="16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en-GB" sz="1600" dirty="0">
                <a:ea typeface="Calibri" panose="020F0502020204030204" pitchFamily="34" charset="0"/>
                <a:cs typeface="Calibri" panose="020F0502020204030204" pitchFamily="34" charset="0"/>
              </a:rPr>
              <a:t>Research the boxing day tsunami that hit Thailand in 2002. What were the differences in that natural disaster to Tohoku in 2011?</a:t>
            </a:r>
          </a:p>
          <a:p>
            <a:pPr marL="342900" indent="-342900">
              <a:buAutoNum type="arabicPeriod"/>
            </a:pPr>
            <a:endParaRPr lang="en-GB" sz="16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en-GB" sz="1600" dirty="0">
                <a:ea typeface="Calibri" panose="020F0502020204030204" pitchFamily="34" charset="0"/>
                <a:cs typeface="Calibri" panose="020F0502020204030204" pitchFamily="34" charset="0"/>
              </a:rPr>
              <a:t>Write a newspaper article reporting on the Fukishima nuclear disaster. Include the causes, impacts and responses. </a:t>
            </a:r>
          </a:p>
          <a:p>
            <a:pPr marL="342900" indent="-342900">
              <a:buAutoNum type="arabicPeriod"/>
            </a:pPr>
            <a:endParaRPr lang="en-GB" sz="1600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06443D-22D2-4183-ACDA-18322710B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7639" y="685160"/>
            <a:ext cx="5472554" cy="321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677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D89589364C524393567BA7F1EAC950" ma:contentTypeVersion="4" ma:contentTypeDescription="Create a new document." ma:contentTypeScope="" ma:versionID="2e32c447bfa182e48f57a9dca1ace615">
  <xsd:schema xmlns:xsd="http://www.w3.org/2001/XMLSchema" xmlns:xs="http://www.w3.org/2001/XMLSchema" xmlns:p="http://schemas.microsoft.com/office/2006/metadata/properties" xmlns:ns2="a13a2661-00e3-449d-921c-71b5a8b02074" targetNamespace="http://schemas.microsoft.com/office/2006/metadata/properties" ma:root="true" ma:fieldsID="b2a02d95f57e81b6b1c48ea92ae869d5" ns2:_="">
    <xsd:import namespace="a13a2661-00e3-449d-921c-71b5a8b020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3a2661-00e3-449d-921c-71b5a8b020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2CD4BD-E0D8-495E-868C-DD402B20EA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3DB240-55C4-4FD5-8C63-3A21CC427C4E}">
  <ds:schemaRefs>
    <ds:schemaRef ds:uri="a13a2661-00e3-449d-921c-71b5a8b0207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956E3FC-A21B-4A49-BD1E-93408D05C411}">
  <ds:schemaRefs>
    <ds:schemaRef ds:uri="a13a2661-00e3-449d-921c-71b5a8b0207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5169</TotalTime>
  <Words>1405</Words>
  <Application>Microsoft Office PowerPoint</Application>
  <PresentationFormat>Widescreen</PresentationFormat>
  <Paragraphs>152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Modern Love Caps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Roberts</dc:creator>
  <cp:lastModifiedBy>Emily Badham</cp:lastModifiedBy>
  <cp:revision>76</cp:revision>
  <dcterms:created xsi:type="dcterms:W3CDTF">2020-04-19T16:58:42Z</dcterms:created>
  <dcterms:modified xsi:type="dcterms:W3CDTF">2020-07-10T12:54:46Z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0x01010056D89589364C524393567BA7F1EAC950</vt:lpwstr>
  </property>
</Properties>
</file>