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7" r:id="rId6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5D2945-4795-43AF-A792-A77EF8D4376C}" v="7" dt="2020-07-06T10:48:23.2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06" autoAdjust="0"/>
    <p:restoredTop sz="94660"/>
  </p:normalViewPr>
  <p:slideViewPr>
    <p:cSldViewPr snapToGrid="0">
      <p:cViewPr varScale="1">
        <p:scale>
          <a:sx n="81" d="100"/>
          <a:sy n="81" d="100"/>
        </p:scale>
        <p:origin x="153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ntelle Reid" userId="c838a14a-76d5-472b-bbde-151ac4201107" providerId="ADAL" clId="{EA5D2945-4795-43AF-A792-A77EF8D4376C}"/>
    <pc:docChg chg="modSld">
      <pc:chgData name="Chantelle Reid" userId="c838a14a-76d5-472b-bbde-151ac4201107" providerId="ADAL" clId="{EA5D2945-4795-43AF-A792-A77EF8D4376C}" dt="2020-07-06T10:48:35.461" v="34" actId="20577"/>
      <pc:docMkLst>
        <pc:docMk/>
      </pc:docMkLst>
      <pc:sldChg chg="addSp modSp">
        <pc:chgData name="Chantelle Reid" userId="c838a14a-76d5-472b-bbde-151ac4201107" providerId="ADAL" clId="{EA5D2945-4795-43AF-A792-A77EF8D4376C}" dt="2020-07-06T10:48:09.276" v="21" actId="1036"/>
        <pc:sldMkLst>
          <pc:docMk/>
          <pc:sldMk cId="676897697" sldId="256"/>
        </pc:sldMkLst>
        <pc:spChg chg="mod">
          <ac:chgData name="Chantelle Reid" userId="c838a14a-76d5-472b-bbde-151ac4201107" providerId="ADAL" clId="{EA5D2945-4795-43AF-A792-A77EF8D4376C}" dt="2020-07-06T10:47:42.511" v="5" actId="1076"/>
          <ac:spMkLst>
            <pc:docMk/>
            <pc:sldMk cId="676897697" sldId="256"/>
            <ac:spMk id="4" creationId="{5966F19B-351F-416B-B1DD-92B3306721C6}"/>
          </ac:spMkLst>
        </pc:spChg>
        <pc:spChg chg="mod">
          <ac:chgData name="Chantelle Reid" userId="c838a14a-76d5-472b-bbde-151ac4201107" providerId="ADAL" clId="{EA5D2945-4795-43AF-A792-A77EF8D4376C}" dt="2020-07-06T10:47:42.511" v="5" actId="1076"/>
          <ac:spMkLst>
            <pc:docMk/>
            <pc:sldMk cId="676897697" sldId="256"/>
            <ac:spMk id="5" creationId="{0BA24B5D-ADB4-4F26-B815-FD06AA7CEB31}"/>
          </ac:spMkLst>
        </pc:spChg>
        <pc:spChg chg="add mod">
          <ac:chgData name="Chantelle Reid" userId="c838a14a-76d5-472b-bbde-151ac4201107" providerId="ADAL" clId="{EA5D2945-4795-43AF-A792-A77EF8D4376C}" dt="2020-07-06T10:47:56.432" v="18" actId="20577"/>
          <ac:spMkLst>
            <pc:docMk/>
            <pc:sldMk cId="676897697" sldId="256"/>
            <ac:spMk id="23" creationId="{C534AD6B-7C6B-49AF-80EE-D57A0FC802F2}"/>
          </ac:spMkLst>
        </pc:spChg>
        <pc:picChg chg="mod ord">
          <ac:chgData name="Chantelle Reid" userId="c838a14a-76d5-472b-bbde-151ac4201107" providerId="ADAL" clId="{EA5D2945-4795-43AF-A792-A77EF8D4376C}" dt="2020-07-06T10:48:00.996" v="19" actId="167"/>
          <ac:picMkLst>
            <pc:docMk/>
            <pc:sldMk cId="676897697" sldId="256"/>
            <ac:picMk id="12" creationId="{E3A6F632-007A-4D57-8D8A-BE648660A331}"/>
          </ac:picMkLst>
        </pc:picChg>
        <pc:picChg chg="mod ord">
          <ac:chgData name="Chantelle Reid" userId="c838a14a-76d5-472b-bbde-151ac4201107" providerId="ADAL" clId="{EA5D2945-4795-43AF-A792-A77EF8D4376C}" dt="2020-07-06T10:48:09.276" v="21" actId="1036"/>
          <ac:picMkLst>
            <pc:docMk/>
            <pc:sldMk cId="676897697" sldId="256"/>
            <ac:picMk id="14" creationId="{7515629E-B23C-4CA7-BBE6-25C7F99436FD}"/>
          </ac:picMkLst>
        </pc:picChg>
        <pc:picChg chg="add mod">
          <ac:chgData name="Chantelle Reid" userId="c838a14a-76d5-472b-bbde-151ac4201107" providerId="ADAL" clId="{EA5D2945-4795-43AF-A792-A77EF8D4376C}" dt="2020-07-06T10:47:48.128" v="7" actId="1076"/>
          <ac:picMkLst>
            <pc:docMk/>
            <pc:sldMk cId="676897697" sldId="256"/>
            <ac:picMk id="21" creationId="{16400485-7F36-44D7-BA51-CB178D4F3F74}"/>
          </ac:picMkLst>
        </pc:picChg>
        <pc:picChg chg="mod">
          <ac:chgData name="Chantelle Reid" userId="c838a14a-76d5-472b-bbde-151ac4201107" providerId="ADAL" clId="{EA5D2945-4795-43AF-A792-A77EF8D4376C}" dt="2020-07-06T10:47:36.929" v="4" actId="14100"/>
          <ac:picMkLst>
            <pc:docMk/>
            <pc:sldMk cId="676897697" sldId="256"/>
            <ac:picMk id="1042" creationId="{C3C12B26-9331-40C0-8471-7826036850B6}"/>
          </ac:picMkLst>
        </pc:picChg>
      </pc:sldChg>
      <pc:sldChg chg="addSp modSp">
        <pc:chgData name="Chantelle Reid" userId="c838a14a-76d5-472b-bbde-151ac4201107" providerId="ADAL" clId="{EA5D2945-4795-43AF-A792-A77EF8D4376C}" dt="2020-07-06T10:48:35.461" v="34" actId="20577"/>
        <pc:sldMkLst>
          <pc:docMk/>
          <pc:sldMk cId="2588199388" sldId="257"/>
        </pc:sldMkLst>
        <pc:spChg chg="mod">
          <ac:chgData name="Chantelle Reid" userId="c838a14a-76d5-472b-bbde-151ac4201107" providerId="ADAL" clId="{EA5D2945-4795-43AF-A792-A77EF8D4376C}" dt="2020-07-06T10:48:18.100" v="22" actId="1076"/>
          <ac:spMkLst>
            <pc:docMk/>
            <pc:sldMk cId="2588199388" sldId="257"/>
            <ac:spMk id="4" creationId="{B8F0CE6D-5B90-48F2-B352-EE85095A85E1}"/>
          </ac:spMkLst>
        </pc:spChg>
        <pc:spChg chg="mod">
          <ac:chgData name="Chantelle Reid" userId="c838a14a-76d5-472b-bbde-151ac4201107" providerId="ADAL" clId="{EA5D2945-4795-43AF-A792-A77EF8D4376C}" dt="2020-07-06T10:48:18.100" v="22" actId="1076"/>
          <ac:spMkLst>
            <pc:docMk/>
            <pc:sldMk cId="2588199388" sldId="257"/>
            <ac:spMk id="6" creationId="{32C3E08C-4E82-4B4D-A724-63F3E78B24E1}"/>
          </ac:spMkLst>
        </pc:spChg>
        <pc:spChg chg="mod">
          <ac:chgData name="Chantelle Reid" userId="c838a14a-76d5-472b-bbde-151ac4201107" providerId="ADAL" clId="{EA5D2945-4795-43AF-A792-A77EF8D4376C}" dt="2020-07-06T10:48:18.100" v="22" actId="1076"/>
          <ac:spMkLst>
            <pc:docMk/>
            <pc:sldMk cId="2588199388" sldId="257"/>
            <ac:spMk id="7" creationId="{E6417F25-8D18-4A3A-8CDB-9322BF0D8D9F}"/>
          </ac:spMkLst>
        </pc:spChg>
        <pc:spChg chg="mod">
          <ac:chgData name="Chantelle Reid" userId="c838a14a-76d5-472b-bbde-151ac4201107" providerId="ADAL" clId="{EA5D2945-4795-43AF-A792-A77EF8D4376C}" dt="2020-07-06T10:48:18.100" v="22" actId="1076"/>
          <ac:spMkLst>
            <pc:docMk/>
            <pc:sldMk cId="2588199388" sldId="257"/>
            <ac:spMk id="8" creationId="{C515E120-F828-42C7-A60C-5346D065C446}"/>
          </ac:spMkLst>
        </pc:spChg>
        <pc:spChg chg="mod">
          <ac:chgData name="Chantelle Reid" userId="c838a14a-76d5-472b-bbde-151ac4201107" providerId="ADAL" clId="{EA5D2945-4795-43AF-A792-A77EF8D4376C}" dt="2020-07-06T10:48:18.100" v="22" actId="1076"/>
          <ac:spMkLst>
            <pc:docMk/>
            <pc:sldMk cId="2588199388" sldId="257"/>
            <ac:spMk id="9" creationId="{8935D2AB-A871-470D-97E5-DAA524BEFE2B}"/>
          </ac:spMkLst>
        </pc:spChg>
        <pc:spChg chg="add mod">
          <ac:chgData name="Chantelle Reid" userId="c838a14a-76d5-472b-bbde-151ac4201107" providerId="ADAL" clId="{EA5D2945-4795-43AF-A792-A77EF8D4376C}" dt="2020-07-06T10:48:35.461" v="34" actId="20577"/>
          <ac:spMkLst>
            <pc:docMk/>
            <pc:sldMk cId="2588199388" sldId="257"/>
            <ac:spMk id="11" creationId="{C534AD6B-7C6B-49AF-80EE-D57A0FC802F2}"/>
          </ac:spMkLst>
        </pc:spChg>
        <pc:spChg chg="mod">
          <ac:chgData name="Chantelle Reid" userId="c838a14a-76d5-472b-bbde-151ac4201107" providerId="ADAL" clId="{EA5D2945-4795-43AF-A792-A77EF8D4376C}" dt="2020-07-06T10:48:18.100" v="22" actId="1076"/>
          <ac:spMkLst>
            <pc:docMk/>
            <pc:sldMk cId="2588199388" sldId="257"/>
            <ac:spMk id="15" creationId="{916A368D-1FA3-4854-82FF-94836942BAD2}"/>
          </ac:spMkLst>
        </pc:spChg>
        <pc:picChg chg="mod">
          <ac:chgData name="Chantelle Reid" userId="c838a14a-76d5-472b-bbde-151ac4201107" providerId="ADAL" clId="{EA5D2945-4795-43AF-A792-A77EF8D4376C}" dt="2020-07-06T10:48:18.100" v="22" actId="1076"/>
          <ac:picMkLst>
            <pc:docMk/>
            <pc:sldMk cId="2588199388" sldId="257"/>
            <ac:picMk id="3" creationId="{E0FEE96E-6CE2-4E56-BB35-35B528CB6ACB}"/>
          </ac:picMkLst>
        </pc:picChg>
        <pc:picChg chg="add mod">
          <ac:chgData name="Chantelle Reid" userId="c838a14a-76d5-472b-bbde-151ac4201107" providerId="ADAL" clId="{EA5D2945-4795-43AF-A792-A77EF8D4376C}" dt="2020-07-06T10:48:23.263" v="24" actId="1076"/>
          <ac:picMkLst>
            <pc:docMk/>
            <pc:sldMk cId="2588199388" sldId="257"/>
            <ac:picMk id="10" creationId="{16400485-7F36-44D7-BA51-CB178D4F3F7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3DA8A-5CEA-49E3-83FD-CA548AB65873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4FD9-5460-42CD-830B-6E2B2DCD4F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365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3DA8A-5CEA-49E3-83FD-CA548AB65873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4FD9-5460-42CD-830B-6E2B2DCD4F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083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3DA8A-5CEA-49E3-83FD-CA548AB65873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4FD9-5460-42CD-830B-6E2B2DCD4F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162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3DA8A-5CEA-49E3-83FD-CA548AB65873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4FD9-5460-42CD-830B-6E2B2DCD4F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622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3DA8A-5CEA-49E3-83FD-CA548AB65873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4FD9-5460-42CD-830B-6E2B2DCD4F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560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3DA8A-5CEA-49E3-83FD-CA548AB65873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4FD9-5460-42CD-830B-6E2B2DCD4F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025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3DA8A-5CEA-49E3-83FD-CA548AB65873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4FD9-5460-42CD-830B-6E2B2DCD4F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079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3DA8A-5CEA-49E3-83FD-CA548AB65873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4FD9-5460-42CD-830B-6E2B2DCD4F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391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3DA8A-5CEA-49E3-83FD-CA548AB65873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4FD9-5460-42CD-830B-6E2B2DCD4F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077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3DA8A-5CEA-49E3-83FD-CA548AB65873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4FD9-5460-42CD-830B-6E2B2DCD4F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946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3DA8A-5CEA-49E3-83FD-CA548AB65873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4FD9-5460-42CD-830B-6E2B2DCD4F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30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3DA8A-5CEA-49E3-83FD-CA548AB65873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64FD9-5460-42CD-830B-6E2B2DCD4F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528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515629E-B23C-4CA7-BBE6-25C7F99436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50" t="70682" r="48422" b="18697"/>
          <a:stretch/>
        </p:blipFill>
        <p:spPr>
          <a:xfrm>
            <a:off x="4059628" y="833723"/>
            <a:ext cx="3599732" cy="3830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A6F632-007A-4D57-8D8A-BE648660A3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72" t="70682" r="35480" b="17603"/>
          <a:stretch/>
        </p:blipFill>
        <p:spPr>
          <a:xfrm>
            <a:off x="161543" y="824296"/>
            <a:ext cx="3793757" cy="40011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71A87D8-8F8F-4CED-9156-BB49FF3F8E4B}"/>
              </a:ext>
            </a:extLst>
          </p:cNvPr>
          <p:cNvSpPr txBox="1"/>
          <p:nvPr/>
        </p:nvSpPr>
        <p:spPr>
          <a:xfrm>
            <a:off x="173150" y="1705579"/>
            <a:ext cx="3782150" cy="50013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b="1" dirty="0"/>
              <a:t>Carbohydrate</a:t>
            </a:r>
            <a:r>
              <a:rPr lang="en-GB" sz="1100" dirty="0"/>
              <a:t> is the body’s main source of energy. Muscle relies on carbohydrate during any physical movement, especially during exercise. Carbohydrate breaks down to </a:t>
            </a:r>
            <a:r>
              <a:rPr lang="en-GB" sz="1100" b="1" dirty="0"/>
              <a:t>glucose</a:t>
            </a:r>
            <a:r>
              <a:rPr lang="en-GB" sz="1100" dirty="0"/>
              <a:t>, which is more easily used in the body.</a:t>
            </a:r>
          </a:p>
          <a:p>
            <a:endParaRPr lang="en-GB" sz="1100" b="1" dirty="0"/>
          </a:p>
          <a:p>
            <a:r>
              <a:rPr lang="en-GB" sz="1100" b="1" dirty="0"/>
              <a:t>Proteins</a:t>
            </a:r>
            <a:r>
              <a:rPr lang="en-GB" sz="1100" dirty="0"/>
              <a:t> are needed in the body for growth and repair of tissue and cells. Proteins are made up of ‘building blocks’ called amino acids.</a:t>
            </a:r>
          </a:p>
          <a:p>
            <a:endParaRPr lang="en-GB" sz="1100" dirty="0"/>
          </a:p>
          <a:p>
            <a:endParaRPr lang="en-GB" sz="1100" dirty="0"/>
          </a:p>
          <a:p>
            <a:endParaRPr lang="en-GB" sz="1100" dirty="0"/>
          </a:p>
          <a:p>
            <a:r>
              <a:rPr lang="en-GB" sz="1100" dirty="0"/>
              <a:t> </a:t>
            </a:r>
          </a:p>
          <a:p>
            <a:endParaRPr lang="en-GB" sz="1100" b="1" dirty="0"/>
          </a:p>
          <a:p>
            <a:endParaRPr lang="en-GB" sz="1100" b="1" dirty="0"/>
          </a:p>
          <a:p>
            <a:endParaRPr lang="en-GB" sz="1100" b="1" dirty="0"/>
          </a:p>
          <a:p>
            <a:endParaRPr lang="en-GB" sz="1100" b="1" dirty="0"/>
          </a:p>
          <a:p>
            <a:endParaRPr lang="en-GB" sz="1100" b="1" dirty="0"/>
          </a:p>
          <a:p>
            <a:endParaRPr lang="en-GB" sz="1100" b="1" dirty="0"/>
          </a:p>
          <a:p>
            <a:endParaRPr lang="en-GB" sz="1100" b="1" dirty="0"/>
          </a:p>
          <a:p>
            <a:r>
              <a:rPr lang="en-GB" sz="1100" dirty="0"/>
              <a:t>The body needs </a:t>
            </a:r>
            <a:r>
              <a:rPr lang="en-GB" sz="1100" b="1" dirty="0"/>
              <a:t>fats </a:t>
            </a:r>
            <a:r>
              <a:rPr lang="en-GB" sz="1100" dirty="0"/>
              <a:t>for insulation/warmth, temperature control, protection of vital organs and essential fatty acids (Omega3 and 6). </a:t>
            </a:r>
          </a:p>
          <a:p>
            <a:endParaRPr lang="en-GB" sz="1100" dirty="0"/>
          </a:p>
          <a:p>
            <a:endParaRPr lang="en-GB" sz="1100" dirty="0"/>
          </a:p>
          <a:p>
            <a:endParaRPr lang="en-GB" sz="1100" dirty="0"/>
          </a:p>
          <a:p>
            <a:endParaRPr lang="en-GB" sz="1100" dirty="0"/>
          </a:p>
          <a:p>
            <a:endParaRPr lang="en-GB" sz="1100" dirty="0"/>
          </a:p>
          <a:p>
            <a:endParaRPr lang="en-GB" sz="1100" dirty="0"/>
          </a:p>
          <a:p>
            <a:endParaRPr lang="en-GB" sz="1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66F19B-351F-416B-B1DD-92B3306721C6}"/>
              </a:ext>
            </a:extLst>
          </p:cNvPr>
          <p:cNvSpPr txBox="1"/>
          <p:nvPr/>
        </p:nvSpPr>
        <p:spPr>
          <a:xfrm>
            <a:off x="134394" y="396611"/>
            <a:ext cx="2243151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Nutrients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A24B5D-ADB4-4F26-B815-FD06AA7CEB31}"/>
              </a:ext>
            </a:extLst>
          </p:cNvPr>
          <p:cNvSpPr txBox="1"/>
          <p:nvPr/>
        </p:nvSpPr>
        <p:spPr>
          <a:xfrm>
            <a:off x="2499235" y="387184"/>
            <a:ext cx="7285347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100" b="1" dirty="0"/>
              <a:t>Nutrients</a:t>
            </a:r>
            <a:r>
              <a:rPr lang="en-GB" sz="1100" dirty="0"/>
              <a:t> are compounds in foods essential to life and health, providing us with energy, the building blocks for repair and growth and substances necessary to regulate chemical processes.</a:t>
            </a:r>
            <a:endParaRPr lang="en-GB" sz="7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2C5696-2CF5-4D0F-A82A-1E13244F26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42" t="6585" r="4244" b="7360"/>
          <a:stretch/>
        </p:blipFill>
        <p:spPr>
          <a:xfrm>
            <a:off x="4059627" y="3971336"/>
            <a:ext cx="3620325" cy="20622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4FC6AA-16E4-4470-9033-786DFAD8DC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485" t="10311" r="5993" b="8507"/>
          <a:stretch/>
        </p:blipFill>
        <p:spPr>
          <a:xfrm>
            <a:off x="4059627" y="1867585"/>
            <a:ext cx="3620325" cy="2034248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AD8B3E2B-AA6F-405F-864C-C647C10A90E7}"/>
              </a:ext>
            </a:extLst>
          </p:cNvPr>
          <p:cNvSpPr txBox="1"/>
          <p:nvPr/>
        </p:nvSpPr>
        <p:spPr>
          <a:xfrm>
            <a:off x="173150" y="1207345"/>
            <a:ext cx="3782150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100" b="1" dirty="0"/>
              <a:t>Macro Nutrients </a:t>
            </a:r>
            <a:r>
              <a:rPr lang="en-GB" sz="1100" dirty="0"/>
              <a:t>are required in the body in </a:t>
            </a:r>
            <a:r>
              <a:rPr lang="en-GB" sz="1100" u="sng" dirty="0"/>
              <a:t>large</a:t>
            </a:r>
            <a:r>
              <a:rPr lang="en-GB" sz="1100" dirty="0"/>
              <a:t> amounts as they are the main source of energy.</a:t>
            </a:r>
            <a:endParaRPr lang="en-GB" sz="7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86C1D16-41DD-4839-ACAA-DBF4C3029D50}"/>
              </a:ext>
            </a:extLst>
          </p:cNvPr>
          <p:cNvSpPr txBox="1"/>
          <p:nvPr/>
        </p:nvSpPr>
        <p:spPr>
          <a:xfrm>
            <a:off x="4059627" y="1207345"/>
            <a:ext cx="3599732" cy="6001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100" b="1" dirty="0"/>
              <a:t>Micro Nutrients</a:t>
            </a:r>
            <a:r>
              <a:rPr lang="en-GB" sz="1100" dirty="0"/>
              <a:t> are only needed in small amounts as some of them the body can produce itself. They are needed to maintain normal cell function on a smaller scale.</a:t>
            </a:r>
            <a:endParaRPr lang="en-GB" sz="700" dirty="0"/>
          </a:p>
        </p:txBody>
      </p:sp>
      <p:pic>
        <p:nvPicPr>
          <p:cNvPr id="1039" name="Picture 15">
            <a:extLst>
              <a:ext uri="{FF2B5EF4-FFF2-40B4-BE49-F238E27FC236}">
                <a16:creationId xmlns:a16="http://schemas.microsoft.com/office/drawing/2014/main" id="{B6B83A78-3D1B-45FD-9CA1-308A9E6FA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150" y="6084106"/>
            <a:ext cx="3629209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C3C12B26-9331-40C0-8471-782603685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8" b="28813"/>
          <a:stretch>
            <a:fillRect/>
          </a:stretch>
        </p:blipFill>
        <p:spPr bwMode="auto">
          <a:xfrm>
            <a:off x="7763686" y="885237"/>
            <a:ext cx="2086754" cy="93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60C81E76-C3BA-48AA-A7C7-331CE5C10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977" y="1890046"/>
            <a:ext cx="2004067" cy="1457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45" name="Picture 21">
            <a:extLst>
              <a:ext uri="{FF2B5EF4-FFF2-40B4-BE49-F238E27FC236}">
                <a16:creationId xmlns:a16="http://schemas.microsoft.com/office/drawing/2014/main" id="{D0DB81EC-76A3-46A0-802E-355E74585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764" y="3318080"/>
            <a:ext cx="2070355" cy="1008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46" name="Picture 22">
            <a:extLst>
              <a:ext uri="{FF2B5EF4-FFF2-40B4-BE49-F238E27FC236}">
                <a16:creationId xmlns:a16="http://schemas.microsoft.com/office/drawing/2014/main" id="{C43933A9-A592-4F3D-838F-19C6B3F93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978" y="4352476"/>
            <a:ext cx="2086754" cy="1752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47" name="Picture 23">
            <a:extLst>
              <a:ext uri="{FF2B5EF4-FFF2-40B4-BE49-F238E27FC236}">
                <a16:creationId xmlns:a16="http://schemas.microsoft.com/office/drawing/2014/main" id="{AE8D69E6-D137-445B-A2EE-4CFB863D6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377" y="6104571"/>
            <a:ext cx="1982205" cy="698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graphicFrame>
        <p:nvGraphicFramePr>
          <p:cNvPr id="22" name="Table 23">
            <a:extLst>
              <a:ext uri="{FF2B5EF4-FFF2-40B4-BE49-F238E27FC236}">
                <a16:creationId xmlns:a16="http://schemas.microsoft.com/office/drawing/2014/main" id="{364FF701-580F-40C5-9DEA-2F6C2600DC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991597"/>
              </p:ext>
            </p:extLst>
          </p:nvPr>
        </p:nvGraphicFramePr>
        <p:xfrm>
          <a:off x="255695" y="3155328"/>
          <a:ext cx="3620324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0162">
                  <a:extLst>
                    <a:ext uri="{9D8B030D-6E8A-4147-A177-3AD203B41FA5}">
                      <a16:colId xmlns:a16="http://schemas.microsoft.com/office/drawing/2014/main" val="2282494964"/>
                    </a:ext>
                  </a:extLst>
                </a:gridCol>
                <a:gridCol w="1810162">
                  <a:extLst>
                    <a:ext uri="{9D8B030D-6E8A-4147-A177-3AD203B41FA5}">
                      <a16:colId xmlns:a16="http://schemas.microsoft.com/office/drawing/2014/main" val="3946663822"/>
                    </a:ext>
                  </a:extLst>
                </a:gridCol>
              </a:tblGrid>
              <a:tr h="187709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9 essential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12 non-essential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144538"/>
                  </a:ext>
                </a:extLst>
              </a:tr>
              <a:tr h="182188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Body cannot make these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Can be made by the body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0910134"/>
                  </a:ext>
                </a:extLst>
              </a:tr>
              <a:tr h="298125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Must be provided by our diet, by the food we eat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340431"/>
                  </a:ext>
                </a:extLst>
              </a:tr>
              <a:tr h="182188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High Biological Value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Low Biological Value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984374"/>
                  </a:ext>
                </a:extLst>
              </a:tr>
              <a:tr h="414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Animal sources such as meat, poultry, fish, eggs, milk, cheese and yoghurt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Plants, legumes, grains, nuts, seeds and vegetables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1012"/>
                  </a:ext>
                </a:extLst>
              </a:tr>
            </a:tbl>
          </a:graphicData>
        </a:graphic>
      </p:graphicFrame>
      <p:grpSp>
        <p:nvGrpSpPr>
          <p:cNvPr id="27" name="Group 26">
            <a:extLst>
              <a:ext uri="{FF2B5EF4-FFF2-40B4-BE49-F238E27FC236}">
                <a16:creationId xmlns:a16="http://schemas.microsoft.com/office/drawing/2014/main" id="{D8BD6A03-207F-49B8-849F-EACF8D7594E8}"/>
              </a:ext>
            </a:extLst>
          </p:cNvPr>
          <p:cNvGrpSpPr/>
          <p:nvPr/>
        </p:nvGrpSpPr>
        <p:grpSpPr>
          <a:xfrm>
            <a:off x="173150" y="5423519"/>
            <a:ext cx="3765024" cy="1277273"/>
            <a:chOff x="173150" y="5423519"/>
            <a:chExt cx="3394426" cy="127727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0C08A20-9274-463B-9F8E-BD7A55A7FEA1}"/>
                </a:ext>
              </a:extLst>
            </p:cNvPr>
            <p:cNvSpPr txBox="1"/>
            <p:nvPr/>
          </p:nvSpPr>
          <p:spPr>
            <a:xfrm>
              <a:off x="173150" y="5423519"/>
              <a:ext cx="1674700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/>
                <a:t>Saturated Fat: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100" dirty="0"/>
                <a:t>Solid at room temperature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100" dirty="0"/>
                <a:t>Mainly from animal sources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100" dirty="0"/>
                <a:t>Causes high blood cholesterol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9AE5563-B94E-4AAB-B1A1-CAE5C1ACDF78}"/>
                </a:ext>
              </a:extLst>
            </p:cNvPr>
            <p:cNvSpPr txBox="1"/>
            <p:nvPr/>
          </p:nvSpPr>
          <p:spPr>
            <a:xfrm>
              <a:off x="1892876" y="5423519"/>
              <a:ext cx="1674700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/>
                <a:t>Unsaturated Fat: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100" dirty="0"/>
                <a:t>Liquid at room temperature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100" dirty="0"/>
                <a:t>Mainly from non-animal sources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100" dirty="0"/>
                <a:t>Can </a:t>
              </a:r>
              <a:r>
                <a:rPr lang="en-GB" sz="1100" u="sng" dirty="0"/>
                <a:t>lower</a:t>
              </a:r>
              <a:r>
                <a:rPr lang="en-GB" sz="1100" dirty="0"/>
                <a:t> blood cholesterol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16400485-7F36-44D7-BA51-CB178D4F3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4" y="30066"/>
            <a:ext cx="5238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9">
            <a:extLst>
              <a:ext uri="{FF2B5EF4-FFF2-40B4-BE49-F238E27FC236}">
                <a16:creationId xmlns:a16="http://schemas.microsoft.com/office/drawing/2014/main" id="{C534AD6B-7C6B-49AF-80EE-D57A0FC802F2}"/>
              </a:ext>
            </a:extLst>
          </p:cNvPr>
          <p:cNvSpPr txBox="1"/>
          <p:nvPr/>
        </p:nvSpPr>
        <p:spPr>
          <a:xfrm>
            <a:off x="783055" y="30066"/>
            <a:ext cx="8261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Stockland Green Knowledge Organiser - DT- Year 8 – Nutrients</a:t>
            </a:r>
          </a:p>
        </p:txBody>
      </p:sp>
    </p:spTree>
    <p:extLst>
      <p:ext uri="{BB962C8B-B14F-4D97-AF65-F5344CB8AC3E}">
        <p14:creationId xmlns:p14="http://schemas.microsoft.com/office/powerpoint/2010/main" val="676897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F0CE6D-5B90-48F2-B352-EE85095A85E1}"/>
              </a:ext>
            </a:extLst>
          </p:cNvPr>
          <p:cNvSpPr txBox="1"/>
          <p:nvPr/>
        </p:nvSpPr>
        <p:spPr>
          <a:xfrm>
            <a:off x="170970" y="441373"/>
            <a:ext cx="448587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Know 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C3E08C-4E82-4B4D-A724-63F3E78B24E1}"/>
              </a:ext>
            </a:extLst>
          </p:cNvPr>
          <p:cNvSpPr txBox="1"/>
          <p:nvPr/>
        </p:nvSpPr>
        <p:spPr>
          <a:xfrm>
            <a:off x="170968" y="851366"/>
            <a:ext cx="4485873" cy="311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1200" dirty="0"/>
              <a:t>What are the three </a:t>
            </a:r>
            <a:r>
              <a:rPr lang="en-GB" sz="1200" b="1" dirty="0"/>
              <a:t>macro-nutrients</a:t>
            </a:r>
            <a:r>
              <a:rPr lang="en-GB" sz="1200" dirty="0"/>
              <a:t>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1200" dirty="0"/>
              <a:t>What is the main function of </a:t>
            </a:r>
            <a:r>
              <a:rPr lang="en-GB" sz="1200" b="1" dirty="0"/>
              <a:t>carbohydrates</a:t>
            </a:r>
            <a:r>
              <a:rPr lang="en-GB" sz="1200" dirty="0"/>
              <a:t>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1200" dirty="0"/>
              <a:t>Proteins are made up of building blocks – but what are these called?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1200" dirty="0"/>
              <a:t>Give two functions of </a:t>
            </a:r>
            <a:r>
              <a:rPr lang="en-GB" sz="1200" b="1" dirty="0"/>
              <a:t>fat</a:t>
            </a:r>
            <a:r>
              <a:rPr lang="en-GB" sz="1200" dirty="0"/>
              <a:t> in the diet.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1200" dirty="0"/>
              <a:t>What are cheese, eggs and beans all sources of?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1200" dirty="0"/>
              <a:t>What does vitamin D prevent?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1200" dirty="0"/>
              <a:t>What is </a:t>
            </a:r>
            <a:r>
              <a:rPr lang="en-GB" sz="1200" b="1" dirty="0"/>
              <a:t>calcium</a:t>
            </a:r>
            <a:r>
              <a:rPr lang="en-GB" sz="1200" dirty="0"/>
              <a:t> needed for in our diet?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1200" dirty="0"/>
              <a:t>List four foods which are rich in water.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1200" dirty="0"/>
              <a:t>What vitamin can be absorbed from sunlight?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1200" dirty="0"/>
              <a:t>What is dietary fibre needed for?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417F25-8D18-4A3A-8CDB-9322BF0D8D9F}"/>
              </a:ext>
            </a:extLst>
          </p:cNvPr>
          <p:cNvSpPr txBox="1"/>
          <p:nvPr/>
        </p:nvSpPr>
        <p:spPr>
          <a:xfrm>
            <a:off x="170970" y="4171245"/>
            <a:ext cx="448587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Grasp 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15E120-F828-42C7-A60C-5346D065C446}"/>
              </a:ext>
            </a:extLst>
          </p:cNvPr>
          <p:cNvSpPr txBox="1"/>
          <p:nvPr/>
        </p:nvSpPr>
        <p:spPr>
          <a:xfrm>
            <a:off x="5876134" y="851366"/>
            <a:ext cx="3877750" cy="5603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 dirty="0"/>
              <a:t>Discuss the nutrition provided by the meal below. Make at least 4 detailed points; giving the name of the nutrient, the source and what it provides for the body.</a:t>
            </a:r>
          </a:p>
          <a:p>
            <a:pPr>
              <a:lnSpc>
                <a:spcPct val="150000"/>
              </a:lnSpc>
            </a:pPr>
            <a:endParaRPr lang="en-GB" sz="1200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/>
              <a:t>Broccoli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/>
              <a:t>Salmon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/>
              <a:t>Pasta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/>
              <a:t>Orange slices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200" dirty="0"/>
          </a:p>
          <a:p>
            <a:pPr>
              <a:lnSpc>
                <a:spcPct val="150000"/>
              </a:lnSpc>
            </a:pPr>
            <a:endParaRPr lang="en-GB" sz="1200" dirty="0"/>
          </a:p>
          <a:p>
            <a:pPr>
              <a:lnSpc>
                <a:spcPct val="150000"/>
              </a:lnSpc>
            </a:pPr>
            <a:r>
              <a:rPr lang="en-GB" sz="1200" dirty="0"/>
              <a:t>Remember to write in full, detailed sentences and give reasons for your ideas.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35D2AB-A871-470D-97E5-DAA524BEFE2B}"/>
              </a:ext>
            </a:extLst>
          </p:cNvPr>
          <p:cNvSpPr txBox="1"/>
          <p:nvPr/>
        </p:nvSpPr>
        <p:spPr>
          <a:xfrm>
            <a:off x="5876134" y="441373"/>
            <a:ext cx="387775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Think  it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FEE96E-6CE2-4E56-BB35-35B528CB6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6134" y="3359597"/>
            <a:ext cx="3877750" cy="232665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16A368D-1FA3-4854-82FF-94836942BAD2}"/>
              </a:ext>
            </a:extLst>
          </p:cNvPr>
          <p:cNvSpPr txBox="1"/>
          <p:nvPr/>
        </p:nvSpPr>
        <p:spPr>
          <a:xfrm>
            <a:off x="170967" y="4546384"/>
            <a:ext cx="4485871" cy="1448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 dirty="0"/>
              <a:t>Create a chart outlining the foods you ate yesterday. For each food, identify the </a:t>
            </a:r>
            <a:r>
              <a:rPr lang="en-GB" sz="1200" u="sng" dirty="0"/>
              <a:t>main</a:t>
            </a:r>
            <a:r>
              <a:rPr lang="en-GB" sz="1200" dirty="0"/>
              <a:t> nutrient it provides.</a:t>
            </a:r>
          </a:p>
          <a:p>
            <a:pPr>
              <a:lnSpc>
                <a:spcPct val="150000"/>
              </a:lnSpc>
            </a:pPr>
            <a:endParaRPr lang="en-GB" sz="1200" dirty="0"/>
          </a:p>
          <a:p>
            <a:pPr>
              <a:lnSpc>
                <a:spcPct val="150000"/>
              </a:lnSpc>
            </a:pPr>
            <a:r>
              <a:rPr lang="en-GB" sz="1200" dirty="0"/>
              <a:t>Then summarise by highlighting the nutrient you are </a:t>
            </a:r>
            <a:r>
              <a:rPr lang="en-GB" sz="1200"/>
              <a:t>the </a:t>
            </a:r>
            <a:r>
              <a:rPr lang="en-GB" sz="1200" b="1"/>
              <a:t>most</a:t>
            </a:r>
            <a:r>
              <a:rPr lang="en-GB" sz="1200"/>
              <a:t> and the </a:t>
            </a:r>
            <a:r>
              <a:rPr lang="en-GB" sz="1200" b="1"/>
              <a:t>least </a:t>
            </a:r>
            <a:r>
              <a:rPr lang="en-GB" sz="1200"/>
              <a:t>of.</a:t>
            </a:r>
            <a:endParaRPr lang="en-GB" sz="1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400485-7F36-44D7-BA51-CB178D4F3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58" y="31380"/>
            <a:ext cx="5238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9">
            <a:extLst>
              <a:ext uri="{FF2B5EF4-FFF2-40B4-BE49-F238E27FC236}">
                <a16:creationId xmlns:a16="http://schemas.microsoft.com/office/drawing/2014/main" id="{C534AD6B-7C6B-49AF-80EE-D57A0FC802F2}"/>
              </a:ext>
            </a:extLst>
          </p:cNvPr>
          <p:cNvSpPr txBox="1"/>
          <p:nvPr/>
        </p:nvSpPr>
        <p:spPr>
          <a:xfrm>
            <a:off x="822449" y="31380"/>
            <a:ext cx="8261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Stockland Green Knowledge Organiser - DT- Year 8 – </a:t>
            </a:r>
            <a:r>
              <a:rPr lang="en-GB" b="1" dirty="0" err="1"/>
              <a:t>Nutients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588199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AB3DE129061746AFE9DC7B2979740D" ma:contentTypeVersion="13" ma:contentTypeDescription="Create a new document." ma:contentTypeScope="" ma:versionID="ef694415bdbb5e67073514a83d34829f">
  <xsd:schema xmlns:xsd="http://www.w3.org/2001/XMLSchema" xmlns:xs="http://www.w3.org/2001/XMLSchema" xmlns:p="http://schemas.microsoft.com/office/2006/metadata/properties" xmlns:ns3="715f149e-fb48-4843-b519-183ad58864a7" xmlns:ns4="0ae5d190-a826-42b1-bb1f-9353260c2d79" targetNamespace="http://schemas.microsoft.com/office/2006/metadata/properties" ma:root="true" ma:fieldsID="f36bc47010b7a6421d0c9a3e9436106a" ns3:_="" ns4:_="">
    <xsd:import namespace="715f149e-fb48-4843-b519-183ad58864a7"/>
    <xsd:import namespace="0ae5d190-a826-42b1-bb1f-9353260c2d7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5f149e-fb48-4843-b519-183ad58864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e5d190-a826-42b1-bb1f-9353260c2d7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A6DB52F-219D-473B-9ED1-B41B398CE5C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01B279E-DFE4-40DC-8BDD-5D42832749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5f149e-fb48-4843-b519-183ad58864a7"/>
    <ds:schemaRef ds:uri="0ae5d190-a826-42b1-bb1f-9353260c2d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069315D-81EA-4D0B-9448-10444AF1FDC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1058</TotalTime>
  <Words>465</Words>
  <Application>Microsoft Office PowerPoint</Application>
  <PresentationFormat>A4 Paper (210x297 mm)</PresentationFormat>
  <Paragraphs>76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Chantelle Reid</dc:creator>
  <cp:lastModifiedBy>Chantelle Reid</cp:lastModifiedBy>
  <cp:revision>61</cp:revision>
  <dcterms:created xsi:type="dcterms:W3CDTF">2020-05-04T09:27:31Z</dcterms:created>
  <dcterms:modified xsi:type="dcterms:W3CDTF">2020-07-06T10:48:39Z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0x01010087AB3DE129061746AFE9DC7B2979740D</vt:lpwstr>
  </property>
  <property fmtid="{D5CDD505-2E9C-101B-9397-08002B2CF9AE}" pid="3" name="MSIP_Label_6123b98f-1692-43a2-a80b-76b6fc59d951_Enabled">
    <vt:lpwstr>True</vt:lpwstr>
  </property>
  <property fmtid="{D5CDD505-2E9C-101B-9397-08002B2CF9AE}" pid="4" name="MSIP_Label_6123b98f-1692-43a2-a80b-76b6fc59d951_SiteId">
    <vt:lpwstr>645473a2-62c5-4bab-8a6d-837c0d96587c</vt:lpwstr>
  </property>
  <property fmtid="{D5CDD505-2E9C-101B-9397-08002B2CF9AE}" pid="5" name="MSIP_Label_6123b98f-1692-43a2-a80b-76b6fc59d951_Owner">
    <vt:lpwstr>C.Barrington@stockgrn.bham.sch.uk</vt:lpwstr>
  </property>
  <property fmtid="{D5CDD505-2E9C-101B-9397-08002B2CF9AE}" pid="6" name="MSIP_Label_6123b98f-1692-43a2-a80b-76b6fc59d951_SetDate">
    <vt:lpwstr>2020-06-29T18:52:13.9539766Z</vt:lpwstr>
  </property>
  <property fmtid="{D5CDD505-2E9C-101B-9397-08002B2CF9AE}" pid="7" name="MSIP_Label_6123b98f-1692-43a2-a80b-76b6fc59d951_Name">
    <vt:lpwstr>Encrypted</vt:lpwstr>
  </property>
  <property fmtid="{D5CDD505-2E9C-101B-9397-08002B2CF9AE}" pid="8" name="MSIP_Label_6123b98f-1692-43a2-a80b-76b6fc59d951_Application">
    <vt:lpwstr>Microsoft Azure Information Protection</vt:lpwstr>
  </property>
  <property fmtid="{D5CDD505-2E9C-101B-9397-08002B2CF9AE}" pid="9" name="MSIP_Label_6123b98f-1692-43a2-a80b-76b6fc59d951_ActionId">
    <vt:lpwstr>ab3b6aea-71cb-413a-84f9-c9e28a74b75d</vt:lpwstr>
  </property>
  <property fmtid="{D5CDD505-2E9C-101B-9397-08002B2CF9AE}" pid="10" name="MSIP_Label_6123b98f-1692-43a2-a80b-76b6fc59d951_Extended_MSFT_Method">
    <vt:lpwstr>Manual</vt:lpwstr>
  </property>
  <property fmtid="{D5CDD505-2E9C-101B-9397-08002B2CF9AE}" pid="11" name="Sensitivity">
    <vt:lpwstr>Encrypted</vt:lpwstr>
  </property>
</Properties>
</file>