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2" r:id="rId3"/>
    <p:sldMasterId id="2147483672" r:id="rId4"/>
  </p:sldMasterIdLst>
  <p:notesMasterIdLst>
    <p:notesMasterId r:id="rId24"/>
  </p:notesMasterIdLst>
  <p:sldIdLst>
    <p:sldId id="263" r:id="rId5"/>
    <p:sldId id="264" r:id="rId6"/>
    <p:sldId id="280" r:id="rId7"/>
    <p:sldId id="504" r:id="rId8"/>
    <p:sldId id="257" r:id="rId9"/>
    <p:sldId id="258" r:id="rId10"/>
    <p:sldId id="259" r:id="rId11"/>
    <p:sldId id="260" r:id="rId12"/>
    <p:sldId id="261" r:id="rId13"/>
    <p:sldId id="262" r:id="rId14"/>
    <p:sldId id="265" r:id="rId15"/>
    <p:sldId id="266" r:id="rId16"/>
    <p:sldId id="267" r:id="rId17"/>
    <p:sldId id="268" r:id="rId18"/>
    <p:sldId id="269" r:id="rId19"/>
    <p:sldId id="270" r:id="rId20"/>
    <p:sldId id="271" r:id="rId21"/>
    <p:sldId id="272" r:id="rId22"/>
    <p:sldId id="273" r:id="rId23"/>
  </p:sldIdLst>
  <p:sldSz cx="9144000" cy="6858000" type="screen4x3"/>
  <p:notesSz cx="6858000" cy="9144000"/>
  <p:defaultTextStyle>
    <a:defPPr>
      <a:defRPr lang="en-US"/>
    </a:defPPr>
    <a:lvl1pPr marL="0" algn="l" defTabSz="914239" rtl="0" eaLnBrk="1" latinLnBrk="0" hangingPunct="1">
      <a:defRPr sz="1800" kern="1200">
        <a:solidFill>
          <a:schemeClr val="tx1"/>
        </a:solidFill>
        <a:latin typeface="+mn-lt"/>
        <a:ea typeface="+mn-ea"/>
        <a:cs typeface="+mn-cs"/>
      </a:defRPr>
    </a:lvl1pPr>
    <a:lvl2pPr marL="457119" algn="l" defTabSz="914239" rtl="0" eaLnBrk="1" latinLnBrk="0" hangingPunct="1">
      <a:defRPr sz="1800" kern="1200">
        <a:solidFill>
          <a:schemeClr val="tx1"/>
        </a:solidFill>
        <a:latin typeface="+mn-lt"/>
        <a:ea typeface="+mn-ea"/>
        <a:cs typeface="+mn-cs"/>
      </a:defRPr>
    </a:lvl2pPr>
    <a:lvl3pPr marL="914239" algn="l" defTabSz="914239" rtl="0" eaLnBrk="1" latinLnBrk="0" hangingPunct="1">
      <a:defRPr sz="1800" kern="1200">
        <a:solidFill>
          <a:schemeClr val="tx1"/>
        </a:solidFill>
        <a:latin typeface="+mn-lt"/>
        <a:ea typeface="+mn-ea"/>
        <a:cs typeface="+mn-cs"/>
      </a:defRPr>
    </a:lvl3pPr>
    <a:lvl4pPr marL="1371358" algn="l" defTabSz="914239" rtl="0" eaLnBrk="1" latinLnBrk="0" hangingPunct="1">
      <a:defRPr sz="1800" kern="1200">
        <a:solidFill>
          <a:schemeClr val="tx1"/>
        </a:solidFill>
        <a:latin typeface="+mn-lt"/>
        <a:ea typeface="+mn-ea"/>
        <a:cs typeface="+mn-cs"/>
      </a:defRPr>
    </a:lvl4pPr>
    <a:lvl5pPr marL="1828477" algn="l" defTabSz="914239" rtl="0" eaLnBrk="1" latinLnBrk="0" hangingPunct="1">
      <a:defRPr sz="1800" kern="1200">
        <a:solidFill>
          <a:schemeClr val="tx1"/>
        </a:solidFill>
        <a:latin typeface="+mn-lt"/>
        <a:ea typeface="+mn-ea"/>
        <a:cs typeface="+mn-cs"/>
      </a:defRPr>
    </a:lvl5pPr>
    <a:lvl6pPr marL="2285596" algn="l" defTabSz="914239" rtl="0" eaLnBrk="1" latinLnBrk="0" hangingPunct="1">
      <a:defRPr sz="1800" kern="1200">
        <a:solidFill>
          <a:schemeClr val="tx1"/>
        </a:solidFill>
        <a:latin typeface="+mn-lt"/>
        <a:ea typeface="+mn-ea"/>
        <a:cs typeface="+mn-cs"/>
      </a:defRPr>
    </a:lvl6pPr>
    <a:lvl7pPr marL="2742716" algn="l" defTabSz="914239" rtl="0" eaLnBrk="1" latinLnBrk="0" hangingPunct="1">
      <a:defRPr sz="1800" kern="1200">
        <a:solidFill>
          <a:schemeClr val="tx1"/>
        </a:solidFill>
        <a:latin typeface="+mn-lt"/>
        <a:ea typeface="+mn-ea"/>
        <a:cs typeface="+mn-cs"/>
      </a:defRPr>
    </a:lvl7pPr>
    <a:lvl8pPr marL="3199835" algn="l" defTabSz="914239" rtl="0" eaLnBrk="1" latinLnBrk="0" hangingPunct="1">
      <a:defRPr sz="1800" kern="1200">
        <a:solidFill>
          <a:schemeClr val="tx1"/>
        </a:solidFill>
        <a:latin typeface="+mn-lt"/>
        <a:ea typeface="+mn-ea"/>
        <a:cs typeface="+mn-cs"/>
      </a:defRPr>
    </a:lvl8pPr>
    <a:lvl9pPr marL="3656954" algn="l" defTabSz="914239"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DD7E33-EEEF-43E8-8934-AE00CF0881F4}" v="13" dt="2021-06-20T15:30:10.7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618"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33"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32" Type="http://schemas.openxmlformats.org/officeDocument/2006/relationships/customXml" Target="../customXml/item2.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ustomXml" Target="../customXml/item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ie Allor" userId="d88e76c1002062ad" providerId="LiveId" clId="{4CDD7E33-EEEF-43E8-8934-AE00CF0881F4}"/>
    <pc:docChg chg="custSel delSld modSld sldOrd">
      <pc:chgData name="Stevie Allor" userId="d88e76c1002062ad" providerId="LiveId" clId="{4CDD7E33-EEEF-43E8-8934-AE00CF0881F4}" dt="2021-07-02T10:14:07.849" v="123" actId="207"/>
      <pc:docMkLst>
        <pc:docMk/>
      </pc:docMkLst>
      <pc:sldChg chg="delSp modSp del mod ord">
        <pc:chgData name="Stevie Allor" userId="d88e76c1002062ad" providerId="LiveId" clId="{4CDD7E33-EEEF-43E8-8934-AE00CF0881F4}" dt="2021-06-20T15:16:33.820" v="115" actId="47"/>
        <pc:sldMkLst>
          <pc:docMk/>
          <pc:sldMk cId="1199242337" sldId="282"/>
        </pc:sldMkLst>
        <pc:spChg chg="del">
          <ac:chgData name="Stevie Allor" userId="d88e76c1002062ad" providerId="LiveId" clId="{4CDD7E33-EEEF-43E8-8934-AE00CF0881F4}" dt="2021-06-20T15:08:34.225" v="28" actId="21"/>
          <ac:spMkLst>
            <pc:docMk/>
            <pc:sldMk cId="1199242337" sldId="282"/>
            <ac:spMk id="11" creationId="{00000000-0000-0000-0000-000000000000}"/>
          </ac:spMkLst>
        </pc:spChg>
        <pc:spChg chg="del">
          <ac:chgData name="Stevie Allor" userId="d88e76c1002062ad" providerId="LiveId" clId="{4CDD7E33-EEEF-43E8-8934-AE00CF0881F4}" dt="2021-06-20T15:08:34.225" v="28" actId="21"/>
          <ac:spMkLst>
            <pc:docMk/>
            <pc:sldMk cId="1199242337" sldId="282"/>
            <ac:spMk id="12" creationId="{00000000-0000-0000-0000-000000000000}"/>
          </ac:spMkLst>
        </pc:spChg>
        <pc:spChg chg="del">
          <ac:chgData name="Stevie Allor" userId="d88e76c1002062ad" providerId="LiveId" clId="{4CDD7E33-EEEF-43E8-8934-AE00CF0881F4}" dt="2021-06-20T15:08:34.225" v="28" actId="21"/>
          <ac:spMkLst>
            <pc:docMk/>
            <pc:sldMk cId="1199242337" sldId="282"/>
            <ac:spMk id="13" creationId="{00000000-0000-0000-0000-000000000000}"/>
          </ac:spMkLst>
        </pc:spChg>
        <pc:spChg chg="del">
          <ac:chgData name="Stevie Allor" userId="d88e76c1002062ad" providerId="LiveId" clId="{4CDD7E33-EEEF-43E8-8934-AE00CF0881F4}" dt="2021-06-20T15:08:34.225" v="28" actId="21"/>
          <ac:spMkLst>
            <pc:docMk/>
            <pc:sldMk cId="1199242337" sldId="282"/>
            <ac:spMk id="14" creationId="{00000000-0000-0000-0000-000000000000}"/>
          </ac:spMkLst>
        </pc:spChg>
        <pc:spChg chg="del">
          <ac:chgData name="Stevie Allor" userId="d88e76c1002062ad" providerId="LiveId" clId="{4CDD7E33-EEEF-43E8-8934-AE00CF0881F4}" dt="2021-06-20T15:09:18.308" v="40" actId="21"/>
          <ac:spMkLst>
            <pc:docMk/>
            <pc:sldMk cId="1199242337" sldId="282"/>
            <ac:spMk id="16" creationId="{00000000-0000-0000-0000-000000000000}"/>
          </ac:spMkLst>
        </pc:spChg>
        <pc:spChg chg="del">
          <ac:chgData name="Stevie Allor" userId="d88e76c1002062ad" providerId="LiveId" clId="{4CDD7E33-EEEF-43E8-8934-AE00CF0881F4}" dt="2021-06-20T15:09:18.308" v="40" actId="21"/>
          <ac:spMkLst>
            <pc:docMk/>
            <pc:sldMk cId="1199242337" sldId="282"/>
            <ac:spMk id="17" creationId="{00000000-0000-0000-0000-000000000000}"/>
          </ac:spMkLst>
        </pc:spChg>
        <pc:spChg chg="del">
          <ac:chgData name="Stevie Allor" userId="d88e76c1002062ad" providerId="LiveId" clId="{4CDD7E33-EEEF-43E8-8934-AE00CF0881F4}" dt="2021-06-20T15:09:18.308" v="40" actId="21"/>
          <ac:spMkLst>
            <pc:docMk/>
            <pc:sldMk cId="1199242337" sldId="282"/>
            <ac:spMk id="18" creationId="{00000000-0000-0000-0000-000000000000}"/>
          </ac:spMkLst>
        </pc:spChg>
        <pc:spChg chg="del">
          <ac:chgData name="Stevie Allor" userId="d88e76c1002062ad" providerId="LiveId" clId="{4CDD7E33-EEEF-43E8-8934-AE00CF0881F4}" dt="2021-06-20T15:09:18.308" v="40" actId="21"/>
          <ac:spMkLst>
            <pc:docMk/>
            <pc:sldMk cId="1199242337" sldId="282"/>
            <ac:spMk id="19" creationId="{00000000-0000-0000-0000-000000000000}"/>
          </ac:spMkLst>
        </pc:spChg>
        <pc:spChg chg="del">
          <ac:chgData name="Stevie Allor" userId="d88e76c1002062ad" providerId="LiveId" clId="{4CDD7E33-EEEF-43E8-8934-AE00CF0881F4}" dt="2021-06-20T15:09:53.652" v="48" actId="21"/>
          <ac:spMkLst>
            <pc:docMk/>
            <pc:sldMk cId="1199242337" sldId="282"/>
            <ac:spMk id="21" creationId="{00000000-0000-0000-0000-000000000000}"/>
          </ac:spMkLst>
        </pc:spChg>
        <pc:spChg chg="del">
          <ac:chgData name="Stevie Allor" userId="d88e76c1002062ad" providerId="LiveId" clId="{4CDD7E33-EEEF-43E8-8934-AE00CF0881F4}" dt="2021-06-20T15:09:53.652" v="48" actId="21"/>
          <ac:spMkLst>
            <pc:docMk/>
            <pc:sldMk cId="1199242337" sldId="282"/>
            <ac:spMk id="22" creationId="{00000000-0000-0000-0000-000000000000}"/>
          </ac:spMkLst>
        </pc:spChg>
        <pc:spChg chg="del">
          <ac:chgData name="Stevie Allor" userId="d88e76c1002062ad" providerId="LiveId" clId="{4CDD7E33-EEEF-43E8-8934-AE00CF0881F4}" dt="2021-06-20T15:09:53.652" v="48" actId="21"/>
          <ac:spMkLst>
            <pc:docMk/>
            <pc:sldMk cId="1199242337" sldId="282"/>
            <ac:spMk id="23" creationId="{00000000-0000-0000-0000-000000000000}"/>
          </ac:spMkLst>
        </pc:spChg>
        <pc:spChg chg="mod">
          <ac:chgData name="Stevie Allor" userId="d88e76c1002062ad" providerId="LiveId" clId="{4CDD7E33-EEEF-43E8-8934-AE00CF0881F4}" dt="2021-06-20T15:08:18.237" v="27" actId="20577"/>
          <ac:spMkLst>
            <pc:docMk/>
            <pc:sldMk cId="1199242337" sldId="282"/>
            <ac:spMk id="37" creationId="{00000000-0000-0000-0000-000000000000}"/>
          </ac:spMkLst>
        </pc:spChg>
      </pc:sldChg>
      <pc:sldChg chg="addSp delSp modSp mod ord">
        <pc:chgData name="Stevie Allor" userId="d88e76c1002062ad" providerId="LiveId" clId="{4CDD7E33-EEEF-43E8-8934-AE00CF0881F4}" dt="2021-07-02T10:14:07.849" v="123" actId="207"/>
        <pc:sldMkLst>
          <pc:docMk/>
          <pc:sldMk cId="1667691545" sldId="504"/>
        </pc:sldMkLst>
        <pc:spChg chg="add mod">
          <ac:chgData name="Stevie Allor" userId="d88e76c1002062ad" providerId="LiveId" clId="{4CDD7E33-EEEF-43E8-8934-AE00CF0881F4}" dt="2021-06-20T15:08:50.230" v="34" actId="1076"/>
          <ac:spMkLst>
            <pc:docMk/>
            <pc:sldMk cId="1667691545" sldId="504"/>
            <ac:spMk id="34" creationId="{29D4E6DC-2D16-40A2-BB81-36B768D7D92E}"/>
          </ac:spMkLst>
        </pc:spChg>
        <pc:spChg chg="add mod">
          <ac:chgData name="Stevie Allor" userId="d88e76c1002062ad" providerId="LiveId" clId="{4CDD7E33-EEEF-43E8-8934-AE00CF0881F4}" dt="2021-06-20T15:08:50.230" v="34" actId="1076"/>
          <ac:spMkLst>
            <pc:docMk/>
            <pc:sldMk cId="1667691545" sldId="504"/>
            <ac:spMk id="35" creationId="{6E4DA640-F7D3-4F05-8C15-BB222F61C2ED}"/>
          </ac:spMkLst>
        </pc:spChg>
        <pc:spChg chg="add mod">
          <ac:chgData name="Stevie Allor" userId="d88e76c1002062ad" providerId="LiveId" clId="{4CDD7E33-EEEF-43E8-8934-AE00CF0881F4}" dt="2021-06-20T15:08:50.230" v="34" actId="1076"/>
          <ac:spMkLst>
            <pc:docMk/>
            <pc:sldMk cId="1667691545" sldId="504"/>
            <ac:spMk id="36" creationId="{E23C5ACF-7224-4832-A9A2-C6157D02C6AA}"/>
          </ac:spMkLst>
        </pc:spChg>
        <pc:spChg chg="mod">
          <ac:chgData name="Stevie Allor" userId="d88e76c1002062ad" providerId="LiveId" clId="{4CDD7E33-EEEF-43E8-8934-AE00CF0881F4}" dt="2021-07-02T10:14:07.849" v="123" actId="207"/>
          <ac:spMkLst>
            <pc:docMk/>
            <pc:sldMk cId="1667691545" sldId="504"/>
            <ac:spMk id="37" creationId="{00000000-0000-0000-0000-000000000000}"/>
          </ac:spMkLst>
        </pc:spChg>
        <pc:spChg chg="add mod">
          <ac:chgData name="Stevie Allor" userId="d88e76c1002062ad" providerId="LiveId" clId="{4CDD7E33-EEEF-43E8-8934-AE00CF0881F4}" dt="2021-06-20T15:08:50.230" v="34" actId="1076"/>
          <ac:spMkLst>
            <pc:docMk/>
            <pc:sldMk cId="1667691545" sldId="504"/>
            <ac:spMk id="39" creationId="{C45D200C-74F5-403E-AFDA-BE016C2CEC17}"/>
          </ac:spMkLst>
        </pc:spChg>
        <pc:spChg chg="add mod">
          <ac:chgData name="Stevie Allor" userId="d88e76c1002062ad" providerId="LiveId" clId="{4CDD7E33-EEEF-43E8-8934-AE00CF0881F4}" dt="2021-06-20T15:09:22.347" v="41"/>
          <ac:spMkLst>
            <pc:docMk/>
            <pc:sldMk cId="1667691545" sldId="504"/>
            <ac:spMk id="41" creationId="{2ABE8230-9637-4AA9-8B0A-C46C433901DB}"/>
          </ac:spMkLst>
        </pc:spChg>
        <pc:spChg chg="add mod">
          <ac:chgData name="Stevie Allor" userId="d88e76c1002062ad" providerId="LiveId" clId="{4CDD7E33-EEEF-43E8-8934-AE00CF0881F4}" dt="2021-06-20T15:09:22.347" v="41"/>
          <ac:spMkLst>
            <pc:docMk/>
            <pc:sldMk cId="1667691545" sldId="504"/>
            <ac:spMk id="42" creationId="{CE9B1830-DCE5-4364-AFE6-674FD6715FA2}"/>
          </ac:spMkLst>
        </pc:spChg>
        <pc:spChg chg="add mod">
          <ac:chgData name="Stevie Allor" userId="d88e76c1002062ad" providerId="LiveId" clId="{4CDD7E33-EEEF-43E8-8934-AE00CF0881F4}" dt="2021-06-20T15:09:22.347" v="41"/>
          <ac:spMkLst>
            <pc:docMk/>
            <pc:sldMk cId="1667691545" sldId="504"/>
            <ac:spMk id="43" creationId="{EC523827-2EA8-4B3C-BE67-9D9728F6348D}"/>
          </ac:spMkLst>
        </pc:spChg>
        <pc:spChg chg="add mod">
          <ac:chgData name="Stevie Allor" userId="d88e76c1002062ad" providerId="LiveId" clId="{4CDD7E33-EEEF-43E8-8934-AE00CF0881F4}" dt="2021-06-20T15:09:22.347" v="41"/>
          <ac:spMkLst>
            <pc:docMk/>
            <pc:sldMk cId="1667691545" sldId="504"/>
            <ac:spMk id="44" creationId="{5857BC05-3DC4-4EEA-BD31-80CD49993765}"/>
          </ac:spMkLst>
        </pc:spChg>
        <pc:spChg chg="add mod">
          <ac:chgData name="Stevie Allor" userId="d88e76c1002062ad" providerId="LiveId" clId="{4CDD7E33-EEEF-43E8-8934-AE00CF0881F4}" dt="2021-06-20T15:09:57.458" v="49"/>
          <ac:spMkLst>
            <pc:docMk/>
            <pc:sldMk cId="1667691545" sldId="504"/>
            <ac:spMk id="45" creationId="{8B652805-6A1E-4E82-88D6-9D8D16D92D02}"/>
          </ac:spMkLst>
        </pc:spChg>
        <pc:spChg chg="del">
          <ac:chgData name="Stevie Allor" userId="d88e76c1002062ad" providerId="LiveId" clId="{4CDD7E33-EEEF-43E8-8934-AE00CF0881F4}" dt="2021-06-20T15:08:39.153" v="29" actId="478"/>
          <ac:spMkLst>
            <pc:docMk/>
            <pc:sldMk cId="1667691545" sldId="504"/>
            <ac:spMk id="46" creationId="{E853A66E-3601-4006-B429-85E62AC850DF}"/>
          </ac:spMkLst>
        </pc:spChg>
        <pc:spChg chg="del">
          <ac:chgData name="Stevie Allor" userId="d88e76c1002062ad" providerId="LiveId" clId="{4CDD7E33-EEEF-43E8-8934-AE00CF0881F4}" dt="2021-06-20T15:08:40.440" v="30" actId="478"/>
          <ac:spMkLst>
            <pc:docMk/>
            <pc:sldMk cId="1667691545" sldId="504"/>
            <ac:spMk id="47" creationId="{B5986A6D-83E6-4C63-B80E-CBC9651B9F1B}"/>
          </ac:spMkLst>
        </pc:spChg>
        <pc:spChg chg="del">
          <ac:chgData name="Stevie Allor" userId="d88e76c1002062ad" providerId="LiveId" clId="{4CDD7E33-EEEF-43E8-8934-AE00CF0881F4}" dt="2021-06-20T15:08:41.395" v="31" actId="478"/>
          <ac:spMkLst>
            <pc:docMk/>
            <pc:sldMk cId="1667691545" sldId="504"/>
            <ac:spMk id="48" creationId="{A72924D4-290F-4979-974D-F16F0F4B6C0F}"/>
          </ac:spMkLst>
        </pc:spChg>
        <pc:spChg chg="del">
          <ac:chgData name="Stevie Allor" userId="d88e76c1002062ad" providerId="LiveId" clId="{4CDD7E33-EEEF-43E8-8934-AE00CF0881F4}" dt="2021-06-20T15:08:42.378" v="32" actId="478"/>
          <ac:spMkLst>
            <pc:docMk/>
            <pc:sldMk cId="1667691545" sldId="504"/>
            <ac:spMk id="49" creationId="{22A0A9BB-2B65-4839-A6C9-BFBEB5B2A682}"/>
          </ac:spMkLst>
        </pc:spChg>
        <pc:spChg chg="del">
          <ac:chgData name="Stevie Allor" userId="d88e76c1002062ad" providerId="LiveId" clId="{4CDD7E33-EEEF-43E8-8934-AE00CF0881F4}" dt="2021-06-20T15:08:58.446" v="36" actId="478"/>
          <ac:spMkLst>
            <pc:docMk/>
            <pc:sldMk cId="1667691545" sldId="504"/>
            <ac:spMk id="50" creationId="{F6BD2090-CCBD-482E-8233-E4D106256A89}"/>
          </ac:spMkLst>
        </pc:spChg>
        <pc:spChg chg="del">
          <ac:chgData name="Stevie Allor" userId="d88e76c1002062ad" providerId="LiveId" clId="{4CDD7E33-EEEF-43E8-8934-AE00CF0881F4}" dt="2021-06-20T15:08:56.191" v="35" actId="478"/>
          <ac:spMkLst>
            <pc:docMk/>
            <pc:sldMk cId="1667691545" sldId="504"/>
            <ac:spMk id="52" creationId="{5EB5EED4-85A8-42B2-A92B-1507BCAE4A35}"/>
          </ac:spMkLst>
        </pc:spChg>
        <pc:spChg chg="del">
          <ac:chgData name="Stevie Allor" userId="d88e76c1002062ad" providerId="LiveId" clId="{4CDD7E33-EEEF-43E8-8934-AE00CF0881F4}" dt="2021-06-20T15:08:59.449" v="37" actId="478"/>
          <ac:spMkLst>
            <pc:docMk/>
            <pc:sldMk cId="1667691545" sldId="504"/>
            <ac:spMk id="53" creationId="{E4CFD23D-4B84-448B-AA0D-04C1AC2E8751}"/>
          </ac:spMkLst>
        </pc:spChg>
        <pc:spChg chg="add mod">
          <ac:chgData name="Stevie Allor" userId="d88e76c1002062ad" providerId="LiveId" clId="{4CDD7E33-EEEF-43E8-8934-AE00CF0881F4}" dt="2021-06-20T15:14:33.185" v="93" actId="14100"/>
          <ac:spMkLst>
            <pc:docMk/>
            <pc:sldMk cId="1667691545" sldId="504"/>
            <ac:spMk id="54" creationId="{6A5492FA-C3B2-4813-9752-E3E866A7E8A7}"/>
          </ac:spMkLst>
        </pc:spChg>
        <pc:spChg chg="add mod">
          <ac:chgData name="Stevie Allor" userId="d88e76c1002062ad" providerId="LiveId" clId="{4CDD7E33-EEEF-43E8-8934-AE00CF0881F4}" dt="2021-06-20T15:14:41.203" v="95" actId="14100"/>
          <ac:spMkLst>
            <pc:docMk/>
            <pc:sldMk cId="1667691545" sldId="504"/>
            <ac:spMk id="55" creationId="{0B6265CC-0953-4B88-A714-7038120C1ED7}"/>
          </ac:spMkLst>
        </pc:spChg>
        <pc:spChg chg="add mod">
          <ac:chgData name="Stevie Allor" userId="d88e76c1002062ad" providerId="LiveId" clId="{4CDD7E33-EEEF-43E8-8934-AE00CF0881F4}" dt="2021-06-20T15:14:22.145" v="91" actId="1076"/>
          <ac:spMkLst>
            <pc:docMk/>
            <pc:sldMk cId="1667691545" sldId="504"/>
            <ac:spMk id="56" creationId="{E44B1FF0-7EC2-4908-B5E4-8B3F09303449}"/>
          </ac:spMkLst>
        </pc:spChg>
        <pc:spChg chg="add mod">
          <ac:chgData name="Stevie Allor" userId="d88e76c1002062ad" providerId="LiveId" clId="{4CDD7E33-EEEF-43E8-8934-AE00CF0881F4}" dt="2021-06-20T15:14:59.759" v="99" actId="14100"/>
          <ac:spMkLst>
            <pc:docMk/>
            <pc:sldMk cId="1667691545" sldId="504"/>
            <ac:spMk id="57" creationId="{5E8AA691-BE0F-4F63-BB9B-368FB5FF0EC4}"/>
          </ac:spMkLst>
        </pc:spChg>
        <pc:spChg chg="add del mod">
          <ac:chgData name="Stevie Allor" userId="d88e76c1002062ad" providerId="LiveId" clId="{4CDD7E33-EEEF-43E8-8934-AE00CF0881F4}" dt="2021-06-20T15:12:11.953" v="73" actId="478"/>
          <ac:spMkLst>
            <pc:docMk/>
            <pc:sldMk cId="1667691545" sldId="504"/>
            <ac:spMk id="58" creationId="{1792147E-944D-49DC-8A18-7F1E9F10B414}"/>
          </ac:spMkLst>
        </pc:spChg>
        <pc:spChg chg="del">
          <ac:chgData name="Stevie Allor" userId="d88e76c1002062ad" providerId="LiveId" clId="{4CDD7E33-EEEF-43E8-8934-AE00CF0881F4}" dt="2021-06-20T15:09:00.867" v="38" actId="478"/>
          <ac:spMkLst>
            <pc:docMk/>
            <pc:sldMk cId="1667691545" sldId="504"/>
            <ac:spMk id="59" creationId="{040C55C8-A278-4CAD-ABE8-B3A36BE40883}"/>
          </ac:spMkLst>
        </pc:spChg>
        <pc:spChg chg="mod">
          <ac:chgData name="Stevie Allor" userId="d88e76c1002062ad" providerId="LiveId" clId="{4CDD7E33-EEEF-43E8-8934-AE00CF0881F4}" dt="2021-06-20T15:09:30.291" v="43" actId="14100"/>
          <ac:spMkLst>
            <pc:docMk/>
            <pc:sldMk cId="1667691545" sldId="504"/>
            <ac:spMk id="60" creationId="{18DFEF88-A273-43A7-BEC9-4C1660B85E5A}"/>
          </ac:spMkLst>
        </pc:spChg>
        <pc:spChg chg="add mod">
          <ac:chgData name="Stevie Allor" userId="d88e76c1002062ad" providerId="LiveId" clId="{4CDD7E33-EEEF-43E8-8934-AE00CF0881F4}" dt="2021-06-20T15:14:14.559" v="89" actId="1076"/>
          <ac:spMkLst>
            <pc:docMk/>
            <pc:sldMk cId="1667691545" sldId="504"/>
            <ac:spMk id="61" creationId="{0225A524-EA1A-4092-A320-EEBD2E1CACE2}"/>
          </ac:spMkLst>
        </pc:spChg>
        <pc:spChg chg="del">
          <ac:chgData name="Stevie Allor" userId="d88e76c1002062ad" providerId="LiveId" clId="{4CDD7E33-EEEF-43E8-8934-AE00CF0881F4}" dt="2021-06-20T15:09:35.711" v="45" actId="478"/>
          <ac:spMkLst>
            <pc:docMk/>
            <pc:sldMk cId="1667691545" sldId="504"/>
            <ac:spMk id="62" creationId="{5EC35DD3-9F86-48CC-8008-127B619E45B2}"/>
          </ac:spMkLst>
        </pc:spChg>
        <pc:spChg chg="del">
          <ac:chgData name="Stevie Allor" userId="d88e76c1002062ad" providerId="LiveId" clId="{4CDD7E33-EEEF-43E8-8934-AE00CF0881F4}" dt="2021-06-20T15:09:34.386" v="44" actId="478"/>
          <ac:spMkLst>
            <pc:docMk/>
            <pc:sldMk cId="1667691545" sldId="504"/>
            <ac:spMk id="63" creationId="{651782DA-BA8B-4F10-953B-416E8FF46288}"/>
          </ac:spMkLst>
        </pc:spChg>
        <pc:spChg chg="add mod">
          <ac:chgData name="Stevie Allor" userId="d88e76c1002062ad" providerId="LiveId" clId="{4CDD7E33-EEEF-43E8-8934-AE00CF0881F4}" dt="2021-06-20T15:13:45.684" v="87" actId="14100"/>
          <ac:spMkLst>
            <pc:docMk/>
            <pc:sldMk cId="1667691545" sldId="504"/>
            <ac:spMk id="64" creationId="{6DD2EE1B-F950-4C0C-9768-F606495BE777}"/>
          </ac:spMkLst>
        </pc:spChg>
        <pc:spChg chg="del">
          <ac:chgData name="Stevie Allor" userId="d88e76c1002062ad" providerId="LiveId" clId="{4CDD7E33-EEEF-43E8-8934-AE00CF0881F4}" dt="2021-06-20T15:09:37.027" v="46" actId="478"/>
          <ac:spMkLst>
            <pc:docMk/>
            <pc:sldMk cId="1667691545" sldId="504"/>
            <ac:spMk id="65" creationId="{76E0C355-4236-42AD-989E-BF3AAC39AC49}"/>
          </ac:spMkLst>
        </pc:spChg>
        <pc:spChg chg="add mod">
          <ac:chgData name="Stevie Allor" userId="d88e76c1002062ad" providerId="LiveId" clId="{4CDD7E33-EEEF-43E8-8934-AE00CF0881F4}" dt="2021-06-20T15:13:48.586" v="88" actId="14100"/>
          <ac:spMkLst>
            <pc:docMk/>
            <pc:sldMk cId="1667691545" sldId="504"/>
            <ac:spMk id="66" creationId="{6D257029-FE74-4256-8C32-2C7DF37170F7}"/>
          </ac:spMkLst>
        </pc:spChg>
        <pc:spChg chg="del mod">
          <ac:chgData name="Stevie Allor" userId="d88e76c1002062ad" providerId="LiveId" clId="{4CDD7E33-EEEF-43E8-8934-AE00CF0881F4}" dt="2021-06-20T15:10:48.058" v="54" actId="478"/>
          <ac:spMkLst>
            <pc:docMk/>
            <pc:sldMk cId="1667691545" sldId="504"/>
            <ac:spMk id="67" creationId="{0EF6C3B7-8874-465E-B9A2-FF49F8B9614A}"/>
          </ac:spMkLst>
        </pc:spChg>
        <pc:spChg chg="del">
          <ac:chgData name="Stevie Allor" userId="d88e76c1002062ad" providerId="LiveId" clId="{4CDD7E33-EEEF-43E8-8934-AE00CF0881F4}" dt="2021-06-20T15:10:53.243" v="55" actId="478"/>
          <ac:spMkLst>
            <pc:docMk/>
            <pc:sldMk cId="1667691545" sldId="504"/>
            <ac:spMk id="68" creationId="{964E1808-A87F-43EA-ABB1-333D9A80D0CB}"/>
          </ac:spMkLst>
        </pc:spChg>
        <pc:spChg chg="del">
          <ac:chgData name="Stevie Allor" userId="d88e76c1002062ad" providerId="LiveId" clId="{4CDD7E33-EEEF-43E8-8934-AE00CF0881F4}" dt="2021-06-20T15:10:54.530" v="56" actId="478"/>
          <ac:spMkLst>
            <pc:docMk/>
            <pc:sldMk cId="1667691545" sldId="504"/>
            <ac:spMk id="69" creationId="{79B82643-67DA-4B34-8A6B-D630CCC7E531}"/>
          </ac:spMkLst>
        </pc:spChg>
        <pc:spChg chg="del">
          <ac:chgData name="Stevie Allor" userId="d88e76c1002062ad" providerId="LiveId" clId="{4CDD7E33-EEEF-43E8-8934-AE00CF0881F4}" dt="2021-06-20T15:10:55.750" v="57" actId="478"/>
          <ac:spMkLst>
            <pc:docMk/>
            <pc:sldMk cId="1667691545" sldId="504"/>
            <ac:spMk id="70" creationId="{531E3B7D-1CAB-470D-8748-F964501C566E}"/>
          </ac:spMkLst>
        </pc:spChg>
        <pc:spChg chg="del">
          <ac:chgData name="Stevie Allor" userId="d88e76c1002062ad" providerId="LiveId" clId="{4CDD7E33-EEEF-43E8-8934-AE00CF0881F4}" dt="2021-06-20T15:10:56.822" v="58" actId="478"/>
          <ac:spMkLst>
            <pc:docMk/>
            <pc:sldMk cId="1667691545" sldId="504"/>
            <ac:spMk id="71" creationId="{C6AE893C-7C01-440B-B784-0EE40942C5BC}"/>
          </ac:spMkLst>
        </pc:spChg>
        <pc:spChg chg="add mod">
          <ac:chgData name="Stevie Allor" userId="d88e76c1002062ad" providerId="LiveId" clId="{4CDD7E33-EEEF-43E8-8934-AE00CF0881F4}" dt="2021-06-20T15:14:51.034" v="97" actId="1076"/>
          <ac:spMkLst>
            <pc:docMk/>
            <pc:sldMk cId="1667691545" sldId="504"/>
            <ac:spMk id="72" creationId="{8A2DBCB8-9164-4D18-8BD2-DC5D1C30E453}"/>
          </ac:spMkLst>
        </pc:spChg>
        <pc:spChg chg="add mod">
          <ac:chgData name="Stevie Allor" userId="d88e76c1002062ad" providerId="LiveId" clId="{4CDD7E33-EEEF-43E8-8934-AE00CF0881F4}" dt="2021-06-20T15:30:21.087" v="120" actId="14100"/>
          <ac:spMkLst>
            <pc:docMk/>
            <pc:sldMk cId="1667691545" sldId="504"/>
            <ac:spMk id="73" creationId="{038820D5-8D23-4551-914C-8888CA3187F8}"/>
          </ac:spMkLst>
        </pc:spChg>
        <pc:spChg chg="add mod">
          <ac:chgData name="Stevie Allor" userId="d88e76c1002062ad" providerId="LiveId" clId="{4CDD7E33-EEEF-43E8-8934-AE00CF0881F4}" dt="2021-06-20T15:16:02.397" v="106" actId="14100"/>
          <ac:spMkLst>
            <pc:docMk/>
            <pc:sldMk cId="1667691545" sldId="504"/>
            <ac:spMk id="74" creationId="{5C3CD210-79FD-41F6-99F6-A8D118EB76C7}"/>
          </ac:spMkLst>
        </pc:spChg>
        <pc:spChg chg="add mod">
          <ac:chgData name="Stevie Allor" userId="d88e76c1002062ad" providerId="LiveId" clId="{4CDD7E33-EEEF-43E8-8934-AE00CF0881F4}" dt="2021-06-20T15:16:07.642" v="108" actId="14100"/>
          <ac:spMkLst>
            <pc:docMk/>
            <pc:sldMk cId="1667691545" sldId="504"/>
            <ac:spMk id="75" creationId="{314740FE-9FFA-43E6-B6F3-70794EF702C4}"/>
          </ac:spMkLst>
        </pc:spChg>
        <pc:spChg chg="add del mod">
          <ac:chgData name="Stevie Allor" userId="d88e76c1002062ad" providerId="LiveId" clId="{4CDD7E33-EEEF-43E8-8934-AE00CF0881F4}" dt="2021-06-20T15:30:08.254" v="116" actId="478"/>
          <ac:spMkLst>
            <pc:docMk/>
            <pc:sldMk cId="1667691545" sldId="504"/>
            <ac:spMk id="76" creationId="{4453FE81-7C36-42DB-B658-6EFDA6C2B6A8}"/>
          </ac:spMkLst>
        </pc:spChg>
        <pc:spChg chg="add mod">
          <ac:chgData name="Stevie Allor" userId="d88e76c1002062ad" providerId="LiveId" clId="{4CDD7E33-EEEF-43E8-8934-AE00CF0881F4}" dt="2021-06-20T15:30:18.308" v="119" actId="14100"/>
          <ac:spMkLst>
            <pc:docMk/>
            <pc:sldMk cId="1667691545" sldId="504"/>
            <ac:spMk id="77" creationId="{69EADD82-B52A-4C12-B496-99BCF9FC70DF}"/>
          </ac:spMkLst>
        </pc:spChg>
        <pc:spChg chg="del">
          <ac:chgData name="Stevie Allor" userId="d88e76c1002062ad" providerId="LiveId" clId="{4CDD7E33-EEEF-43E8-8934-AE00CF0881F4}" dt="2021-06-20T15:10:58.272" v="59" actId="478"/>
          <ac:spMkLst>
            <pc:docMk/>
            <pc:sldMk cId="1667691545" sldId="504"/>
            <ac:spMk id="79" creationId="{081B8536-4523-4171-B81B-6616D68FF0FF}"/>
          </ac:spMkLst>
        </pc:spChg>
        <pc:spChg chg="del">
          <ac:chgData name="Stevie Allor" userId="d88e76c1002062ad" providerId="LiveId" clId="{4CDD7E33-EEEF-43E8-8934-AE00CF0881F4}" dt="2021-06-20T15:13:28.439" v="81" actId="478"/>
          <ac:spMkLst>
            <pc:docMk/>
            <pc:sldMk cId="1667691545" sldId="504"/>
            <ac:spMk id="80" creationId="{BCE46E25-0BAE-44E6-99EE-938A96DF3A05}"/>
          </ac:spMkLst>
        </pc:spChg>
        <pc:spChg chg="del">
          <ac:chgData name="Stevie Allor" userId="d88e76c1002062ad" providerId="LiveId" clId="{4CDD7E33-EEEF-43E8-8934-AE00CF0881F4}" dt="2021-06-20T15:13:29.373" v="82" actId="478"/>
          <ac:spMkLst>
            <pc:docMk/>
            <pc:sldMk cId="1667691545" sldId="504"/>
            <ac:spMk id="81" creationId="{1DE175CE-CAAF-40AA-AD6E-9FF04E6648F2}"/>
          </ac:spMkLst>
        </pc:spChg>
        <pc:spChg chg="del">
          <ac:chgData name="Stevie Allor" userId="d88e76c1002062ad" providerId="LiveId" clId="{4CDD7E33-EEEF-43E8-8934-AE00CF0881F4}" dt="2021-06-20T15:13:30.490" v="83" actId="478"/>
          <ac:spMkLst>
            <pc:docMk/>
            <pc:sldMk cId="1667691545" sldId="504"/>
            <ac:spMk id="82" creationId="{409C959B-9502-4686-92F8-7A7564652A4F}"/>
          </ac:spMkLst>
        </pc:spChg>
        <pc:spChg chg="del">
          <ac:chgData name="Stevie Allor" userId="d88e76c1002062ad" providerId="LiveId" clId="{4CDD7E33-EEEF-43E8-8934-AE00CF0881F4}" dt="2021-06-20T15:13:22.155" v="77" actId="478"/>
          <ac:spMkLst>
            <pc:docMk/>
            <pc:sldMk cId="1667691545" sldId="504"/>
            <ac:spMk id="83" creationId="{D85B0552-456A-4CBF-AE67-BF9C8BDC4543}"/>
          </ac:spMkLst>
        </pc:spChg>
        <pc:spChg chg="del">
          <ac:chgData name="Stevie Allor" userId="d88e76c1002062ad" providerId="LiveId" clId="{4CDD7E33-EEEF-43E8-8934-AE00CF0881F4}" dt="2021-06-20T15:13:25.115" v="79" actId="478"/>
          <ac:spMkLst>
            <pc:docMk/>
            <pc:sldMk cId="1667691545" sldId="504"/>
            <ac:spMk id="84" creationId="{F7859C02-6080-41EA-9005-A3E6F9E6741A}"/>
          </ac:spMkLst>
        </pc:spChg>
        <pc:spChg chg="del">
          <ac:chgData name="Stevie Allor" userId="d88e76c1002062ad" providerId="LiveId" clId="{4CDD7E33-EEEF-43E8-8934-AE00CF0881F4}" dt="2021-06-20T15:13:20.231" v="76" actId="478"/>
          <ac:spMkLst>
            <pc:docMk/>
            <pc:sldMk cId="1667691545" sldId="504"/>
            <ac:spMk id="85" creationId="{83CAEE17-5D35-4DB5-BE10-5C02D0ED0722}"/>
          </ac:spMkLst>
        </pc:spChg>
        <pc:spChg chg="del">
          <ac:chgData name="Stevie Allor" userId="d88e76c1002062ad" providerId="LiveId" clId="{4CDD7E33-EEEF-43E8-8934-AE00CF0881F4}" dt="2021-06-20T15:13:23.994" v="78" actId="478"/>
          <ac:spMkLst>
            <pc:docMk/>
            <pc:sldMk cId="1667691545" sldId="504"/>
            <ac:spMk id="86" creationId="{8D0C557E-0E88-48EE-A66B-A33FF014B39A}"/>
          </ac:spMkLst>
        </pc:spChg>
        <pc:spChg chg="del">
          <ac:chgData name="Stevie Allor" userId="d88e76c1002062ad" providerId="LiveId" clId="{4CDD7E33-EEEF-43E8-8934-AE00CF0881F4}" dt="2021-06-20T15:13:26.048" v="80" actId="478"/>
          <ac:spMkLst>
            <pc:docMk/>
            <pc:sldMk cId="1667691545" sldId="504"/>
            <ac:spMk id="87" creationId="{879350F4-E436-4E89-80BD-C68DF954C51A}"/>
          </ac:spMkLst>
        </pc:spChg>
        <pc:spChg chg="del">
          <ac:chgData name="Stevie Allor" userId="d88e76c1002062ad" providerId="LiveId" clId="{4CDD7E33-EEEF-43E8-8934-AE00CF0881F4}" dt="2021-06-20T15:15:56.915" v="104" actId="478"/>
          <ac:spMkLst>
            <pc:docMk/>
            <pc:sldMk cId="1667691545" sldId="504"/>
            <ac:spMk id="88" creationId="{7B367CE3-2E58-4843-AE3B-91208D5DE212}"/>
          </ac:spMkLst>
        </pc:spChg>
        <pc:graphicFrameChg chg="modGraphic">
          <ac:chgData name="Stevie Allor" userId="d88e76c1002062ad" providerId="LiveId" clId="{4CDD7E33-EEEF-43E8-8934-AE00CF0881F4}" dt="2021-07-02T10:13:57.135" v="121" actId="207"/>
          <ac:graphicFrameMkLst>
            <pc:docMk/>
            <pc:sldMk cId="1667691545" sldId="504"/>
            <ac:graphicFrameMk id="2" creationId="{00000000-0000-0000-0000-000000000000}"/>
          </ac:graphicFrameMkLst>
        </pc:graphicFrameChg>
      </pc:sldChg>
    </pc:docChg>
  </pc:docChgLst>
  <pc:docChgLst>
    <pc:chgData name="Stevie Allor" userId="d88e76c1002062ad" providerId="LiveId" clId="{25A291A6-9960-4AF7-85C2-FE79571D3D65}"/>
    <pc:docChg chg="undo modSld">
      <pc:chgData name="Stevie Allor" userId="d88e76c1002062ad" providerId="LiveId" clId="{25A291A6-9960-4AF7-85C2-FE79571D3D65}" dt="2020-01-14T09:50:48.879" v="2" actId="1076"/>
      <pc:docMkLst>
        <pc:docMk/>
      </pc:docMkLst>
      <pc:sldChg chg="modSp">
        <pc:chgData name="Stevie Allor" userId="d88e76c1002062ad" providerId="LiveId" clId="{25A291A6-9960-4AF7-85C2-FE79571D3D65}" dt="2020-01-14T09:50:48.879" v="2" actId="1076"/>
        <pc:sldMkLst>
          <pc:docMk/>
          <pc:sldMk cId="1297950428" sldId="270"/>
        </pc:sldMkLst>
        <pc:graphicFrameChg chg="mod">
          <ac:chgData name="Stevie Allor" userId="d88e76c1002062ad" providerId="LiveId" clId="{25A291A6-9960-4AF7-85C2-FE79571D3D65}" dt="2020-01-14T09:50:48.879" v="2" actId="1076"/>
          <ac:graphicFrameMkLst>
            <pc:docMk/>
            <pc:sldMk cId="1297950428" sldId="270"/>
            <ac:graphicFrameMk id="2" creationId="{00000000-0000-0000-0000-000000000000}"/>
          </ac:graphicFrameMkLst>
        </pc:graphicFrameChg>
      </pc:sldChg>
    </pc:docChg>
  </pc:docChgLst>
  <pc:docChgLst>
    <pc:chgData name="Stevie Allor" userId="d88e76c1002062ad" providerId="LiveId" clId="{FF97CF20-D691-49D9-99F2-4CD1CB3950C5}"/>
    <pc:docChg chg="modSld">
      <pc:chgData name="Stevie Allor" userId="d88e76c1002062ad" providerId="LiveId" clId="{FF97CF20-D691-49D9-99F2-4CD1CB3950C5}" dt="2019-11-17T10:44:32.473" v="3"/>
      <pc:docMkLst>
        <pc:docMk/>
      </pc:docMkLst>
      <pc:sldChg chg="addSp delSp modSp">
        <pc:chgData name="Stevie Allor" userId="d88e76c1002062ad" providerId="LiveId" clId="{FF97CF20-D691-49D9-99F2-4CD1CB3950C5}" dt="2019-11-17T10:44:32.473" v="3"/>
        <pc:sldMkLst>
          <pc:docMk/>
          <pc:sldMk cId="1199242337" sldId="282"/>
        </pc:sldMkLst>
        <pc:picChg chg="add del">
          <ac:chgData name="Stevie Allor" userId="d88e76c1002062ad" providerId="LiveId" clId="{FF97CF20-D691-49D9-99F2-4CD1CB3950C5}" dt="2019-11-17T10:44:32.473" v="3"/>
          <ac:picMkLst>
            <pc:docMk/>
            <pc:sldMk cId="1199242337" sldId="282"/>
            <ac:picMk id="3" creationId="{ECE569CE-636E-4513-885D-6BA87C250ED3}"/>
          </ac:picMkLst>
        </pc:picChg>
        <pc:picChg chg="add del mod">
          <ac:chgData name="Stevie Allor" userId="d88e76c1002062ad" providerId="LiveId" clId="{FF97CF20-D691-49D9-99F2-4CD1CB3950C5}" dt="2019-11-17T10:44:32.473" v="3"/>
          <ac:picMkLst>
            <pc:docMk/>
            <pc:sldMk cId="1199242337" sldId="282"/>
            <ac:picMk id="4" creationId="{95AA1636-D35C-4DF4-919E-35B286FE599F}"/>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0225F3-5440-4B38-B331-9EA38C0FA472}" type="datetimeFigureOut">
              <a:rPr lang="en-GB" smtClean="0"/>
              <a:t>02/07/2021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4FC02D-013A-4958-8300-0E371F07184D}" type="slidenum">
              <a:rPr lang="en-GB" smtClean="0"/>
              <a:t>‹#›</a:t>
            </a:fld>
            <a:endParaRPr lang="en-GB"/>
          </a:p>
        </p:txBody>
      </p:sp>
    </p:spTree>
    <p:extLst>
      <p:ext uri="{BB962C8B-B14F-4D97-AF65-F5344CB8AC3E}">
        <p14:creationId xmlns:p14="http://schemas.microsoft.com/office/powerpoint/2010/main" val="797002462"/>
      </p:ext>
    </p:extLst>
  </p:cSld>
  <p:clrMap bg1="lt1" tx1="dk1" bg2="lt2" tx2="dk2" accent1="accent1" accent2="accent2" accent3="accent3" accent4="accent4" accent5="accent5" accent6="accent6" hlink="hlink" folHlink="folHlink"/>
  <p:notesStyle>
    <a:lvl1pPr marL="0" algn="l" defTabSz="914239" rtl="0" eaLnBrk="1" latinLnBrk="0" hangingPunct="1">
      <a:defRPr sz="1200" kern="1200">
        <a:solidFill>
          <a:schemeClr val="tx1"/>
        </a:solidFill>
        <a:latin typeface="+mn-lt"/>
        <a:ea typeface="+mn-ea"/>
        <a:cs typeface="+mn-cs"/>
      </a:defRPr>
    </a:lvl1pPr>
    <a:lvl2pPr marL="457119" algn="l" defTabSz="914239" rtl="0" eaLnBrk="1" latinLnBrk="0" hangingPunct="1">
      <a:defRPr sz="1200" kern="1200">
        <a:solidFill>
          <a:schemeClr val="tx1"/>
        </a:solidFill>
        <a:latin typeface="+mn-lt"/>
        <a:ea typeface="+mn-ea"/>
        <a:cs typeface="+mn-cs"/>
      </a:defRPr>
    </a:lvl2pPr>
    <a:lvl3pPr marL="914239" algn="l" defTabSz="914239" rtl="0" eaLnBrk="1" latinLnBrk="0" hangingPunct="1">
      <a:defRPr sz="1200" kern="1200">
        <a:solidFill>
          <a:schemeClr val="tx1"/>
        </a:solidFill>
        <a:latin typeface="+mn-lt"/>
        <a:ea typeface="+mn-ea"/>
        <a:cs typeface="+mn-cs"/>
      </a:defRPr>
    </a:lvl3pPr>
    <a:lvl4pPr marL="1371358" algn="l" defTabSz="914239" rtl="0" eaLnBrk="1" latinLnBrk="0" hangingPunct="1">
      <a:defRPr sz="1200" kern="1200">
        <a:solidFill>
          <a:schemeClr val="tx1"/>
        </a:solidFill>
        <a:latin typeface="+mn-lt"/>
        <a:ea typeface="+mn-ea"/>
        <a:cs typeface="+mn-cs"/>
      </a:defRPr>
    </a:lvl4pPr>
    <a:lvl5pPr marL="1828477" algn="l" defTabSz="914239" rtl="0" eaLnBrk="1" latinLnBrk="0" hangingPunct="1">
      <a:defRPr sz="1200" kern="1200">
        <a:solidFill>
          <a:schemeClr val="tx1"/>
        </a:solidFill>
        <a:latin typeface="+mn-lt"/>
        <a:ea typeface="+mn-ea"/>
        <a:cs typeface="+mn-cs"/>
      </a:defRPr>
    </a:lvl5pPr>
    <a:lvl6pPr marL="2285596" algn="l" defTabSz="914239" rtl="0" eaLnBrk="1" latinLnBrk="0" hangingPunct="1">
      <a:defRPr sz="1200" kern="1200">
        <a:solidFill>
          <a:schemeClr val="tx1"/>
        </a:solidFill>
        <a:latin typeface="+mn-lt"/>
        <a:ea typeface="+mn-ea"/>
        <a:cs typeface="+mn-cs"/>
      </a:defRPr>
    </a:lvl6pPr>
    <a:lvl7pPr marL="2742716" algn="l" defTabSz="914239" rtl="0" eaLnBrk="1" latinLnBrk="0" hangingPunct="1">
      <a:defRPr sz="1200" kern="1200">
        <a:solidFill>
          <a:schemeClr val="tx1"/>
        </a:solidFill>
        <a:latin typeface="+mn-lt"/>
        <a:ea typeface="+mn-ea"/>
        <a:cs typeface="+mn-cs"/>
      </a:defRPr>
    </a:lvl7pPr>
    <a:lvl8pPr marL="3199835" algn="l" defTabSz="914239" rtl="0" eaLnBrk="1" latinLnBrk="0" hangingPunct="1">
      <a:defRPr sz="1200" kern="1200">
        <a:solidFill>
          <a:schemeClr val="tx1"/>
        </a:solidFill>
        <a:latin typeface="+mn-lt"/>
        <a:ea typeface="+mn-ea"/>
        <a:cs typeface="+mn-cs"/>
      </a:defRPr>
    </a:lvl8pPr>
    <a:lvl9pPr marL="3656954" algn="l" defTabSz="914239"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1"/>
            <a:ext cx="6400800" cy="1752600"/>
          </a:xfrm>
        </p:spPr>
        <p:txBody>
          <a:bodyPr/>
          <a:lstStyle>
            <a:lvl1pPr marL="0" indent="0" algn="ctr">
              <a:buNone/>
              <a:defRPr>
                <a:solidFill>
                  <a:schemeClr val="tx1">
                    <a:tint val="75000"/>
                  </a:schemeClr>
                </a:solidFill>
              </a:defRPr>
            </a:lvl1pPr>
            <a:lvl2pPr marL="457119" indent="0" algn="ctr">
              <a:buNone/>
              <a:defRPr>
                <a:solidFill>
                  <a:schemeClr val="tx1">
                    <a:tint val="75000"/>
                  </a:schemeClr>
                </a:solidFill>
              </a:defRPr>
            </a:lvl2pPr>
            <a:lvl3pPr marL="914239" indent="0" algn="ctr">
              <a:buNone/>
              <a:defRPr>
                <a:solidFill>
                  <a:schemeClr val="tx1">
                    <a:tint val="75000"/>
                  </a:schemeClr>
                </a:solidFill>
              </a:defRPr>
            </a:lvl3pPr>
            <a:lvl4pPr marL="1371358" indent="0" algn="ctr">
              <a:buNone/>
              <a:defRPr>
                <a:solidFill>
                  <a:schemeClr val="tx1">
                    <a:tint val="75000"/>
                  </a:schemeClr>
                </a:solidFill>
              </a:defRPr>
            </a:lvl4pPr>
            <a:lvl5pPr marL="1828477" indent="0" algn="ctr">
              <a:buNone/>
              <a:defRPr>
                <a:solidFill>
                  <a:schemeClr val="tx1">
                    <a:tint val="75000"/>
                  </a:schemeClr>
                </a:solidFill>
              </a:defRPr>
            </a:lvl5pPr>
            <a:lvl6pPr marL="2285596" indent="0" algn="ctr">
              <a:buNone/>
              <a:defRPr>
                <a:solidFill>
                  <a:schemeClr val="tx1">
                    <a:tint val="75000"/>
                  </a:schemeClr>
                </a:solidFill>
              </a:defRPr>
            </a:lvl6pPr>
            <a:lvl7pPr marL="2742716" indent="0" algn="ctr">
              <a:buNone/>
              <a:defRPr>
                <a:solidFill>
                  <a:schemeClr val="tx1">
                    <a:tint val="75000"/>
                  </a:schemeClr>
                </a:solidFill>
              </a:defRPr>
            </a:lvl7pPr>
            <a:lvl8pPr marL="3199835" indent="0" algn="ctr">
              <a:buNone/>
              <a:defRPr>
                <a:solidFill>
                  <a:schemeClr val="tx1">
                    <a:tint val="75000"/>
                  </a:schemeClr>
                </a:solidFill>
              </a:defRPr>
            </a:lvl8pPr>
            <a:lvl9pPr marL="3656954"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7/2/2021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05854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530" y="2130976"/>
            <a:ext cx="7772944" cy="1470086"/>
          </a:xfrm>
        </p:spPr>
        <p:txBody>
          <a:bodyPr/>
          <a:lstStyle/>
          <a:p>
            <a:r>
              <a:rPr lang="en-US"/>
              <a:t>Click to edit Master title style</a:t>
            </a:r>
            <a:endParaRPr lang="en-GB"/>
          </a:p>
        </p:txBody>
      </p:sp>
      <p:sp>
        <p:nvSpPr>
          <p:cNvPr id="3" name="Subtitle 2"/>
          <p:cNvSpPr>
            <a:spLocks noGrp="1"/>
          </p:cNvSpPr>
          <p:nvPr>
            <p:ph type="subTitle" idx="1"/>
          </p:nvPr>
        </p:nvSpPr>
        <p:spPr>
          <a:xfrm>
            <a:off x="1371058" y="3886157"/>
            <a:ext cx="6401886" cy="1752295"/>
          </a:xfrm>
        </p:spPr>
        <p:txBody>
          <a:bodyPr/>
          <a:lstStyle>
            <a:lvl1pPr marL="0" indent="0" algn="ctr">
              <a:buNone/>
              <a:defRPr>
                <a:solidFill>
                  <a:schemeClr val="tx1">
                    <a:tint val="75000"/>
                  </a:schemeClr>
                </a:solidFill>
              </a:defRPr>
            </a:lvl1pPr>
            <a:lvl2pPr marL="400596" indent="0" algn="ctr">
              <a:buNone/>
              <a:defRPr>
                <a:solidFill>
                  <a:schemeClr val="tx1">
                    <a:tint val="75000"/>
                  </a:schemeClr>
                </a:solidFill>
              </a:defRPr>
            </a:lvl2pPr>
            <a:lvl3pPr marL="801188" indent="0" algn="ctr">
              <a:buNone/>
              <a:defRPr>
                <a:solidFill>
                  <a:schemeClr val="tx1">
                    <a:tint val="75000"/>
                  </a:schemeClr>
                </a:solidFill>
              </a:defRPr>
            </a:lvl3pPr>
            <a:lvl4pPr marL="1201783" indent="0" algn="ctr">
              <a:buNone/>
              <a:defRPr>
                <a:solidFill>
                  <a:schemeClr val="tx1">
                    <a:tint val="75000"/>
                  </a:schemeClr>
                </a:solidFill>
              </a:defRPr>
            </a:lvl4pPr>
            <a:lvl5pPr marL="1602377" indent="0" algn="ctr">
              <a:buNone/>
              <a:defRPr>
                <a:solidFill>
                  <a:schemeClr val="tx1">
                    <a:tint val="75000"/>
                  </a:schemeClr>
                </a:solidFill>
              </a:defRPr>
            </a:lvl5pPr>
            <a:lvl6pPr marL="2002973" indent="0" algn="ctr">
              <a:buNone/>
              <a:defRPr>
                <a:solidFill>
                  <a:schemeClr val="tx1">
                    <a:tint val="75000"/>
                  </a:schemeClr>
                </a:solidFill>
              </a:defRPr>
            </a:lvl6pPr>
            <a:lvl7pPr marL="2403567" indent="0" algn="ctr">
              <a:buNone/>
              <a:defRPr>
                <a:solidFill>
                  <a:schemeClr val="tx1">
                    <a:tint val="75000"/>
                  </a:schemeClr>
                </a:solidFill>
              </a:defRPr>
            </a:lvl7pPr>
            <a:lvl8pPr marL="2804161" indent="0" algn="ctr">
              <a:buNone/>
              <a:defRPr>
                <a:solidFill>
                  <a:schemeClr val="tx1">
                    <a:tint val="75000"/>
                  </a:schemeClr>
                </a:solidFill>
              </a:defRPr>
            </a:lvl8pPr>
            <a:lvl9pPr marL="3204755"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96E7ECD-6934-430B-887F-8E5210FC78F0}" type="datetimeFigureOut">
              <a:rPr lang="en-GB" smtClean="0">
                <a:solidFill>
                  <a:prstClr val="black">
                    <a:tint val="75000"/>
                  </a:prstClr>
                </a:solidFill>
              </a:rPr>
              <a:pPr/>
              <a:t>02/07/2021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6A8B4B8-785A-4649-A545-6B1BA60F07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990037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96E7ECD-6934-430B-887F-8E5210FC78F0}" type="datetimeFigureOut">
              <a:rPr lang="en-GB" smtClean="0">
                <a:solidFill>
                  <a:prstClr val="black">
                    <a:tint val="75000"/>
                  </a:prstClr>
                </a:solidFill>
              </a:rPr>
              <a:pPr/>
              <a:t>02/07/2021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6A8B4B8-785A-4649-A545-6B1BA60F07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698072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0" y="4407381"/>
            <a:ext cx="7772944" cy="1362097"/>
          </a:xfrm>
        </p:spPr>
        <p:txBody>
          <a:bodyPr anchor="t"/>
          <a:lstStyle>
            <a:lvl1pPr algn="l">
              <a:defRPr sz="3500" b="1" cap="all"/>
            </a:lvl1pPr>
          </a:lstStyle>
          <a:p>
            <a:r>
              <a:rPr lang="en-US"/>
              <a:t>Click to edit Master title style</a:t>
            </a:r>
            <a:endParaRPr lang="en-GB"/>
          </a:p>
        </p:txBody>
      </p:sp>
      <p:sp>
        <p:nvSpPr>
          <p:cNvPr id="3" name="Text Placeholder 2"/>
          <p:cNvSpPr>
            <a:spLocks noGrp="1"/>
          </p:cNvSpPr>
          <p:nvPr>
            <p:ph type="body" idx="1"/>
          </p:nvPr>
        </p:nvSpPr>
        <p:spPr>
          <a:xfrm>
            <a:off x="722180" y="2907058"/>
            <a:ext cx="7772944" cy="1500322"/>
          </a:xfrm>
        </p:spPr>
        <p:txBody>
          <a:bodyPr anchor="b"/>
          <a:lstStyle>
            <a:lvl1pPr marL="0" indent="0">
              <a:buNone/>
              <a:defRPr sz="1800">
                <a:solidFill>
                  <a:schemeClr val="tx1">
                    <a:tint val="75000"/>
                  </a:schemeClr>
                </a:solidFill>
              </a:defRPr>
            </a:lvl1pPr>
            <a:lvl2pPr marL="400596" indent="0">
              <a:buNone/>
              <a:defRPr sz="1600">
                <a:solidFill>
                  <a:schemeClr val="tx1">
                    <a:tint val="75000"/>
                  </a:schemeClr>
                </a:solidFill>
              </a:defRPr>
            </a:lvl2pPr>
            <a:lvl3pPr marL="801188" indent="0">
              <a:buNone/>
              <a:defRPr sz="1400">
                <a:solidFill>
                  <a:schemeClr val="tx1">
                    <a:tint val="75000"/>
                  </a:schemeClr>
                </a:solidFill>
              </a:defRPr>
            </a:lvl3pPr>
            <a:lvl4pPr marL="1201783" indent="0">
              <a:buNone/>
              <a:defRPr sz="1200">
                <a:solidFill>
                  <a:schemeClr val="tx1">
                    <a:tint val="75000"/>
                  </a:schemeClr>
                </a:solidFill>
              </a:defRPr>
            </a:lvl4pPr>
            <a:lvl5pPr marL="1602377" indent="0">
              <a:buNone/>
              <a:defRPr sz="1200">
                <a:solidFill>
                  <a:schemeClr val="tx1">
                    <a:tint val="75000"/>
                  </a:schemeClr>
                </a:solidFill>
              </a:defRPr>
            </a:lvl5pPr>
            <a:lvl6pPr marL="2002973" indent="0">
              <a:buNone/>
              <a:defRPr sz="1200">
                <a:solidFill>
                  <a:schemeClr val="tx1">
                    <a:tint val="75000"/>
                  </a:schemeClr>
                </a:solidFill>
              </a:defRPr>
            </a:lvl6pPr>
            <a:lvl7pPr marL="2403567" indent="0">
              <a:buNone/>
              <a:defRPr sz="1200">
                <a:solidFill>
                  <a:schemeClr val="tx1">
                    <a:tint val="75000"/>
                  </a:schemeClr>
                </a:solidFill>
              </a:defRPr>
            </a:lvl7pPr>
            <a:lvl8pPr marL="2804161" indent="0">
              <a:buNone/>
              <a:defRPr sz="1200">
                <a:solidFill>
                  <a:schemeClr val="tx1">
                    <a:tint val="75000"/>
                  </a:schemeClr>
                </a:solidFill>
              </a:defRPr>
            </a:lvl8pPr>
            <a:lvl9pPr marL="3204755"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6E7ECD-6934-430B-887F-8E5210FC78F0}" type="datetimeFigureOut">
              <a:rPr lang="en-GB" smtClean="0">
                <a:solidFill>
                  <a:prstClr val="black">
                    <a:tint val="75000"/>
                  </a:prstClr>
                </a:solidFill>
              </a:rPr>
              <a:pPr/>
              <a:t>02/07/2021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6A8B4B8-785A-4649-A545-6B1BA60F07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611725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474" y="1599673"/>
            <a:ext cx="4049369" cy="4526884"/>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37163" y="1599673"/>
            <a:ext cx="4049369" cy="4526884"/>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96E7ECD-6934-430B-887F-8E5210FC78F0}" type="datetimeFigureOut">
              <a:rPr lang="en-GB" smtClean="0">
                <a:solidFill>
                  <a:prstClr val="black">
                    <a:tint val="75000"/>
                  </a:prstClr>
                </a:solidFill>
              </a:rPr>
              <a:pPr/>
              <a:t>02/07/2021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6A8B4B8-785A-4649-A545-6B1BA60F07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044446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472" y="1534880"/>
            <a:ext cx="4039868" cy="639293"/>
          </a:xfrm>
        </p:spPr>
        <p:txBody>
          <a:bodyPr anchor="b"/>
          <a:lstStyle>
            <a:lvl1pPr marL="0" indent="0">
              <a:buNone/>
              <a:defRPr sz="2100" b="1"/>
            </a:lvl1pPr>
            <a:lvl2pPr marL="400596" indent="0">
              <a:buNone/>
              <a:defRPr sz="1800" b="1"/>
            </a:lvl2pPr>
            <a:lvl3pPr marL="801188" indent="0">
              <a:buNone/>
              <a:defRPr sz="1600" b="1"/>
            </a:lvl3pPr>
            <a:lvl4pPr marL="1201783" indent="0">
              <a:buNone/>
              <a:defRPr sz="1400" b="1"/>
            </a:lvl4pPr>
            <a:lvl5pPr marL="1602377" indent="0">
              <a:buNone/>
              <a:defRPr sz="1400" b="1"/>
            </a:lvl5pPr>
            <a:lvl6pPr marL="2002973" indent="0">
              <a:buNone/>
              <a:defRPr sz="1400" b="1"/>
            </a:lvl6pPr>
            <a:lvl7pPr marL="2403567" indent="0">
              <a:buNone/>
              <a:defRPr sz="1400" b="1"/>
            </a:lvl7pPr>
            <a:lvl8pPr marL="2804161" indent="0">
              <a:buNone/>
              <a:defRPr sz="1400" b="1"/>
            </a:lvl8pPr>
            <a:lvl9pPr marL="3204755" indent="0">
              <a:buNone/>
              <a:defRPr sz="1400" b="1"/>
            </a:lvl9pPr>
          </a:lstStyle>
          <a:p>
            <a:pPr lvl="0"/>
            <a:r>
              <a:rPr lang="en-US"/>
              <a:t>Click to edit Master text styles</a:t>
            </a:r>
          </a:p>
        </p:txBody>
      </p:sp>
      <p:sp>
        <p:nvSpPr>
          <p:cNvPr id="4" name="Content Placeholder 3"/>
          <p:cNvSpPr>
            <a:spLocks noGrp="1"/>
          </p:cNvSpPr>
          <p:nvPr>
            <p:ph sz="half" idx="2"/>
          </p:nvPr>
        </p:nvSpPr>
        <p:spPr>
          <a:xfrm>
            <a:off x="457472" y="2174174"/>
            <a:ext cx="4039868" cy="3952385"/>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305" y="1534880"/>
            <a:ext cx="4041224" cy="639293"/>
          </a:xfrm>
        </p:spPr>
        <p:txBody>
          <a:bodyPr anchor="b"/>
          <a:lstStyle>
            <a:lvl1pPr marL="0" indent="0">
              <a:buNone/>
              <a:defRPr sz="2100" b="1"/>
            </a:lvl1pPr>
            <a:lvl2pPr marL="400596" indent="0">
              <a:buNone/>
              <a:defRPr sz="1800" b="1"/>
            </a:lvl2pPr>
            <a:lvl3pPr marL="801188" indent="0">
              <a:buNone/>
              <a:defRPr sz="1600" b="1"/>
            </a:lvl3pPr>
            <a:lvl4pPr marL="1201783" indent="0">
              <a:buNone/>
              <a:defRPr sz="1400" b="1"/>
            </a:lvl4pPr>
            <a:lvl5pPr marL="1602377" indent="0">
              <a:buNone/>
              <a:defRPr sz="1400" b="1"/>
            </a:lvl5pPr>
            <a:lvl6pPr marL="2002973" indent="0">
              <a:buNone/>
              <a:defRPr sz="1400" b="1"/>
            </a:lvl6pPr>
            <a:lvl7pPr marL="2403567" indent="0">
              <a:buNone/>
              <a:defRPr sz="1400" b="1"/>
            </a:lvl7pPr>
            <a:lvl8pPr marL="2804161" indent="0">
              <a:buNone/>
              <a:defRPr sz="1400" b="1"/>
            </a:lvl8pPr>
            <a:lvl9pPr marL="3204755" indent="0">
              <a:buNone/>
              <a:defRPr sz="1400" b="1"/>
            </a:lvl9pPr>
          </a:lstStyle>
          <a:p>
            <a:pPr lvl="0"/>
            <a:r>
              <a:rPr lang="en-US"/>
              <a:t>Click to edit Master text styles</a:t>
            </a:r>
          </a:p>
        </p:txBody>
      </p:sp>
      <p:sp>
        <p:nvSpPr>
          <p:cNvPr id="6" name="Content Placeholder 5"/>
          <p:cNvSpPr>
            <a:spLocks noGrp="1"/>
          </p:cNvSpPr>
          <p:nvPr>
            <p:ph sz="quarter" idx="4"/>
          </p:nvPr>
        </p:nvSpPr>
        <p:spPr>
          <a:xfrm>
            <a:off x="4645305" y="2174174"/>
            <a:ext cx="4041224" cy="3952385"/>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96E7ECD-6934-430B-887F-8E5210FC78F0}" type="datetimeFigureOut">
              <a:rPr lang="en-GB" smtClean="0">
                <a:solidFill>
                  <a:prstClr val="black">
                    <a:tint val="75000"/>
                  </a:prstClr>
                </a:solidFill>
              </a:rPr>
              <a:pPr/>
              <a:t>02/07/2021</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C6A8B4B8-785A-4649-A545-6B1BA60F07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414864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96E7ECD-6934-430B-887F-8E5210FC78F0}" type="datetimeFigureOut">
              <a:rPr lang="en-GB" smtClean="0">
                <a:solidFill>
                  <a:prstClr val="black">
                    <a:tint val="75000"/>
                  </a:prstClr>
                </a:solidFill>
              </a:rPr>
              <a:pPr/>
              <a:t>02/07/2021</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C6A8B4B8-785A-4649-A545-6B1BA60F07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907879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6E7ECD-6934-430B-887F-8E5210FC78F0}" type="datetimeFigureOut">
              <a:rPr lang="en-GB" smtClean="0">
                <a:solidFill>
                  <a:prstClr val="black">
                    <a:tint val="75000"/>
                  </a:prstClr>
                </a:solidFill>
              </a:rPr>
              <a:pPr/>
              <a:t>02/07/2021</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C6A8B4B8-785A-4649-A545-6B1BA60F07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14257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949" y="275014"/>
            <a:ext cx="2056586" cy="585154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474" y="275014"/>
            <a:ext cx="6042153" cy="585154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96E7ECD-6934-430B-887F-8E5210FC78F0}" type="datetimeFigureOut">
              <a:rPr lang="en-GB" smtClean="0">
                <a:solidFill>
                  <a:prstClr val="black">
                    <a:tint val="75000"/>
                  </a:prstClr>
                </a:solidFill>
              </a:rPr>
              <a:pPr/>
              <a:t>02/07/2021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6A8B4B8-785A-4649-A545-6B1BA60F07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221236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8340198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530" y="2130976"/>
            <a:ext cx="7772944" cy="1470086"/>
          </a:xfrm>
        </p:spPr>
        <p:txBody>
          <a:bodyPr/>
          <a:lstStyle/>
          <a:p>
            <a:r>
              <a:rPr lang="en-US"/>
              <a:t>Click to edit Master title style</a:t>
            </a:r>
            <a:endParaRPr lang="en-GB"/>
          </a:p>
        </p:txBody>
      </p:sp>
      <p:sp>
        <p:nvSpPr>
          <p:cNvPr id="3" name="Subtitle 2"/>
          <p:cNvSpPr>
            <a:spLocks noGrp="1"/>
          </p:cNvSpPr>
          <p:nvPr>
            <p:ph type="subTitle" idx="1"/>
          </p:nvPr>
        </p:nvSpPr>
        <p:spPr>
          <a:xfrm>
            <a:off x="1371058" y="3886156"/>
            <a:ext cx="6401886" cy="1752295"/>
          </a:xfrm>
        </p:spPr>
        <p:txBody>
          <a:bodyPr/>
          <a:lstStyle>
            <a:lvl1pPr marL="0" indent="0" algn="ctr">
              <a:buNone/>
              <a:defRPr>
                <a:solidFill>
                  <a:schemeClr val="tx1">
                    <a:tint val="75000"/>
                  </a:schemeClr>
                </a:solidFill>
              </a:defRPr>
            </a:lvl1pPr>
            <a:lvl2pPr marL="400736" indent="0" algn="ctr">
              <a:buNone/>
              <a:defRPr>
                <a:solidFill>
                  <a:schemeClr val="tx1">
                    <a:tint val="75000"/>
                  </a:schemeClr>
                </a:solidFill>
              </a:defRPr>
            </a:lvl2pPr>
            <a:lvl3pPr marL="801472" indent="0" algn="ctr">
              <a:buNone/>
              <a:defRPr>
                <a:solidFill>
                  <a:schemeClr val="tx1">
                    <a:tint val="75000"/>
                  </a:schemeClr>
                </a:solidFill>
              </a:defRPr>
            </a:lvl3pPr>
            <a:lvl4pPr marL="1202207" indent="0" algn="ctr">
              <a:buNone/>
              <a:defRPr>
                <a:solidFill>
                  <a:schemeClr val="tx1">
                    <a:tint val="75000"/>
                  </a:schemeClr>
                </a:solidFill>
              </a:defRPr>
            </a:lvl4pPr>
            <a:lvl5pPr marL="1602943" indent="0" algn="ctr">
              <a:buNone/>
              <a:defRPr>
                <a:solidFill>
                  <a:schemeClr val="tx1">
                    <a:tint val="75000"/>
                  </a:schemeClr>
                </a:solidFill>
              </a:defRPr>
            </a:lvl5pPr>
            <a:lvl6pPr marL="2003679" indent="0" algn="ctr">
              <a:buNone/>
              <a:defRPr>
                <a:solidFill>
                  <a:schemeClr val="tx1">
                    <a:tint val="75000"/>
                  </a:schemeClr>
                </a:solidFill>
              </a:defRPr>
            </a:lvl6pPr>
            <a:lvl7pPr marL="2404415" indent="0" algn="ctr">
              <a:buNone/>
              <a:defRPr>
                <a:solidFill>
                  <a:schemeClr val="tx1">
                    <a:tint val="75000"/>
                  </a:schemeClr>
                </a:solidFill>
              </a:defRPr>
            </a:lvl7pPr>
            <a:lvl8pPr marL="2805151" indent="0" algn="ctr">
              <a:buNone/>
              <a:defRPr>
                <a:solidFill>
                  <a:schemeClr val="tx1">
                    <a:tint val="75000"/>
                  </a:schemeClr>
                </a:solidFill>
              </a:defRPr>
            </a:lvl8pPr>
            <a:lvl9pPr marL="3205886"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96E7ECD-6934-430B-887F-8E5210FC78F0}" type="datetimeFigureOut">
              <a:rPr lang="en-GB" smtClean="0">
                <a:solidFill>
                  <a:prstClr val="black">
                    <a:tint val="75000"/>
                  </a:prstClr>
                </a:solidFill>
              </a:rPr>
              <a:pPr/>
              <a:t>02/07/2021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6A8B4B8-785A-4649-A545-6B1BA60F07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550290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96E7ECD-6934-430B-887F-8E5210FC78F0}" type="datetimeFigureOut">
              <a:rPr lang="en-GB" smtClean="0">
                <a:solidFill>
                  <a:prstClr val="black">
                    <a:tint val="75000"/>
                  </a:prstClr>
                </a:solidFill>
              </a:rPr>
              <a:pPr/>
              <a:t>02/07/2021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6A8B4B8-785A-4649-A545-6B1BA60F07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653168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0" y="4407379"/>
            <a:ext cx="7772944" cy="1362097"/>
          </a:xfrm>
        </p:spPr>
        <p:txBody>
          <a:bodyPr anchor="t"/>
          <a:lstStyle>
            <a:lvl1pPr algn="l">
              <a:defRPr sz="3500" b="1" cap="all"/>
            </a:lvl1pPr>
          </a:lstStyle>
          <a:p>
            <a:r>
              <a:rPr lang="en-US"/>
              <a:t>Click to edit Master title style</a:t>
            </a:r>
            <a:endParaRPr lang="en-GB"/>
          </a:p>
        </p:txBody>
      </p:sp>
      <p:sp>
        <p:nvSpPr>
          <p:cNvPr id="3" name="Text Placeholder 2"/>
          <p:cNvSpPr>
            <a:spLocks noGrp="1"/>
          </p:cNvSpPr>
          <p:nvPr>
            <p:ph type="body" idx="1"/>
          </p:nvPr>
        </p:nvSpPr>
        <p:spPr>
          <a:xfrm>
            <a:off x="722180" y="2907056"/>
            <a:ext cx="7772944" cy="1500322"/>
          </a:xfrm>
        </p:spPr>
        <p:txBody>
          <a:bodyPr anchor="b"/>
          <a:lstStyle>
            <a:lvl1pPr marL="0" indent="0">
              <a:buNone/>
              <a:defRPr sz="1800">
                <a:solidFill>
                  <a:schemeClr val="tx1">
                    <a:tint val="75000"/>
                  </a:schemeClr>
                </a:solidFill>
              </a:defRPr>
            </a:lvl1pPr>
            <a:lvl2pPr marL="400736" indent="0">
              <a:buNone/>
              <a:defRPr sz="1600">
                <a:solidFill>
                  <a:schemeClr val="tx1">
                    <a:tint val="75000"/>
                  </a:schemeClr>
                </a:solidFill>
              </a:defRPr>
            </a:lvl2pPr>
            <a:lvl3pPr marL="801472" indent="0">
              <a:buNone/>
              <a:defRPr sz="1400">
                <a:solidFill>
                  <a:schemeClr val="tx1">
                    <a:tint val="75000"/>
                  </a:schemeClr>
                </a:solidFill>
              </a:defRPr>
            </a:lvl3pPr>
            <a:lvl4pPr marL="1202207" indent="0">
              <a:buNone/>
              <a:defRPr sz="1200">
                <a:solidFill>
                  <a:schemeClr val="tx1">
                    <a:tint val="75000"/>
                  </a:schemeClr>
                </a:solidFill>
              </a:defRPr>
            </a:lvl4pPr>
            <a:lvl5pPr marL="1602943" indent="0">
              <a:buNone/>
              <a:defRPr sz="1200">
                <a:solidFill>
                  <a:schemeClr val="tx1">
                    <a:tint val="75000"/>
                  </a:schemeClr>
                </a:solidFill>
              </a:defRPr>
            </a:lvl5pPr>
            <a:lvl6pPr marL="2003679" indent="0">
              <a:buNone/>
              <a:defRPr sz="1200">
                <a:solidFill>
                  <a:schemeClr val="tx1">
                    <a:tint val="75000"/>
                  </a:schemeClr>
                </a:solidFill>
              </a:defRPr>
            </a:lvl6pPr>
            <a:lvl7pPr marL="2404415" indent="0">
              <a:buNone/>
              <a:defRPr sz="1200">
                <a:solidFill>
                  <a:schemeClr val="tx1">
                    <a:tint val="75000"/>
                  </a:schemeClr>
                </a:solidFill>
              </a:defRPr>
            </a:lvl7pPr>
            <a:lvl8pPr marL="2805151" indent="0">
              <a:buNone/>
              <a:defRPr sz="1200">
                <a:solidFill>
                  <a:schemeClr val="tx1">
                    <a:tint val="75000"/>
                  </a:schemeClr>
                </a:solidFill>
              </a:defRPr>
            </a:lvl8pPr>
            <a:lvl9pPr marL="3205886"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6E7ECD-6934-430B-887F-8E5210FC78F0}" type="datetimeFigureOut">
              <a:rPr lang="en-GB" smtClean="0">
                <a:solidFill>
                  <a:prstClr val="black">
                    <a:tint val="75000"/>
                  </a:prstClr>
                </a:solidFill>
              </a:rPr>
              <a:pPr/>
              <a:t>02/07/2021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6A8B4B8-785A-4649-A545-6B1BA60F07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227147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474" y="1599673"/>
            <a:ext cx="4049369" cy="4526884"/>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37162" y="1599673"/>
            <a:ext cx="4049369" cy="4526884"/>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96E7ECD-6934-430B-887F-8E5210FC78F0}" type="datetimeFigureOut">
              <a:rPr lang="en-GB" smtClean="0">
                <a:solidFill>
                  <a:prstClr val="black">
                    <a:tint val="75000"/>
                  </a:prstClr>
                </a:solidFill>
              </a:rPr>
              <a:pPr/>
              <a:t>02/07/2021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6A8B4B8-785A-4649-A545-6B1BA60F07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685576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472" y="1534879"/>
            <a:ext cx="4039868" cy="639293"/>
          </a:xfrm>
        </p:spPr>
        <p:txBody>
          <a:bodyPr anchor="b"/>
          <a:lstStyle>
            <a:lvl1pPr marL="0" indent="0">
              <a:buNone/>
              <a:defRPr sz="2100" b="1"/>
            </a:lvl1pPr>
            <a:lvl2pPr marL="400736" indent="0">
              <a:buNone/>
              <a:defRPr sz="1800" b="1"/>
            </a:lvl2pPr>
            <a:lvl3pPr marL="801472" indent="0">
              <a:buNone/>
              <a:defRPr sz="1600" b="1"/>
            </a:lvl3pPr>
            <a:lvl4pPr marL="1202207" indent="0">
              <a:buNone/>
              <a:defRPr sz="1400" b="1"/>
            </a:lvl4pPr>
            <a:lvl5pPr marL="1602943" indent="0">
              <a:buNone/>
              <a:defRPr sz="1400" b="1"/>
            </a:lvl5pPr>
            <a:lvl6pPr marL="2003679" indent="0">
              <a:buNone/>
              <a:defRPr sz="1400" b="1"/>
            </a:lvl6pPr>
            <a:lvl7pPr marL="2404415" indent="0">
              <a:buNone/>
              <a:defRPr sz="1400" b="1"/>
            </a:lvl7pPr>
            <a:lvl8pPr marL="2805151" indent="0">
              <a:buNone/>
              <a:defRPr sz="1400" b="1"/>
            </a:lvl8pPr>
            <a:lvl9pPr marL="3205886" indent="0">
              <a:buNone/>
              <a:defRPr sz="1400" b="1"/>
            </a:lvl9pPr>
          </a:lstStyle>
          <a:p>
            <a:pPr lvl="0"/>
            <a:r>
              <a:rPr lang="en-US"/>
              <a:t>Click to edit Master text styles</a:t>
            </a:r>
          </a:p>
        </p:txBody>
      </p:sp>
      <p:sp>
        <p:nvSpPr>
          <p:cNvPr id="4" name="Content Placeholder 3"/>
          <p:cNvSpPr>
            <a:spLocks noGrp="1"/>
          </p:cNvSpPr>
          <p:nvPr>
            <p:ph sz="half" idx="2"/>
          </p:nvPr>
        </p:nvSpPr>
        <p:spPr>
          <a:xfrm>
            <a:off x="457472" y="2174172"/>
            <a:ext cx="4039868" cy="3952385"/>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305" y="1534879"/>
            <a:ext cx="4041224" cy="639293"/>
          </a:xfrm>
        </p:spPr>
        <p:txBody>
          <a:bodyPr anchor="b"/>
          <a:lstStyle>
            <a:lvl1pPr marL="0" indent="0">
              <a:buNone/>
              <a:defRPr sz="2100" b="1"/>
            </a:lvl1pPr>
            <a:lvl2pPr marL="400736" indent="0">
              <a:buNone/>
              <a:defRPr sz="1800" b="1"/>
            </a:lvl2pPr>
            <a:lvl3pPr marL="801472" indent="0">
              <a:buNone/>
              <a:defRPr sz="1600" b="1"/>
            </a:lvl3pPr>
            <a:lvl4pPr marL="1202207" indent="0">
              <a:buNone/>
              <a:defRPr sz="1400" b="1"/>
            </a:lvl4pPr>
            <a:lvl5pPr marL="1602943" indent="0">
              <a:buNone/>
              <a:defRPr sz="1400" b="1"/>
            </a:lvl5pPr>
            <a:lvl6pPr marL="2003679" indent="0">
              <a:buNone/>
              <a:defRPr sz="1400" b="1"/>
            </a:lvl6pPr>
            <a:lvl7pPr marL="2404415" indent="0">
              <a:buNone/>
              <a:defRPr sz="1400" b="1"/>
            </a:lvl7pPr>
            <a:lvl8pPr marL="2805151" indent="0">
              <a:buNone/>
              <a:defRPr sz="1400" b="1"/>
            </a:lvl8pPr>
            <a:lvl9pPr marL="3205886" indent="0">
              <a:buNone/>
              <a:defRPr sz="1400" b="1"/>
            </a:lvl9pPr>
          </a:lstStyle>
          <a:p>
            <a:pPr lvl="0"/>
            <a:r>
              <a:rPr lang="en-US"/>
              <a:t>Click to edit Master text styles</a:t>
            </a:r>
          </a:p>
        </p:txBody>
      </p:sp>
      <p:sp>
        <p:nvSpPr>
          <p:cNvPr id="6" name="Content Placeholder 5"/>
          <p:cNvSpPr>
            <a:spLocks noGrp="1"/>
          </p:cNvSpPr>
          <p:nvPr>
            <p:ph sz="quarter" idx="4"/>
          </p:nvPr>
        </p:nvSpPr>
        <p:spPr>
          <a:xfrm>
            <a:off x="4645305" y="2174172"/>
            <a:ext cx="4041224" cy="3952385"/>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96E7ECD-6934-430B-887F-8E5210FC78F0}" type="datetimeFigureOut">
              <a:rPr lang="en-GB" smtClean="0">
                <a:solidFill>
                  <a:prstClr val="black">
                    <a:tint val="75000"/>
                  </a:prstClr>
                </a:solidFill>
              </a:rPr>
              <a:pPr/>
              <a:t>02/07/2021</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C6A8B4B8-785A-4649-A545-6B1BA60F07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8220315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96E7ECD-6934-430B-887F-8E5210FC78F0}" type="datetimeFigureOut">
              <a:rPr lang="en-GB" smtClean="0">
                <a:solidFill>
                  <a:prstClr val="black">
                    <a:tint val="75000"/>
                  </a:prstClr>
                </a:solidFill>
              </a:rPr>
              <a:pPr/>
              <a:t>02/07/2021</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C6A8B4B8-785A-4649-A545-6B1BA60F07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13777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6E7ECD-6934-430B-887F-8E5210FC78F0}" type="datetimeFigureOut">
              <a:rPr lang="en-GB" smtClean="0">
                <a:solidFill>
                  <a:prstClr val="black">
                    <a:tint val="75000"/>
                  </a:prstClr>
                </a:solidFill>
              </a:rPr>
              <a:pPr/>
              <a:t>02/07/2021</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C6A8B4B8-785A-4649-A545-6B1BA60F07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3053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947" y="275012"/>
            <a:ext cx="2056586" cy="585154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474" y="275012"/>
            <a:ext cx="6042153" cy="585154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96E7ECD-6934-430B-887F-8E5210FC78F0}" type="datetimeFigureOut">
              <a:rPr lang="en-GB" smtClean="0">
                <a:solidFill>
                  <a:prstClr val="black">
                    <a:tint val="75000"/>
                  </a:prstClr>
                </a:solidFill>
              </a:rPr>
              <a:pPr/>
              <a:t>02/07/2021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6A8B4B8-785A-4649-A545-6B1BA60F078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55692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19" indent="0">
              <a:buNone/>
              <a:defRPr sz="1800">
                <a:solidFill>
                  <a:schemeClr val="tx1">
                    <a:tint val="75000"/>
                  </a:schemeClr>
                </a:solidFill>
              </a:defRPr>
            </a:lvl2pPr>
            <a:lvl3pPr marL="914239" indent="0">
              <a:buNone/>
              <a:defRPr sz="1600">
                <a:solidFill>
                  <a:schemeClr val="tx1">
                    <a:tint val="75000"/>
                  </a:schemeClr>
                </a:solidFill>
              </a:defRPr>
            </a:lvl3pPr>
            <a:lvl4pPr marL="1371358" indent="0">
              <a:buNone/>
              <a:defRPr sz="1400">
                <a:solidFill>
                  <a:schemeClr val="tx1">
                    <a:tint val="75000"/>
                  </a:schemeClr>
                </a:solidFill>
              </a:defRPr>
            </a:lvl4pPr>
            <a:lvl5pPr marL="1828477" indent="0">
              <a:buNone/>
              <a:defRPr sz="1400">
                <a:solidFill>
                  <a:schemeClr val="tx1">
                    <a:tint val="75000"/>
                  </a:schemeClr>
                </a:solidFill>
              </a:defRPr>
            </a:lvl5pPr>
            <a:lvl6pPr marL="2285596" indent="0">
              <a:buNone/>
              <a:defRPr sz="1400">
                <a:solidFill>
                  <a:schemeClr val="tx1">
                    <a:tint val="75000"/>
                  </a:schemeClr>
                </a:solidFill>
              </a:defRPr>
            </a:lvl6pPr>
            <a:lvl7pPr marL="2742716" indent="0">
              <a:buNone/>
              <a:defRPr sz="1400">
                <a:solidFill>
                  <a:schemeClr val="tx1">
                    <a:tint val="75000"/>
                  </a:schemeClr>
                </a:solidFill>
              </a:defRPr>
            </a:lvl7pPr>
            <a:lvl8pPr marL="3199835" indent="0">
              <a:buNone/>
              <a:defRPr sz="1400">
                <a:solidFill>
                  <a:schemeClr val="tx1">
                    <a:tint val="75000"/>
                  </a:schemeClr>
                </a:solidFill>
              </a:defRPr>
            </a:lvl8pPr>
            <a:lvl9pPr marL="3656954"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0357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7/2/2021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19" indent="0">
              <a:buNone/>
              <a:defRPr sz="2000" b="1"/>
            </a:lvl2pPr>
            <a:lvl3pPr marL="914239" indent="0">
              <a:buNone/>
              <a:defRPr sz="1800" b="1"/>
            </a:lvl3pPr>
            <a:lvl4pPr marL="1371358" indent="0">
              <a:buNone/>
              <a:defRPr sz="1600" b="1"/>
            </a:lvl4pPr>
            <a:lvl5pPr marL="1828477" indent="0">
              <a:buNone/>
              <a:defRPr sz="1600" b="1"/>
            </a:lvl5pPr>
            <a:lvl6pPr marL="2285596" indent="0">
              <a:buNone/>
              <a:defRPr sz="1600" b="1"/>
            </a:lvl6pPr>
            <a:lvl7pPr marL="2742716" indent="0">
              <a:buNone/>
              <a:defRPr sz="1600" b="1"/>
            </a:lvl7pPr>
            <a:lvl8pPr marL="3199835" indent="0">
              <a:buNone/>
              <a:defRPr sz="1600" b="1"/>
            </a:lvl8pPr>
            <a:lvl9pPr marL="3656954"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19" indent="0">
              <a:buNone/>
              <a:defRPr sz="2000" b="1"/>
            </a:lvl2pPr>
            <a:lvl3pPr marL="914239" indent="0">
              <a:buNone/>
              <a:defRPr sz="1800" b="1"/>
            </a:lvl3pPr>
            <a:lvl4pPr marL="1371358" indent="0">
              <a:buNone/>
              <a:defRPr sz="1600" b="1"/>
            </a:lvl4pPr>
            <a:lvl5pPr marL="1828477" indent="0">
              <a:buNone/>
              <a:defRPr sz="1600" b="1"/>
            </a:lvl5pPr>
            <a:lvl6pPr marL="2285596" indent="0">
              <a:buNone/>
              <a:defRPr sz="1600" b="1"/>
            </a:lvl6pPr>
            <a:lvl7pPr marL="2742716" indent="0">
              <a:buNone/>
              <a:defRPr sz="1600" b="1"/>
            </a:lvl7pPr>
            <a:lvl8pPr marL="3199835" indent="0">
              <a:buNone/>
              <a:defRPr sz="1600" b="1"/>
            </a:lvl8pPr>
            <a:lvl9pPr marL="36569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7/2/2021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7/2/2021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0"/>
            <a:ext cx="3008313" cy="4691063"/>
          </a:xfrm>
        </p:spPr>
        <p:txBody>
          <a:bodyPr/>
          <a:lstStyle>
            <a:lvl1pPr marL="0" indent="0">
              <a:buNone/>
              <a:defRPr sz="1400"/>
            </a:lvl1pPr>
            <a:lvl2pPr marL="457119" indent="0">
              <a:buNone/>
              <a:defRPr sz="1200"/>
            </a:lvl2pPr>
            <a:lvl3pPr marL="914239" indent="0">
              <a:buNone/>
              <a:defRPr sz="1000"/>
            </a:lvl3pPr>
            <a:lvl4pPr marL="1371358" indent="0">
              <a:buNone/>
              <a:defRPr sz="900"/>
            </a:lvl4pPr>
            <a:lvl5pPr marL="1828477" indent="0">
              <a:buNone/>
              <a:defRPr sz="900"/>
            </a:lvl5pPr>
            <a:lvl6pPr marL="2285596" indent="0">
              <a:buNone/>
              <a:defRPr sz="900"/>
            </a:lvl6pPr>
            <a:lvl7pPr marL="2742716" indent="0">
              <a:buNone/>
              <a:defRPr sz="900"/>
            </a:lvl7pPr>
            <a:lvl8pPr marL="3199835" indent="0">
              <a:buNone/>
              <a:defRPr sz="900"/>
            </a:lvl8pPr>
            <a:lvl9pPr marL="3656954"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19" indent="0">
              <a:buNone/>
              <a:defRPr sz="2800"/>
            </a:lvl2pPr>
            <a:lvl3pPr marL="914239" indent="0">
              <a:buNone/>
              <a:defRPr sz="2400"/>
            </a:lvl3pPr>
            <a:lvl4pPr marL="1371358" indent="0">
              <a:buNone/>
              <a:defRPr sz="2000"/>
            </a:lvl4pPr>
            <a:lvl5pPr marL="1828477" indent="0">
              <a:buNone/>
              <a:defRPr sz="2000"/>
            </a:lvl5pPr>
            <a:lvl6pPr marL="2285596" indent="0">
              <a:buNone/>
              <a:defRPr sz="2000"/>
            </a:lvl6pPr>
            <a:lvl7pPr marL="2742716" indent="0">
              <a:buNone/>
              <a:defRPr sz="2000"/>
            </a:lvl7pPr>
            <a:lvl8pPr marL="3199835" indent="0">
              <a:buNone/>
              <a:defRPr sz="2000"/>
            </a:lvl8pPr>
            <a:lvl9pPr marL="3656954"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19" indent="0">
              <a:buNone/>
              <a:defRPr sz="1200"/>
            </a:lvl2pPr>
            <a:lvl3pPr marL="914239" indent="0">
              <a:buNone/>
              <a:defRPr sz="1000"/>
            </a:lvl3pPr>
            <a:lvl4pPr marL="1371358" indent="0">
              <a:buNone/>
              <a:defRPr sz="900"/>
            </a:lvl4pPr>
            <a:lvl5pPr marL="1828477" indent="0">
              <a:buNone/>
              <a:defRPr sz="900"/>
            </a:lvl5pPr>
            <a:lvl6pPr marL="2285596" indent="0">
              <a:buNone/>
              <a:defRPr sz="900"/>
            </a:lvl6pPr>
            <a:lvl7pPr marL="2742716" indent="0">
              <a:buNone/>
              <a:defRPr sz="900"/>
            </a:lvl7pPr>
            <a:lvl8pPr marL="3199835" indent="0">
              <a:buNone/>
              <a:defRPr sz="900"/>
            </a:lvl8pPr>
            <a:lvl9pPr marL="3656954"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10" Type="http://schemas.openxmlformats.org/officeDocument/2006/relationships/theme" Target="../theme/theme3.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5" Type="http://schemas.openxmlformats.org/officeDocument/2006/relationships/slideLayout" Target="../slideLayouts/slideLayout26.xml"/><Relationship Id="rId10" Type="http://schemas.openxmlformats.org/officeDocument/2006/relationships/theme" Target="../theme/theme4.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24" tIns="45712" rIns="91424" bIns="45712"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24" tIns="45712" rIns="91424" bIns="4571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1" y="6356351"/>
            <a:ext cx="2133600" cy="365125"/>
          </a:xfrm>
          <a:prstGeom prst="rect">
            <a:avLst/>
          </a:prstGeom>
        </p:spPr>
        <p:txBody>
          <a:bodyPr vert="horz" lIns="91424" tIns="45712" rIns="91424" bIns="45712" rtlCol="0" anchor="ctr"/>
          <a:lstStyle>
            <a:lvl1pPr algn="l">
              <a:defRPr sz="1200">
                <a:solidFill>
                  <a:schemeClr val="tx1">
                    <a:tint val="75000"/>
                  </a:schemeClr>
                </a:solidFill>
              </a:defRPr>
            </a:lvl1pPr>
          </a:lstStyle>
          <a:p>
            <a:fld id="{1D8BD707-D9CF-40AE-B4C6-C98DA3205C09}" type="datetimeFigureOut">
              <a:rPr lang="en-US" smtClean="0"/>
              <a:pPr/>
              <a:t>7/2/2021</a:t>
            </a:fld>
            <a:endParaRPr lang="en-US"/>
          </a:p>
        </p:txBody>
      </p:sp>
      <p:sp>
        <p:nvSpPr>
          <p:cNvPr id="5" name="Footer Placeholder 4"/>
          <p:cNvSpPr>
            <a:spLocks noGrp="1"/>
          </p:cNvSpPr>
          <p:nvPr>
            <p:ph type="ftr" sz="quarter" idx="3"/>
          </p:nvPr>
        </p:nvSpPr>
        <p:spPr>
          <a:xfrm>
            <a:off x="3124201" y="6356351"/>
            <a:ext cx="2895600" cy="365125"/>
          </a:xfrm>
          <a:prstGeom prst="rect">
            <a:avLst/>
          </a:prstGeom>
        </p:spPr>
        <p:txBody>
          <a:bodyPr vert="horz" lIns="91424" tIns="45712" rIns="91424" bIns="45712"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24" tIns="45712" rIns="91424" bIns="45712"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239" rtl="0" eaLnBrk="1" latinLnBrk="0" hangingPunct="1">
        <a:spcBef>
          <a:spcPct val="0"/>
        </a:spcBef>
        <a:buNone/>
        <a:defRPr sz="4400" kern="1200">
          <a:solidFill>
            <a:schemeClr val="tx1"/>
          </a:solidFill>
          <a:latin typeface="+mj-lt"/>
          <a:ea typeface="+mj-ea"/>
          <a:cs typeface="+mj-cs"/>
        </a:defRPr>
      </a:lvl1pPr>
    </p:titleStyle>
    <p:bodyStyle>
      <a:lvl1pPr marL="342839" indent="-342839" algn="l" defTabSz="914239"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19" indent="-285700" algn="l" defTabSz="914239"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798" indent="-228560" algn="l" defTabSz="914239"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9918"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037"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156"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275"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395"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514"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39" rtl="0" eaLnBrk="1" latinLnBrk="0" hangingPunct="1">
        <a:defRPr sz="1800" kern="1200">
          <a:solidFill>
            <a:schemeClr val="tx1"/>
          </a:solidFill>
          <a:latin typeface="+mn-lt"/>
          <a:ea typeface="+mn-ea"/>
          <a:cs typeface="+mn-cs"/>
        </a:defRPr>
      </a:lvl1pPr>
      <a:lvl2pPr marL="457119" algn="l" defTabSz="914239" rtl="0" eaLnBrk="1" latinLnBrk="0" hangingPunct="1">
        <a:defRPr sz="1800" kern="1200">
          <a:solidFill>
            <a:schemeClr val="tx1"/>
          </a:solidFill>
          <a:latin typeface="+mn-lt"/>
          <a:ea typeface="+mn-ea"/>
          <a:cs typeface="+mn-cs"/>
        </a:defRPr>
      </a:lvl2pPr>
      <a:lvl3pPr marL="914239" algn="l" defTabSz="914239" rtl="0" eaLnBrk="1" latinLnBrk="0" hangingPunct="1">
        <a:defRPr sz="1800" kern="1200">
          <a:solidFill>
            <a:schemeClr val="tx1"/>
          </a:solidFill>
          <a:latin typeface="+mn-lt"/>
          <a:ea typeface="+mn-ea"/>
          <a:cs typeface="+mn-cs"/>
        </a:defRPr>
      </a:lvl3pPr>
      <a:lvl4pPr marL="1371358" algn="l" defTabSz="914239" rtl="0" eaLnBrk="1" latinLnBrk="0" hangingPunct="1">
        <a:defRPr sz="1800" kern="1200">
          <a:solidFill>
            <a:schemeClr val="tx1"/>
          </a:solidFill>
          <a:latin typeface="+mn-lt"/>
          <a:ea typeface="+mn-ea"/>
          <a:cs typeface="+mn-cs"/>
        </a:defRPr>
      </a:lvl4pPr>
      <a:lvl5pPr marL="1828477" algn="l" defTabSz="914239" rtl="0" eaLnBrk="1" latinLnBrk="0" hangingPunct="1">
        <a:defRPr sz="1800" kern="1200">
          <a:solidFill>
            <a:schemeClr val="tx1"/>
          </a:solidFill>
          <a:latin typeface="+mn-lt"/>
          <a:ea typeface="+mn-ea"/>
          <a:cs typeface="+mn-cs"/>
        </a:defRPr>
      </a:lvl5pPr>
      <a:lvl6pPr marL="2285596" algn="l" defTabSz="914239" rtl="0" eaLnBrk="1" latinLnBrk="0" hangingPunct="1">
        <a:defRPr sz="1800" kern="1200">
          <a:solidFill>
            <a:schemeClr val="tx1"/>
          </a:solidFill>
          <a:latin typeface="+mn-lt"/>
          <a:ea typeface="+mn-ea"/>
          <a:cs typeface="+mn-cs"/>
        </a:defRPr>
      </a:lvl6pPr>
      <a:lvl7pPr marL="2742716" algn="l" defTabSz="914239" rtl="0" eaLnBrk="1" latinLnBrk="0" hangingPunct="1">
        <a:defRPr sz="1800" kern="1200">
          <a:solidFill>
            <a:schemeClr val="tx1"/>
          </a:solidFill>
          <a:latin typeface="+mn-lt"/>
          <a:ea typeface="+mn-ea"/>
          <a:cs typeface="+mn-cs"/>
        </a:defRPr>
      </a:lvl7pPr>
      <a:lvl8pPr marL="3199835" algn="l" defTabSz="914239" rtl="0" eaLnBrk="1" latinLnBrk="0" hangingPunct="1">
        <a:defRPr sz="1800" kern="1200">
          <a:solidFill>
            <a:schemeClr val="tx1"/>
          </a:solidFill>
          <a:latin typeface="+mn-lt"/>
          <a:ea typeface="+mn-ea"/>
          <a:cs typeface="+mn-cs"/>
        </a:defRPr>
      </a:lvl8pPr>
      <a:lvl9pPr marL="3656954" algn="l" defTabSz="914239"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7" name="Table 6"/>
          <p:cNvGraphicFramePr>
            <a:graphicFrameLocks noGrp="1"/>
          </p:cNvGraphicFramePr>
          <p:nvPr userDrawn="1">
            <p:extLst>
              <p:ext uri="{D42A27DB-BD31-4B8C-83A1-F6EECF244321}">
                <p14:modId xmlns:p14="http://schemas.microsoft.com/office/powerpoint/2010/main" val="487748757"/>
              </p:ext>
            </p:extLst>
          </p:nvPr>
        </p:nvGraphicFramePr>
        <p:xfrm>
          <a:off x="102882" y="1071544"/>
          <a:ext cx="8928480" cy="5429290"/>
        </p:xfrm>
        <a:graphic>
          <a:graphicData uri="http://schemas.openxmlformats.org/drawingml/2006/table">
            <a:tbl>
              <a:tblPr firstRow="1" bandRow="1">
                <a:effectLst/>
                <a:tableStyleId>{5940675A-B579-460E-94D1-54222C63F5DA}</a:tableStyleId>
              </a:tblPr>
              <a:tblGrid>
                <a:gridCol w="892848">
                  <a:extLst>
                    <a:ext uri="{9D8B030D-6E8A-4147-A177-3AD203B41FA5}">
                      <a16:colId xmlns:a16="http://schemas.microsoft.com/office/drawing/2014/main" val="20000"/>
                    </a:ext>
                  </a:extLst>
                </a:gridCol>
                <a:gridCol w="892848">
                  <a:extLst>
                    <a:ext uri="{9D8B030D-6E8A-4147-A177-3AD203B41FA5}">
                      <a16:colId xmlns:a16="http://schemas.microsoft.com/office/drawing/2014/main" val="20001"/>
                    </a:ext>
                  </a:extLst>
                </a:gridCol>
                <a:gridCol w="892848">
                  <a:extLst>
                    <a:ext uri="{9D8B030D-6E8A-4147-A177-3AD203B41FA5}">
                      <a16:colId xmlns:a16="http://schemas.microsoft.com/office/drawing/2014/main" val="20002"/>
                    </a:ext>
                  </a:extLst>
                </a:gridCol>
                <a:gridCol w="892848">
                  <a:extLst>
                    <a:ext uri="{9D8B030D-6E8A-4147-A177-3AD203B41FA5}">
                      <a16:colId xmlns:a16="http://schemas.microsoft.com/office/drawing/2014/main" val="20003"/>
                    </a:ext>
                  </a:extLst>
                </a:gridCol>
                <a:gridCol w="892848">
                  <a:extLst>
                    <a:ext uri="{9D8B030D-6E8A-4147-A177-3AD203B41FA5}">
                      <a16:colId xmlns:a16="http://schemas.microsoft.com/office/drawing/2014/main" val="20004"/>
                    </a:ext>
                  </a:extLst>
                </a:gridCol>
                <a:gridCol w="892848">
                  <a:extLst>
                    <a:ext uri="{9D8B030D-6E8A-4147-A177-3AD203B41FA5}">
                      <a16:colId xmlns:a16="http://schemas.microsoft.com/office/drawing/2014/main" val="20005"/>
                    </a:ext>
                  </a:extLst>
                </a:gridCol>
                <a:gridCol w="892848">
                  <a:extLst>
                    <a:ext uri="{9D8B030D-6E8A-4147-A177-3AD203B41FA5}">
                      <a16:colId xmlns:a16="http://schemas.microsoft.com/office/drawing/2014/main" val="20006"/>
                    </a:ext>
                  </a:extLst>
                </a:gridCol>
                <a:gridCol w="892848">
                  <a:extLst>
                    <a:ext uri="{9D8B030D-6E8A-4147-A177-3AD203B41FA5}">
                      <a16:colId xmlns:a16="http://schemas.microsoft.com/office/drawing/2014/main" val="20007"/>
                    </a:ext>
                  </a:extLst>
                </a:gridCol>
                <a:gridCol w="892848">
                  <a:extLst>
                    <a:ext uri="{9D8B030D-6E8A-4147-A177-3AD203B41FA5}">
                      <a16:colId xmlns:a16="http://schemas.microsoft.com/office/drawing/2014/main" val="20008"/>
                    </a:ext>
                  </a:extLst>
                </a:gridCol>
                <a:gridCol w="892848">
                  <a:extLst>
                    <a:ext uri="{9D8B030D-6E8A-4147-A177-3AD203B41FA5}">
                      <a16:colId xmlns:a16="http://schemas.microsoft.com/office/drawing/2014/main" val="20009"/>
                    </a:ext>
                  </a:extLst>
                </a:gridCol>
              </a:tblGrid>
              <a:tr h="1085858">
                <a:tc>
                  <a:txBody>
                    <a:bodyPr/>
                    <a:lstStyle/>
                    <a:p>
                      <a:r>
                        <a:rPr lang="en-GB" sz="700" b="1" i="0" baseline="0" dirty="0">
                          <a:latin typeface="Verdana" pitchFamily="34" charset="0"/>
                        </a:rPr>
                        <a:t>Wk1 </a:t>
                      </a:r>
                      <a:r>
                        <a:rPr lang="en-GB" sz="700" b="0" i="0" baseline="0" dirty="0">
                          <a:latin typeface="Verdana" pitchFamily="34" charset="0"/>
                        </a:rPr>
                        <a:t>7-12 Sept</a:t>
                      </a:r>
                    </a:p>
                  </a:txBody>
                  <a:tcPr marL="46176" marR="46176">
                    <a:cell3D prstMaterial="dkEdge">
                      <a:bevel/>
                      <a:lightRig rig="flood" dir="t"/>
                    </a:cell3D>
                    <a:solidFill>
                      <a:schemeClr val="bg1">
                        <a:lumMod val="95000"/>
                        <a:alpha val="25000"/>
                      </a:schemeClr>
                    </a:solidFill>
                  </a:tcPr>
                </a:tc>
                <a:tc>
                  <a:txBody>
                    <a:bodyPr/>
                    <a:lstStyle/>
                    <a:p>
                      <a:r>
                        <a:rPr lang="en-GB" sz="700" b="1" i="0" baseline="0" dirty="0">
                          <a:latin typeface="Verdana" pitchFamily="34" charset="0"/>
                        </a:rPr>
                        <a:t>Wk2 </a:t>
                      </a:r>
                      <a:r>
                        <a:rPr lang="en-GB" sz="700" b="0" i="0" baseline="0" dirty="0">
                          <a:latin typeface="Verdana" pitchFamily="34" charset="0"/>
                        </a:rPr>
                        <a:t>14-18 Sept</a:t>
                      </a:r>
                    </a:p>
                  </a:txBody>
                  <a:tcPr marL="46176" marR="46176">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r>
                        <a:rPr lang="en-GB" sz="700" b="1" i="0" baseline="0" dirty="0">
                          <a:latin typeface="Verdana" pitchFamily="34" charset="0"/>
                        </a:rPr>
                        <a:t>Wk3 </a:t>
                      </a:r>
                      <a:r>
                        <a:rPr lang="en-GB" sz="700" b="0" i="0" baseline="0" dirty="0">
                          <a:latin typeface="Verdana" pitchFamily="34" charset="0"/>
                        </a:rPr>
                        <a:t>21-25 Sept</a:t>
                      </a:r>
                    </a:p>
                    <a:p>
                      <a:endParaRPr lang="en-GB" sz="700" b="1" i="0"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r>
                        <a:rPr lang="en-GB" sz="700" b="1" i="0" baseline="0" dirty="0">
                          <a:latin typeface="Verdana" pitchFamily="34" charset="0"/>
                        </a:rPr>
                        <a:t>Wk4 </a:t>
                      </a:r>
                      <a:r>
                        <a:rPr lang="en-GB" sz="700" b="0" i="0" baseline="0" dirty="0">
                          <a:latin typeface="Verdana" pitchFamily="34" charset="0"/>
                        </a:rPr>
                        <a:t>28</a:t>
                      </a:r>
                      <a:r>
                        <a:rPr lang="en-GB" sz="700" b="0" i="0" baseline="30000" dirty="0">
                          <a:latin typeface="Verdana" pitchFamily="34" charset="0"/>
                        </a:rPr>
                        <a:t>th</a:t>
                      </a:r>
                      <a:r>
                        <a:rPr lang="en-GB" sz="700" b="0" i="0" baseline="0" dirty="0">
                          <a:latin typeface="Verdana" pitchFamily="34" charset="0"/>
                        </a:rPr>
                        <a:t> Sep</a:t>
                      </a:r>
                    </a:p>
                    <a:p>
                      <a:endParaRPr lang="en-GB" sz="700" b="1" i="0"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r>
                        <a:rPr lang="en-GB" sz="700" b="1" i="0" baseline="0" dirty="0">
                          <a:latin typeface="Verdana" pitchFamily="34" charset="0"/>
                        </a:rPr>
                        <a:t>Wk5 </a:t>
                      </a:r>
                      <a:r>
                        <a:rPr lang="en-GB" sz="700" b="0" i="0" baseline="0" dirty="0">
                          <a:latin typeface="Verdana" pitchFamily="34" charset="0"/>
                        </a:rPr>
                        <a:t>5-10 Oct</a:t>
                      </a:r>
                    </a:p>
                  </a:txBody>
                  <a:tcPr marL="46176" marR="46176">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r>
                        <a:rPr lang="en-GB" sz="700" b="1" i="0" baseline="0" dirty="0">
                          <a:latin typeface="Verdana" pitchFamily="34" charset="0"/>
                        </a:rPr>
                        <a:t>Wk6 12-16</a:t>
                      </a:r>
                      <a:r>
                        <a:rPr lang="en-GB" sz="700" b="0" i="0" baseline="0" dirty="0">
                          <a:latin typeface="Verdana" pitchFamily="34" charset="0"/>
                        </a:rPr>
                        <a:t>Oct</a:t>
                      </a:r>
                    </a:p>
                  </a:txBody>
                  <a:tcPr marL="46176" marR="46176">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r>
                        <a:rPr lang="en-GB" sz="700" b="1" i="0" baseline="0" dirty="0">
                          <a:latin typeface="Verdana" pitchFamily="34" charset="0"/>
                        </a:rPr>
                        <a:t>Wk7 </a:t>
                      </a:r>
                      <a:r>
                        <a:rPr lang="en-GB" sz="700" b="0" i="0" baseline="0" dirty="0">
                          <a:latin typeface="Verdana" pitchFamily="34" charset="0"/>
                        </a:rPr>
                        <a:t>19-23 Oct</a:t>
                      </a:r>
                    </a:p>
                    <a:p>
                      <a:endParaRPr lang="en-GB" sz="700" b="0" i="0"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0" i="0"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pPr marL="0" marR="0" lvl="0" indent="0" algn="l" defTabSz="1042993"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prstClr val="black"/>
                          </a:solidFill>
                          <a:effectLst/>
                          <a:uLnTx/>
                          <a:uFillTx/>
                          <a:latin typeface="Verdana" pitchFamily="34" charset="0"/>
                          <a:ea typeface="+mn-ea"/>
                          <a:cs typeface="+mn-cs"/>
                        </a:rPr>
                        <a:t>Wk8 </a:t>
                      </a:r>
                      <a:r>
                        <a:rPr kumimoji="0" lang="en-GB" sz="700" b="0" i="0" u="none" strike="noStrike" kern="1200" cap="none" spc="0" normalizeH="0" baseline="0" noProof="0" dirty="0">
                          <a:ln>
                            <a:noFill/>
                          </a:ln>
                          <a:solidFill>
                            <a:prstClr val="black"/>
                          </a:solidFill>
                          <a:effectLst/>
                          <a:uLnTx/>
                          <a:uFillTx/>
                          <a:latin typeface="Verdana" pitchFamily="34" charset="0"/>
                          <a:ea typeface="+mn-ea"/>
                          <a:cs typeface="+mn-cs"/>
                        </a:rPr>
                        <a:t>2-6 Nov</a:t>
                      </a:r>
                    </a:p>
                    <a:p>
                      <a:endParaRPr lang="en-GB" sz="700" b="0" i="0"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r>
                        <a:rPr lang="en-GB" sz="700" b="1" i="0" baseline="0" dirty="0">
                          <a:latin typeface="Verdana" pitchFamily="34" charset="0"/>
                        </a:rPr>
                        <a:t>Wk9 </a:t>
                      </a:r>
                      <a:r>
                        <a:rPr lang="en-GB" sz="700" b="0" i="0" baseline="0" dirty="0">
                          <a:latin typeface="Verdana" pitchFamily="34" charset="0"/>
                        </a:rPr>
                        <a:t>9-13 Nov</a:t>
                      </a:r>
                    </a:p>
                  </a:txBody>
                  <a:tcPr marL="46176" marR="46176">
                    <a:cell3D prstMaterial="dkEdge">
                      <a:bevel/>
                      <a:lightRig rig="flood" dir="t"/>
                    </a:cell3D>
                    <a:solidFill>
                      <a:schemeClr val="bg1">
                        <a:lumMod val="95000"/>
                        <a:alpha val="25000"/>
                      </a:schemeClr>
                    </a:solidFill>
                  </a:tcPr>
                </a:tc>
                <a:extLst>
                  <a:ext uri="{0D108BD9-81ED-4DB2-BD59-A6C34878D82A}">
                    <a16:rowId xmlns:a16="http://schemas.microsoft.com/office/drawing/2014/main" val="10000"/>
                  </a:ext>
                </a:extLst>
              </a:tr>
              <a:tr h="1085858">
                <a:tc>
                  <a:txBody>
                    <a:bodyPr/>
                    <a:lstStyle/>
                    <a:p>
                      <a:r>
                        <a:rPr lang="en-GB" sz="700" b="1" i="0" baseline="0" dirty="0">
                          <a:latin typeface="Verdana" pitchFamily="34" charset="0"/>
                        </a:rPr>
                        <a:t>Wk10 </a:t>
                      </a:r>
                      <a:r>
                        <a:rPr lang="en-GB" sz="700" b="0" i="0" baseline="0" dirty="0">
                          <a:latin typeface="Verdana" pitchFamily="34" charset="0"/>
                        </a:rPr>
                        <a:t>16-21 Nov</a:t>
                      </a:r>
                    </a:p>
                  </a:txBody>
                  <a:tcPr marL="46176" marR="46176">
                    <a:cell3D prstMaterial="dkEdge">
                      <a:bevel/>
                      <a:lightRig rig="flood" dir="t"/>
                    </a:cell3D>
                    <a:solidFill>
                      <a:schemeClr val="bg1">
                        <a:lumMod val="95000"/>
                        <a:alpha val="25000"/>
                      </a:schemeClr>
                    </a:solidFill>
                  </a:tcPr>
                </a:tc>
                <a:tc>
                  <a:txBody>
                    <a:bodyPr/>
                    <a:lstStyle/>
                    <a:p>
                      <a:r>
                        <a:rPr lang="en-GB" sz="700" b="1" i="0" baseline="0" dirty="0">
                          <a:latin typeface="Verdana" pitchFamily="34" charset="0"/>
                        </a:rPr>
                        <a:t>Wk11 </a:t>
                      </a:r>
                      <a:r>
                        <a:rPr lang="en-GB" sz="700" b="0" i="0" baseline="0" dirty="0">
                          <a:latin typeface="Verdana" pitchFamily="34" charset="0"/>
                        </a:rPr>
                        <a:t>23-27 Nov</a:t>
                      </a:r>
                    </a:p>
                  </a:txBody>
                  <a:tcPr marL="46176" marR="46176">
                    <a:cell3D prstMaterial="dkEdge">
                      <a:bevel/>
                      <a:lightRig rig="flood" dir="t"/>
                    </a:cell3D>
                    <a:solidFill>
                      <a:schemeClr val="bg1">
                        <a:lumMod val="95000"/>
                        <a:alpha val="25000"/>
                      </a:schemeClr>
                    </a:solidFill>
                  </a:tcPr>
                </a:tc>
                <a:tc>
                  <a:txBody>
                    <a:bodyPr/>
                    <a:lstStyle/>
                    <a:p>
                      <a:r>
                        <a:rPr lang="en-GB" sz="700" b="1" i="0" baseline="0" dirty="0">
                          <a:latin typeface="Verdana" pitchFamily="34" charset="0"/>
                        </a:rPr>
                        <a:t>Wk12 </a:t>
                      </a:r>
                      <a:r>
                        <a:rPr lang="en-GB" sz="700" b="0" i="0" baseline="0" dirty="0">
                          <a:latin typeface="Verdana" pitchFamily="34" charset="0"/>
                        </a:rPr>
                        <a:t>30</a:t>
                      </a:r>
                      <a:r>
                        <a:rPr lang="en-GB" sz="700" b="0" i="0" baseline="30000" dirty="0">
                          <a:latin typeface="Verdana" pitchFamily="34" charset="0"/>
                        </a:rPr>
                        <a:t>th</a:t>
                      </a:r>
                      <a:r>
                        <a:rPr lang="en-GB" sz="700" b="0" i="0" baseline="0" dirty="0">
                          <a:latin typeface="Verdana" pitchFamily="34" charset="0"/>
                        </a:rPr>
                        <a:t>  Nov</a:t>
                      </a:r>
                    </a:p>
                  </a:txBody>
                  <a:tcPr marL="46176" marR="46176">
                    <a:cell3D prstMaterial="dkEdge">
                      <a:bevel/>
                      <a:lightRig rig="flood" dir="t"/>
                    </a:cell3D>
                    <a:solidFill>
                      <a:schemeClr val="bg1">
                        <a:lumMod val="95000"/>
                        <a:alpha val="25000"/>
                      </a:schemeClr>
                    </a:solidFill>
                  </a:tcPr>
                </a:tc>
                <a:tc>
                  <a:txBody>
                    <a:bodyPr/>
                    <a:lstStyle/>
                    <a:p>
                      <a:r>
                        <a:rPr lang="en-GB" sz="700" b="1" i="0" baseline="0" dirty="0">
                          <a:latin typeface="Verdana" pitchFamily="34" charset="0"/>
                        </a:rPr>
                        <a:t>Wk13 </a:t>
                      </a:r>
                      <a:r>
                        <a:rPr lang="en-GB" sz="700" b="0" i="0" baseline="0" dirty="0">
                          <a:latin typeface="Verdana" pitchFamily="34" charset="0"/>
                        </a:rPr>
                        <a:t>7-11 Dec</a:t>
                      </a:r>
                    </a:p>
                  </a:txBody>
                  <a:tcPr marL="46176" marR="46176">
                    <a:cell3D prstMaterial="dkEdge">
                      <a:bevel/>
                      <a:lightRig rig="flood" dir="t"/>
                    </a:cell3D>
                    <a:solidFill>
                      <a:schemeClr val="bg1">
                        <a:lumMod val="95000"/>
                        <a:alpha val="25000"/>
                      </a:schemeClr>
                    </a:solidFill>
                  </a:tcPr>
                </a:tc>
                <a:tc>
                  <a:txBody>
                    <a:bodyPr/>
                    <a:lstStyle/>
                    <a:p>
                      <a:r>
                        <a:rPr lang="en-GB" sz="700" b="1" i="0" baseline="0" dirty="0">
                          <a:latin typeface="Verdana" pitchFamily="34" charset="0"/>
                        </a:rPr>
                        <a:t>Wk14 </a:t>
                      </a:r>
                      <a:r>
                        <a:rPr lang="en-GB" sz="700" b="0" i="0" baseline="0" dirty="0">
                          <a:latin typeface="Verdana" pitchFamily="34" charset="0"/>
                        </a:rPr>
                        <a:t>14-18 Dec</a:t>
                      </a:r>
                    </a:p>
                  </a:txBody>
                  <a:tcPr marL="46176" marR="46176">
                    <a:cell3D prstMaterial="dkEdge">
                      <a:bevel/>
                      <a:lightRig rig="flood" dir="t"/>
                    </a:cell3D>
                    <a:solidFill>
                      <a:schemeClr val="bg1">
                        <a:lumMod val="95000"/>
                        <a:alpha val="25000"/>
                      </a:schemeClr>
                    </a:solidFill>
                  </a:tcPr>
                </a:tc>
                <a:tc>
                  <a:txBody>
                    <a:bodyPr/>
                    <a:lstStyle/>
                    <a:p>
                      <a:endParaRPr lang="en-GB" sz="700" b="0" i="0"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0" i="0"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r>
                        <a:rPr lang="en-GB" sz="700" b="1" i="0" baseline="0" dirty="0">
                          <a:latin typeface="Verdana" pitchFamily="34" charset="0"/>
                        </a:rPr>
                        <a:t>Wk15 </a:t>
                      </a:r>
                      <a:r>
                        <a:rPr lang="en-GB" sz="700" b="0" i="0" baseline="0" dirty="0">
                          <a:latin typeface="Verdana" pitchFamily="34" charset="0"/>
                        </a:rPr>
                        <a:t> 4-8 Jan</a:t>
                      </a:r>
                    </a:p>
                    <a:p>
                      <a:endParaRPr lang="en-GB" sz="700" b="0" i="0"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r>
                        <a:rPr lang="en-GB" sz="700" b="1" i="0" baseline="0" dirty="0">
                          <a:latin typeface="Verdana" pitchFamily="34" charset="0"/>
                        </a:rPr>
                        <a:t>Wk16 </a:t>
                      </a:r>
                      <a:r>
                        <a:rPr lang="en-GB" sz="700" b="0" i="0" baseline="0" dirty="0">
                          <a:latin typeface="Verdana" pitchFamily="34" charset="0"/>
                        </a:rPr>
                        <a:t>11-15 Jan</a:t>
                      </a:r>
                    </a:p>
                  </a:txBody>
                  <a:tcPr marL="46176" marR="46176">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r>
                        <a:rPr lang="en-GB" sz="700" b="1" i="0" baseline="0" dirty="0">
                          <a:latin typeface="Verdana" pitchFamily="34" charset="0"/>
                        </a:rPr>
                        <a:t>Wk17 </a:t>
                      </a:r>
                      <a:r>
                        <a:rPr lang="en-GB" sz="700" b="0" i="0" baseline="0" dirty="0">
                          <a:latin typeface="Verdana" pitchFamily="34" charset="0"/>
                        </a:rPr>
                        <a:t>18 Jan</a:t>
                      </a:r>
                    </a:p>
                    <a:p>
                      <a:endParaRPr lang="en-GB" sz="1900" dirty="0"/>
                    </a:p>
                  </a:txBody>
                  <a:tcPr marL="46176" marR="46176">
                    <a:cell3D prstMaterial="dkEdge">
                      <a:bevel/>
                      <a:lightRig rig="flood" dir="t"/>
                    </a:cell3D>
                    <a:solidFill>
                      <a:schemeClr val="bg1">
                        <a:lumMod val="95000"/>
                        <a:alpha val="25000"/>
                      </a:schemeClr>
                    </a:solidFill>
                  </a:tcPr>
                </a:tc>
                <a:extLst>
                  <a:ext uri="{0D108BD9-81ED-4DB2-BD59-A6C34878D82A}">
                    <a16:rowId xmlns:a16="http://schemas.microsoft.com/office/drawing/2014/main" val="10001"/>
                  </a:ext>
                </a:extLst>
              </a:tr>
              <a:tr h="1085858">
                <a:tc>
                  <a:txBody>
                    <a:bodyPr/>
                    <a:lstStyle/>
                    <a:p>
                      <a:r>
                        <a:rPr lang="en-GB" sz="700" b="1" i="0" baseline="0" dirty="0">
                          <a:latin typeface="Verdana" pitchFamily="34" charset="0"/>
                        </a:rPr>
                        <a:t>Wk18 </a:t>
                      </a:r>
                      <a:r>
                        <a:rPr lang="en-GB" sz="700" b="0" i="0" baseline="0" dirty="0">
                          <a:latin typeface="Verdana" pitchFamily="34" charset="0"/>
                        </a:rPr>
                        <a:t>25</a:t>
                      </a:r>
                      <a:r>
                        <a:rPr lang="en-GB" sz="700" b="0" i="0" baseline="30000" dirty="0">
                          <a:latin typeface="Verdana" pitchFamily="34" charset="0"/>
                        </a:rPr>
                        <a:t>th</a:t>
                      </a:r>
                      <a:r>
                        <a:rPr lang="en-GB" sz="700" b="0" i="0" baseline="0" dirty="0">
                          <a:latin typeface="Verdana" pitchFamily="34" charset="0"/>
                        </a:rPr>
                        <a:t>  Jan</a:t>
                      </a:r>
                    </a:p>
                  </a:txBody>
                  <a:tcPr marL="46176" marR="46176">
                    <a:cell3D prstMaterial="dkEdge">
                      <a:bevel/>
                      <a:lightRig rig="flood" dir="t"/>
                    </a:cell3D>
                    <a:solidFill>
                      <a:schemeClr val="bg1">
                        <a:lumMod val="95000"/>
                        <a:alpha val="25000"/>
                      </a:schemeClr>
                    </a:solidFill>
                  </a:tcPr>
                </a:tc>
                <a:tc>
                  <a:txBody>
                    <a:bodyPr/>
                    <a:lstStyle/>
                    <a:p>
                      <a:r>
                        <a:rPr lang="en-GB" sz="700" b="1" i="0" baseline="0" dirty="0">
                          <a:latin typeface="Verdana" pitchFamily="34" charset="0"/>
                        </a:rPr>
                        <a:t>Wk19 </a:t>
                      </a:r>
                      <a:r>
                        <a:rPr lang="en-GB" sz="700" b="0" i="0" baseline="0" dirty="0">
                          <a:latin typeface="Verdana" pitchFamily="34" charset="0"/>
                        </a:rPr>
                        <a:t>1-5 Feb</a:t>
                      </a:r>
                    </a:p>
                  </a:txBody>
                  <a:tcPr marL="46176" marR="46176">
                    <a:cell3D prstMaterial="dkEdge">
                      <a:bevel/>
                      <a:lightRig rig="flood" dir="t"/>
                    </a:cell3D>
                    <a:solidFill>
                      <a:schemeClr val="bg1">
                        <a:lumMod val="95000"/>
                        <a:alpha val="25000"/>
                      </a:schemeClr>
                    </a:solidFill>
                  </a:tcPr>
                </a:tc>
                <a:tc>
                  <a:txBody>
                    <a:bodyPr/>
                    <a:lstStyle/>
                    <a:p>
                      <a:r>
                        <a:rPr lang="en-GB" sz="700" b="1" i="0" baseline="0" dirty="0">
                          <a:latin typeface="Verdana" pitchFamily="34" charset="0"/>
                        </a:rPr>
                        <a:t>Wk20 </a:t>
                      </a:r>
                      <a:r>
                        <a:rPr lang="en-GB" sz="700" b="0" i="0" baseline="0" dirty="0">
                          <a:latin typeface="Verdana" pitchFamily="34" charset="0"/>
                        </a:rPr>
                        <a:t>8-12 Feb</a:t>
                      </a:r>
                    </a:p>
                  </a:txBody>
                  <a:tcPr marL="46176" marR="46176">
                    <a:cell3D prstMaterial="dkEdge">
                      <a:bevel/>
                      <a:lightRig rig="flood" dir="t"/>
                    </a:cell3D>
                    <a:solidFill>
                      <a:schemeClr val="bg1">
                        <a:lumMod val="95000"/>
                        <a:alpha val="25000"/>
                      </a:schemeClr>
                    </a:solidFill>
                  </a:tcPr>
                </a:tc>
                <a:tc>
                  <a:txBody>
                    <a:bodyPr/>
                    <a:lstStyle/>
                    <a:p>
                      <a:endParaRPr lang="en-GB" sz="700" b="0" i="0"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r>
                        <a:rPr lang="en-GB" sz="700" b="1" i="0" baseline="0" dirty="0">
                          <a:latin typeface="Verdana" pitchFamily="34" charset="0"/>
                        </a:rPr>
                        <a:t>Wk21 </a:t>
                      </a:r>
                      <a:r>
                        <a:rPr lang="en-GB" sz="700" b="0" i="0" baseline="0" dirty="0">
                          <a:latin typeface="Verdana" pitchFamily="34" charset="0"/>
                        </a:rPr>
                        <a:t>22-26 Feb</a:t>
                      </a:r>
                    </a:p>
                    <a:p>
                      <a:endParaRPr lang="en-GB" sz="700" b="0" i="0"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r>
                        <a:rPr lang="en-GB" sz="700" b="1" i="0" baseline="0" dirty="0">
                          <a:latin typeface="Verdana" pitchFamily="34" charset="0"/>
                        </a:rPr>
                        <a:t>Wk22 </a:t>
                      </a:r>
                      <a:r>
                        <a:rPr lang="en-GB" sz="700" b="0" i="0" baseline="0" dirty="0">
                          <a:latin typeface="Verdana" pitchFamily="34" charset="0"/>
                        </a:rPr>
                        <a:t>29</a:t>
                      </a:r>
                      <a:r>
                        <a:rPr lang="en-GB" sz="700" b="0" i="0" baseline="30000" dirty="0">
                          <a:latin typeface="Verdana" pitchFamily="34" charset="0"/>
                        </a:rPr>
                        <a:t>th</a:t>
                      </a:r>
                      <a:r>
                        <a:rPr lang="en-GB" sz="700" b="0" i="0" baseline="0" dirty="0">
                          <a:latin typeface="Verdana" pitchFamily="34" charset="0"/>
                        </a:rPr>
                        <a:t>  Feb</a:t>
                      </a:r>
                    </a:p>
                  </a:txBody>
                  <a:tcPr marL="46176" marR="46176">
                    <a:cell3D prstMaterial="dkEdge">
                      <a:bevel/>
                      <a:lightRig rig="flood" dir="t"/>
                    </a:cell3D>
                    <a:solidFill>
                      <a:schemeClr val="bg1">
                        <a:lumMod val="95000"/>
                        <a:alpha val="25000"/>
                      </a:schemeClr>
                    </a:solidFill>
                  </a:tcPr>
                </a:tc>
                <a:tc>
                  <a:txBody>
                    <a:bodyPr/>
                    <a:lstStyle/>
                    <a:p>
                      <a:r>
                        <a:rPr lang="en-GB" sz="700" b="1" i="0" baseline="0" dirty="0">
                          <a:latin typeface="Verdana" pitchFamily="34" charset="0"/>
                        </a:rPr>
                        <a:t>Wk23 </a:t>
                      </a:r>
                      <a:r>
                        <a:rPr lang="en-GB" sz="700" b="0" i="0" baseline="0" dirty="0">
                          <a:latin typeface="Verdana" pitchFamily="34" charset="0"/>
                        </a:rPr>
                        <a:t>7-11 Mar</a:t>
                      </a:r>
                    </a:p>
                  </a:txBody>
                  <a:tcPr marL="46176" marR="46176">
                    <a:cell3D prstMaterial="dkEdge">
                      <a:bevel/>
                      <a:lightRig rig="flood" dir="t"/>
                    </a:cell3D>
                    <a:solidFill>
                      <a:schemeClr val="bg1">
                        <a:lumMod val="95000"/>
                        <a:alpha val="25000"/>
                      </a:schemeClr>
                    </a:solidFill>
                  </a:tcPr>
                </a:tc>
                <a:tc>
                  <a:txBody>
                    <a:bodyPr/>
                    <a:lstStyle/>
                    <a:p>
                      <a:r>
                        <a:rPr lang="en-GB" sz="700" b="1" i="0" baseline="0" dirty="0">
                          <a:latin typeface="Verdana" pitchFamily="34" charset="0"/>
                        </a:rPr>
                        <a:t>Wk24 </a:t>
                      </a:r>
                      <a:r>
                        <a:rPr lang="en-GB" sz="700" b="0" i="0" baseline="0" dirty="0">
                          <a:latin typeface="Verdana" pitchFamily="34" charset="0"/>
                        </a:rPr>
                        <a:t>14-18 Mar</a:t>
                      </a:r>
                    </a:p>
                  </a:txBody>
                  <a:tcPr marL="46176" marR="46176">
                    <a:cell3D prstMaterial="dkEdge">
                      <a:bevel/>
                      <a:lightRig rig="flood" dir="t"/>
                    </a:cell3D>
                    <a:solidFill>
                      <a:schemeClr val="bg1">
                        <a:lumMod val="95000"/>
                        <a:alpha val="25000"/>
                      </a:schemeClr>
                    </a:solidFill>
                  </a:tcPr>
                </a:tc>
                <a:tc>
                  <a:txBody>
                    <a:bodyPr/>
                    <a:lstStyle/>
                    <a:p>
                      <a:r>
                        <a:rPr lang="en-GB" sz="700" b="1" i="0" baseline="0" dirty="0">
                          <a:latin typeface="Verdana" pitchFamily="34" charset="0"/>
                        </a:rPr>
                        <a:t>Wk25 </a:t>
                      </a:r>
                      <a:r>
                        <a:rPr lang="en-GB" sz="700" b="0" i="0" baseline="0" dirty="0">
                          <a:latin typeface="Verdana" pitchFamily="34" charset="0"/>
                        </a:rPr>
                        <a:t>21-24 Mar</a:t>
                      </a:r>
                    </a:p>
                  </a:txBody>
                  <a:tcPr marL="46176" marR="46176">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endParaRPr lang="en-GB" sz="700" b="0" i="0" baseline="0" dirty="0">
                        <a:latin typeface="Verdana" pitchFamily="34" charset="0"/>
                      </a:endParaRPr>
                    </a:p>
                  </a:txBody>
                  <a:tcPr marL="46176" marR="46176">
                    <a:cell3D prstMaterial="dkEdge">
                      <a:bevel/>
                      <a:lightRig rig="flood" dir="t"/>
                    </a:cell3D>
                    <a:solidFill>
                      <a:schemeClr val="bg1">
                        <a:lumMod val="95000"/>
                        <a:alpha val="25000"/>
                      </a:schemeClr>
                    </a:solidFill>
                  </a:tcPr>
                </a:tc>
                <a:extLst>
                  <a:ext uri="{0D108BD9-81ED-4DB2-BD59-A6C34878D82A}">
                    <a16:rowId xmlns:a16="http://schemas.microsoft.com/office/drawing/2014/main" val="10002"/>
                  </a:ext>
                </a:extLst>
              </a:tr>
              <a:tr h="1085858">
                <a:tc>
                  <a:txBody>
                    <a:bodyPr/>
                    <a:lstStyle/>
                    <a:p>
                      <a:endParaRPr lang="en-GB" sz="700" b="0" i="0"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r>
                        <a:rPr lang="en-GB" sz="700" b="1" i="0" baseline="0" dirty="0">
                          <a:latin typeface="Verdana" pitchFamily="34" charset="0"/>
                        </a:rPr>
                        <a:t>Wk26 </a:t>
                      </a:r>
                      <a:r>
                        <a:rPr lang="en-GB" sz="700" b="0" i="0" baseline="0" dirty="0">
                          <a:latin typeface="Verdana" pitchFamily="34" charset="0"/>
                        </a:rPr>
                        <a:t>11-15 Apr</a:t>
                      </a:r>
                    </a:p>
                    <a:p>
                      <a:endParaRPr lang="en-GB" sz="700" b="0" i="0"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r>
                        <a:rPr lang="en-GB" sz="700" b="1" i="0" baseline="0" dirty="0">
                          <a:latin typeface="Verdana" pitchFamily="34" charset="0"/>
                        </a:rPr>
                        <a:t>Wk27 </a:t>
                      </a:r>
                      <a:r>
                        <a:rPr lang="en-GB" sz="700" b="0" i="0" baseline="0" dirty="0">
                          <a:latin typeface="Verdana" pitchFamily="34" charset="0"/>
                        </a:rPr>
                        <a:t>18-22 Apr</a:t>
                      </a:r>
                    </a:p>
                  </a:txBody>
                  <a:tcPr marL="46176" marR="46176">
                    <a:cell3D prstMaterial="dkEdge">
                      <a:bevel/>
                      <a:lightRig rig="flood" dir="t"/>
                    </a:cell3D>
                    <a:solidFill>
                      <a:schemeClr val="bg1">
                        <a:lumMod val="95000"/>
                        <a:alpha val="25000"/>
                      </a:schemeClr>
                    </a:solidFill>
                  </a:tcPr>
                </a:tc>
                <a:tc>
                  <a:txBody>
                    <a:bodyPr/>
                    <a:lstStyle/>
                    <a:p>
                      <a:r>
                        <a:rPr lang="en-GB" sz="700" b="1" i="0" baseline="0" dirty="0">
                          <a:latin typeface="Verdana" pitchFamily="34" charset="0"/>
                        </a:rPr>
                        <a:t>Wk28 </a:t>
                      </a:r>
                      <a:r>
                        <a:rPr lang="en-GB" sz="700" b="0" i="0" baseline="0" dirty="0">
                          <a:latin typeface="Verdana" pitchFamily="34" charset="0"/>
                        </a:rPr>
                        <a:t>25-29Apr</a:t>
                      </a:r>
                    </a:p>
                  </a:txBody>
                  <a:tcPr marL="46176" marR="46176">
                    <a:cell3D prstMaterial="dkEdge">
                      <a:bevel/>
                      <a:lightRig rig="flood" dir="t"/>
                    </a:cell3D>
                    <a:solidFill>
                      <a:schemeClr val="bg1">
                        <a:lumMod val="95000"/>
                        <a:alpha val="25000"/>
                      </a:schemeClr>
                    </a:solidFill>
                  </a:tcPr>
                </a:tc>
                <a:tc>
                  <a:txBody>
                    <a:bodyPr/>
                    <a:lstStyle/>
                    <a:p>
                      <a:r>
                        <a:rPr lang="en-GB" sz="700" b="1" i="0" baseline="0" dirty="0">
                          <a:latin typeface="Verdana" pitchFamily="34" charset="0"/>
                        </a:rPr>
                        <a:t>Wk29 </a:t>
                      </a:r>
                      <a:r>
                        <a:rPr lang="en-GB" sz="700" b="0" i="0" baseline="0" dirty="0">
                          <a:latin typeface="Verdana" pitchFamily="34" charset="0"/>
                        </a:rPr>
                        <a:t>2-6 May</a:t>
                      </a:r>
                    </a:p>
                  </a:txBody>
                  <a:tcPr marL="46176" marR="46176">
                    <a:cell3D prstMaterial="dkEdge">
                      <a:bevel/>
                      <a:lightRig rig="flood" dir="t"/>
                    </a:cell3D>
                    <a:solidFill>
                      <a:schemeClr val="bg1">
                        <a:lumMod val="95000"/>
                        <a:alpha val="25000"/>
                      </a:schemeClr>
                    </a:solidFill>
                  </a:tcPr>
                </a:tc>
                <a:tc>
                  <a:txBody>
                    <a:bodyPr/>
                    <a:lstStyle/>
                    <a:p>
                      <a:r>
                        <a:rPr lang="en-GB" sz="700" b="1" i="0" baseline="0" dirty="0">
                          <a:latin typeface="Verdana" pitchFamily="34" charset="0"/>
                        </a:rPr>
                        <a:t>Wk30 </a:t>
                      </a:r>
                      <a:r>
                        <a:rPr lang="en-GB" sz="700" b="0" i="0" baseline="0" dirty="0">
                          <a:latin typeface="Verdana" pitchFamily="34" charset="0"/>
                        </a:rPr>
                        <a:t>9-13 May</a:t>
                      </a:r>
                    </a:p>
                  </a:txBody>
                  <a:tcPr marL="46176" marR="46176">
                    <a:cell3D prstMaterial="dkEdge">
                      <a:bevel/>
                      <a:lightRig rig="flood" dir="t"/>
                    </a:cell3D>
                    <a:solidFill>
                      <a:schemeClr val="bg1">
                        <a:lumMod val="95000"/>
                        <a:alpha val="25000"/>
                      </a:schemeClr>
                    </a:solidFill>
                  </a:tcPr>
                </a:tc>
                <a:tc>
                  <a:txBody>
                    <a:bodyPr/>
                    <a:lstStyle/>
                    <a:p>
                      <a:r>
                        <a:rPr lang="en-GB" sz="700" b="1" i="0" baseline="0" dirty="0">
                          <a:latin typeface="Verdana" pitchFamily="34" charset="0"/>
                        </a:rPr>
                        <a:t>Wk31 </a:t>
                      </a:r>
                      <a:r>
                        <a:rPr lang="en-GB" sz="700" b="0" i="0" baseline="0" dirty="0">
                          <a:latin typeface="Verdana" pitchFamily="34" charset="0"/>
                        </a:rPr>
                        <a:t>16-20 May</a:t>
                      </a:r>
                    </a:p>
                  </a:txBody>
                  <a:tcPr marL="46176" marR="46176">
                    <a:cell3D prstMaterial="dkEdge">
                      <a:bevel/>
                      <a:lightRig rig="flood" dir="t"/>
                    </a:cell3D>
                    <a:solidFill>
                      <a:schemeClr val="bg1">
                        <a:lumMod val="95000"/>
                        <a:alpha val="25000"/>
                      </a:schemeClr>
                    </a:solidFill>
                  </a:tcPr>
                </a:tc>
                <a:tc>
                  <a:txBody>
                    <a:bodyPr/>
                    <a:lstStyle/>
                    <a:p>
                      <a:r>
                        <a:rPr lang="en-GB" sz="700" b="1" i="0" baseline="0" dirty="0">
                          <a:latin typeface="Verdana" pitchFamily="34" charset="0"/>
                        </a:rPr>
                        <a:t>Wk32 </a:t>
                      </a:r>
                      <a:r>
                        <a:rPr lang="en-GB" sz="700" b="0" i="0" baseline="0" dirty="0">
                          <a:latin typeface="Verdana" pitchFamily="34" charset="0"/>
                        </a:rPr>
                        <a:t>23-27May</a:t>
                      </a:r>
                    </a:p>
                  </a:txBody>
                  <a:tcPr marL="46176" marR="46176">
                    <a:cell3D prstMaterial="dkEdge">
                      <a:bevel/>
                      <a:lightRig rig="flood" dir="t"/>
                    </a:cell3D>
                    <a:solidFill>
                      <a:schemeClr val="bg1">
                        <a:lumMod val="95000"/>
                        <a:alpha val="25000"/>
                      </a:schemeClr>
                    </a:solidFill>
                  </a:tcPr>
                </a:tc>
                <a:tc>
                  <a:txBody>
                    <a:bodyPr/>
                    <a:lstStyle/>
                    <a:p>
                      <a:endParaRPr lang="en-GB" sz="700" b="0" i="0"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r>
                        <a:rPr lang="en-GB" sz="700" b="1" i="0" baseline="0" dirty="0">
                          <a:latin typeface="Verdana" pitchFamily="34" charset="0"/>
                        </a:rPr>
                        <a:t>Wk32 </a:t>
                      </a:r>
                      <a:r>
                        <a:rPr lang="en-GB" sz="700" b="0" i="0" baseline="0" dirty="0">
                          <a:latin typeface="Verdana" pitchFamily="34" charset="0"/>
                        </a:rPr>
                        <a:t>6-10Jun</a:t>
                      </a:r>
                    </a:p>
                    <a:p>
                      <a:pPr marL="0" marR="0" indent="0" algn="l" defTabSz="1042993" rtl="0" eaLnBrk="1" fontAlgn="auto" latinLnBrk="0" hangingPunct="1">
                        <a:lnSpc>
                          <a:spcPct val="100000"/>
                        </a:lnSpc>
                        <a:spcBef>
                          <a:spcPts val="0"/>
                        </a:spcBef>
                        <a:spcAft>
                          <a:spcPts val="0"/>
                        </a:spcAft>
                        <a:buClrTx/>
                        <a:buSzTx/>
                        <a:buFontTx/>
                        <a:buNone/>
                        <a:tabLst/>
                        <a:defRPr/>
                      </a:pPr>
                      <a:endParaRPr lang="en-GB" sz="700" b="0" i="0" baseline="0" dirty="0">
                        <a:latin typeface="Verdana" pitchFamily="34" charset="0"/>
                      </a:endParaRPr>
                    </a:p>
                  </a:txBody>
                  <a:tcPr marL="46176" marR="46176">
                    <a:cell3D prstMaterial="dkEdge">
                      <a:bevel/>
                      <a:lightRig rig="flood" dir="t"/>
                    </a:cell3D>
                    <a:solidFill>
                      <a:schemeClr val="bg1">
                        <a:lumMod val="95000"/>
                        <a:alpha val="25000"/>
                      </a:schemeClr>
                    </a:solidFill>
                  </a:tcPr>
                </a:tc>
                <a:extLst>
                  <a:ext uri="{0D108BD9-81ED-4DB2-BD59-A6C34878D82A}">
                    <a16:rowId xmlns:a16="http://schemas.microsoft.com/office/drawing/2014/main" val="10003"/>
                  </a:ext>
                </a:extLst>
              </a:tr>
              <a:tr h="1085858">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r>
                        <a:rPr lang="en-GB" sz="700" b="1" i="0" baseline="0" dirty="0">
                          <a:latin typeface="Verdana" pitchFamily="34" charset="0"/>
                        </a:rPr>
                        <a:t>Wk33 </a:t>
                      </a:r>
                      <a:r>
                        <a:rPr lang="en-GB" sz="700" b="0" i="0" baseline="0" dirty="0">
                          <a:latin typeface="Verdana" pitchFamily="34" charset="0"/>
                        </a:rPr>
                        <a:t>13-17Jun</a:t>
                      </a:r>
                    </a:p>
                  </a:txBody>
                  <a:tcPr marL="46176" marR="46176">
                    <a:cell3D prstMaterial="dkEdge">
                      <a:bevel/>
                      <a:lightRig rig="flood" dir="t"/>
                    </a:cell3D>
                    <a:solidFill>
                      <a:schemeClr val="bg1">
                        <a:lumMod val="95000"/>
                        <a:alpha val="25000"/>
                      </a:schemeClr>
                    </a:solidFill>
                  </a:tcPr>
                </a:tc>
                <a:tc>
                  <a:txBody>
                    <a:bodyPr/>
                    <a:lstStyle/>
                    <a:p>
                      <a:r>
                        <a:rPr lang="en-GB" sz="700" b="1" i="0" baseline="0" dirty="0">
                          <a:latin typeface="Verdana" pitchFamily="34" charset="0"/>
                        </a:rPr>
                        <a:t>Wk34 </a:t>
                      </a:r>
                      <a:r>
                        <a:rPr lang="en-GB" sz="700" b="0" i="0" baseline="0" dirty="0">
                          <a:latin typeface="Verdana" pitchFamily="34" charset="0"/>
                        </a:rPr>
                        <a:t>20-24 Jun</a:t>
                      </a:r>
                    </a:p>
                  </a:txBody>
                  <a:tcPr marL="46176" marR="46176">
                    <a:cell3D prstMaterial="dkEdge">
                      <a:bevel/>
                      <a:lightRig rig="flood" dir="t"/>
                    </a:cell3D>
                    <a:solidFill>
                      <a:schemeClr val="bg1">
                        <a:lumMod val="95000"/>
                        <a:alpha val="25000"/>
                      </a:schemeClr>
                    </a:solidFill>
                  </a:tcPr>
                </a:tc>
                <a:tc>
                  <a:txBody>
                    <a:bodyPr/>
                    <a:lstStyle/>
                    <a:p>
                      <a:r>
                        <a:rPr lang="en-GB" sz="700" b="1" i="0" baseline="0" dirty="0">
                          <a:latin typeface="Verdana" pitchFamily="34" charset="0"/>
                        </a:rPr>
                        <a:t>Wk35 </a:t>
                      </a:r>
                      <a:r>
                        <a:rPr lang="en-GB" sz="700" b="0" i="0" baseline="0" dirty="0">
                          <a:latin typeface="Verdana" pitchFamily="34" charset="0"/>
                        </a:rPr>
                        <a:t>27-30 Jun</a:t>
                      </a:r>
                    </a:p>
                  </a:txBody>
                  <a:tcPr marL="46176" marR="46176">
                    <a:cell3D prstMaterial="dkEdge">
                      <a:bevel/>
                      <a:lightRig rig="flood" dir="t"/>
                    </a:cell3D>
                    <a:solidFill>
                      <a:schemeClr val="bg1">
                        <a:lumMod val="95000"/>
                        <a:alpha val="25000"/>
                      </a:schemeClr>
                    </a:solidFill>
                  </a:tcPr>
                </a:tc>
                <a:tc>
                  <a:txBody>
                    <a:bodyPr/>
                    <a:lstStyle/>
                    <a:p>
                      <a:r>
                        <a:rPr lang="en-GB" sz="700" b="1" i="0" baseline="0" dirty="0">
                          <a:latin typeface="Verdana" pitchFamily="34" charset="0"/>
                        </a:rPr>
                        <a:t>Wk36 </a:t>
                      </a:r>
                      <a:r>
                        <a:rPr lang="en-GB" sz="700" b="0" i="0" baseline="0" dirty="0">
                          <a:latin typeface="Verdana" pitchFamily="34" charset="0"/>
                        </a:rPr>
                        <a:t>4-8 Jul</a:t>
                      </a:r>
                    </a:p>
                  </a:txBody>
                  <a:tcPr marL="46176" marR="46176">
                    <a:cell3D prstMaterial="dkEdge">
                      <a:bevel/>
                      <a:lightRig rig="flood" dir="t"/>
                    </a:cell3D>
                    <a:solidFill>
                      <a:schemeClr val="bg1">
                        <a:lumMod val="95000"/>
                        <a:alpha val="25000"/>
                      </a:schemeClr>
                    </a:solidFill>
                  </a:tcPr>
                </a:tc>
                <a:tc>
                  <a:txBody>
                    <a:bodyPr/>
                    <a:lstStyle/>
                    <a:p>
                      <a:r>
                        <a:rPr lang="en-GB" sz="700" b="1" i="0" baseline="0" dirty="0">
                          <a:latin typeface="Verdana" pitchFamily="34" charset="0"/>
                        </a:rPr>
                        <a:t>Wk37 </a:t>
                      </a:r>
                      <a:r>
                        <a:rPr lang="en-GB" sz="700" b="0" i="0" baseline="0" dirty="0">
                          <a:latin typeface="Verdana" pitchFamily="34" charset="0"/>
                        </a:rPr>
                        <a:t>11-15Jul</a:t>
                      </a:r>
                    </a:p>
                  </a:txBody>
                  <a:tcPr marL="46176" marR="46176">
                    <a:cell3D prstMaterial="dkEdge">
                      <a:bevel/>
                      <a:lightRig rig="flood" dir="t"/>
                    </a:cell3D>
                    <a:solidFill>
                      <a:schemeClr val="bg1">
                        <a:lumMod val="95000"/>
                        <a:alpha val="25000"/>
                      </a:schemeClr>
                    </a:solidFill>
                  </a:tcPr>
                </a:tc>
                <a:tc>
                  <a:txBody>
                    <a:bodyPr/>
                    <a:lstStyle/>
                    <a:p>
                      <a:pPr marL="0" marR="0" indent="0" algn="l" defTabSz="1042993" rtl="0" eaLnBrk="1" fontAlgn="auto" latinLnBrk="0" hangingPunct="1">
                        <a:lnSpc>
                          <a:spcPct val="100000"/>
                        </a:lnSpc>
                        <a:spcBef>
                          <a:spcPts val="0"/>
                        </a:spcBef>
                        <a:spcAft>
                          <a:spcPts val="0"/>
                        </a:spcAft>
                        <a:buClrTx/>
                        <a:buSzTx/>
                        <a:buFontTx/>
                        <a:buNone/>
                        <a:tabLst/>
                        <a:defRPr/>
                      </a:pPr>
                      <a:r>
                        <a:rPr lang="en-GB" sz="700" b="1" i="0" baseline="0" dirty="0">
                          <a:latin typeface="Verdana" pitchFamily="34" charset="0"/>
                        </a:rPr>
                        <a:t>Wk38 </a:t>
                      </a:r>
                      <a:r>
                        <a:rPr lang="en-GB" sz="700" b="0" i="0" baseline="0" dirty="0">
                          <a:latin typeface="Verdana" pitchFamily="34" charset="0"/>
                        </a:rPr>
                        <a:t>18-22 Jul</a:t>
                      </a: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txBody>
                  <a:tcPr marL="46176" marR="46176">
                    <a:cell3D prstMaterial="dkEdge">
                      <a:bevel/>
                      <a:lightRig rig="flood" dir="t"/>
                    </a:cell3D>
                    <a:solidFill>
                      <a:schemeClr val="bg1">
                        <a:lumMod val="95000"/>
                        <a:alpha val="25000"/>
                      </a:schemeClr>
                    </a:solidFill>
                  </a:tcPr>
                </a:tc>
                <a:tc>
                  <a:txBody>
                    <a:bodyPr/>
                    <a:lstStyle/>
                    <a:p>
                      <a:endParaRPr lang="en-GB" sz="700" b="1" i="0" baseline="0" dirty="0">
                        <a:latin typeface="Verdana" pitchFamily="34" charset="0"/>
                      </a:endParaRPr>
                    </a:p>
                  </a:txBody>
                  <a:tcPr marL="46176" marR="46176">
                    <a:cell3D prstMaterial="dkEdge">
                      <a:bevel/>
                      <a:lightRig rig="flood" dir="t"/>
                    </a:cell3D>
                    <a:solidFill>
                      <a:schemeClr val="bg1">
                        <a:lumMod val="95000"/>
                        <a:alpha val="25000"/>
                      </a:schemeClr>
                    </a:solidFill>
                  </a:tcPr>
                </a:tc>
                <a:extLst>
                  <a:ext uri="{0D108BD9-81ED-4DB2-BD59-A6C34878D82A}">
                    <a16:rowId xmlns:a16="http://schemas.microsoft.com/office/drawing/2014/main" val="10004"/>
                  </a:ext>
                </a:extLst>
              </a:tr>
            </a:tbl>
          </a:graphicData>
        </a:graphic>
      </p:graphicFrame>
      <p:grpSp>
        <p:nvGrpSpPr>
          <p:cNvPr id="3" name="Group 46"/>
          <p:cNvGrpSpPr>
            <a:grpSpLocks/>
          </p:cNvGrpSpPr>
          <p:nvPr userDrawn="1"/>
        </p:nvGrpSpPr>
        <p:grpSpPr bwMode="auto">
          <a:xfrm>
            <a:off x="6353458" y="1086536"/>
            <a:ext cx="885078" cy="1071247"/>
            <a:chOff x="1173097" y="4780763"/>
            <a:chExt cx="1035087" cy="1181456"/>
          </a:xfrm>
        </p:grpSpPr>
        <p:sp>
          <p:nvSpPr>
            <p:cNvPr id="4" name="Holiday 32"/>
            <p:cNvSpPr/>
            <p:nvPr/>
          </p:nvSpPr>
          <p:spPr>
            <a:xfrm>
              <a:off x="1173098" y="4780763"/>
              <a:ext cx="1030323" cy="1181456"/>
            </a:xfrm>
            <a:prstGeom prst="rect">
              <a:avLst/>
            </a:prstGeom>
            <a:solidFill>
              <a:schemeClr val="accent6">
                <a:lumMod val="60000"/>
                <a:lumOff val="40000"/>
                <a:alpha val="63000"/>
              </a:scheme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04299" tIns="52150" rIns="104299" bIns="52150" anchor="ctr"/>
            <a:lstStyle/>
            <a:p>
              <a:pPr algn="ctr" defTabSz="914022">
                <a:defRPr/>
              </a:pPr>
              <a:endParaRPr lang="en-GB" dirty="0">
                <a:solidFill>
                  <a:prstClr val="white"/>
                </a:solidFill>
              </a:endParaRPr>
            </a:p>
          </p:txBody>
        </p:sp>
        <p:sp>
          <p:nvSpPr>
            <p:cNvPr id="5" name="Holiday"/>
            <p:cNvSpPr txBox="1"/>
            <p:nvPr/>
          </p:nvSpPr>
          <p:spPr>
            <a:xfrm>
              <a:off x="1173097" y="4939561"/>
              <a:ext cx="1035087" cy="236195"/>
            </a:xfrm>
            <a:prstGeom prst="rect">
              <a:avLst/>
            </a:prstGeom>
            <a:noFill/>
          </p:spPr>
          <p:txBody>
            <a:bodyPr lIns="54000" tIns="52150" rIns="104299" bIns="52150">
              <a:spAutoFit/>
            </a:bodyPr>
            <a:lstStyle/>
            <a:p>
              <a:pPr algn="ctr" defTabSz="914022">
                <a:defRPr/>
              </a:pPr>
              <a:r>
                <a:rPr lang="en-GB" sz="700" b="1" dirty="0">
                  <a:solidFill>
                    <a:prstClr val="black">
                      <a:lumMod val="65000"/>
                      <a:lumOff val="35000"/>
                    </a:prstClr>
                  </a:solidFill>
                  <a:latin typeface="Verdana" pitchFamily="34" charset="0"/>
                </a:rPr>
                <a:t>Half term</a:t>
              </a:r>
            </a:p>
          </p:txBody>
        </p:sp>
      </p:grpSp>
      <p:grpSp>
        <p:nvGrpSpPr>
          <p:cNvPr id="6" name="Group 46"/>
          <p:cNvGrpSpPr>
            <a:grpSpLocks/>
          </p:cNvGrpSpPr>
          <p:nvPr userDrawn="1"/>
        </p:nvGrpSpPr>
        <p:grpSpPr bwMode="auto">
          <a:xfrm>
            <a:off x="2795819" y="3278418"/>
            <a:ext cx="891106" cy="1071247"/>
            <a:chOff x="813044" y="4898861"/>
            <a:chExt cx="1042136" cy="1181456"/>
          </a:xfrm>
        </p:grpSpPr>
        <p:sp>
          <p:nvSpPr>
            <p:cNvPr id="8" name="Holiday 32"/>
            <p:cNvSpPr/>
            <p:nvPr/>
          </p:nvSpPr>
          <p:spPr>
            <a:xfrm>
              <a:off x="813044" y="4898861"/>
              <a:ext cx="1030323" cy="1181456"/>
            </a:xfrm>
            <a:prstGeom prst="rect">
              <a:avLst/>
            </a:prstGeom>
            <a:solidFill>
              <a:schemeClr val="accent6">
                <a:lumMod val="60000"/>
                <a:lumOff val="40000"/>
                <a:alpha val="63000"/>
              </a:scheme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04299" tIns="52150" rIns="104299" bIns="52150" anchor="ctr"/>
            <a:lstStyle/>
            <a:p>
              <a:pPr algn="ctr" defTabSz="914022">
                <a:defRPr/>
              </a:pPr>
              <a:endParaRPr lang="en-GB" dirty="0">
                <a:solidFill>
                  <a:prstClr val="white"/>
                </a:solidFill>
              </a:endParaRPr>
            </a:p>
          </p:txBody>
        </p:sp>
        <p:sp>
          <p:nvSpPr>
            <p:cNvPr id="9" name="Holiday"/>
            <p:cNvSpPr txBox="1"/>
            <p:nvPr/>
          </p:nvSpPr>
          <p:spPr>
            <a:xfrm>
              <a:off x="820093" y="4955021"/>
              <a:ext cx="1035087" cy="236195"/>
            </a:xfrm>
            <a:prstGeom prst="rect">
              <a:avLst/>
            </a:prstGeom>
            <a:noFill/>
          </p:spPr>
          <p:txBody>
            <a:bodyPr lIns="54000" tIns="52150" rIns="104299" bIns="52150">
              <a:spAutoFit/>
            </a:bodyPr>
            <a:lstStyle/>
            <a:p>
              <a:pPr algn="ctr" defTabSz="914022">
                <a:defRPr/>
              </a:pPr>
              <a:r>
                <a:rPr lang="en-GB" sz="700" b="1" dirty="0">
                  <a:solidFill>
                    <a:prstClr val="black">
                      <a:lumMod val="65000"/>
                      <a:lumOff val="35000"/>
                    </a:prstClr>
                  </a:solidFill>
                  <a:latin typeface="Verdana" pitchFamily="34" charset="0"/>
                </a:rPr>
                <a:t>Half term</a:t>
              </a:r>
            </a:p>
          </p:txBody>
        </p:sp>
      </p:grpSp>
      <p:grpSp>
        <p:nvGrpSpPr>
          <p:cNvPr id="10" name="Group 46"/>
          <p:cNvGrpSpPr>
            <a:grpSpLocks/>
          </p:cNvGrpSpPr>
          <p:nvPr userDrawn="1"/>
        </p:nvGrpSpPr>
        <p:grpSpPr bwMode="auto">
          <a:xfrm>
            <a:off x="7236863" y="4333217"/>
            <a:ext cx="885078" cy="1071247"/>
            <a:chOff x="1173097" y="4780763"/>
            <a:chExt cx="1035087" cy="1181456"/>
          </a:xfrm>
        </p:grpSpPr>
        <p:sp>
          <p:nvSpPr>
            <p:cNvPr id="11" name="Holiday 32"/>
            <p:cNvSpPr/>
            <p:nvPr/>
          </p:nvSpPr>
          <p:spPr>
            <a:xfrm>
              <a:off x="1173098" y="4780763"/>
              <a:ext cx="1030323" cy="1181456"/>
            </a:xfrm>
            <a:prstGeom prst="rect">
              <a:avLst/>
            </a:prstGeom>
            <a:solidFill>
              <a:schemeClr val="accent6">
                <a:lumMod val="60000"/>
                <a:lumOff val="40000"/>
                <a:alpha val="63000"/>
              </a:scheme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04299" tIns="52150" rIns="104299" bIns="52150" anchor="ctr"/>
            <a:lstStyle/>
            <a:p>
              <a:pPr algn="ctr" defTabSz="914022">
                <a:defRPr/>
              </a:pPr>
              <a:endParaRPr lang="en-GB" dirty="0">
                <a:solidFill>
                  <a:prstClr val="white"/>
                </a:solidFill>
              </a:endParaRPr>
            </a:p>
          </p:txBody>
        </p:sp>
        <p:sp>
          <p:nvSpPr>
            <p:cNvPr id="12" name="Holiday"/>
            <p:cNvSpPr txBox="1"/>
            <p:nvPr/>
          </p:nvSpPr>
          <p:spPr>
            <a:xfrm>
              <a:off x="1173097" y="4939561"/>
              <a:ext cx="1035087" cy="236195"/>
            </a:xfrm>
            <a:prstGeom prst="rect">
              <a:avLst/>
            </a:prstGeom>
            <a:noFill/>
          </p:spPr>
          <p:txBody>
            <a:bodyPr lIns="54000" tIns="52150" rIns="104299" bIns="52150">
              <a:spAutoFit/>
            </a:bodyPr>
            <a:lstStyle/>
            <a:p>
              <a:pPr algn="ctr" defTabSz="914022">
                <a:defRPr/>
              </a:pPr>
              <a:r>
                <a:rPr lang="en-GB" sz="700" b="1" dirty="0">
                  <a:solidFill>
                    <a:prstClr val="black">
                      <a:lumMod val="65000"/>
                      <a:lumOff val="35000"/>
                    </a:prstClr>
                  </a:solidFill>
                  <a:latin typeface="Verdana" pitchFamily="34" charset="0"/>
                </a:rPr>
                <a:t>Half term</a:t>
              </a:r>
            </a:p>
          </p:txBody>
        </p:sp>
      </p:grpSp>
      <p:grpSp>
        <p:nvGrpSpPr>
          <p:cNvPr id="13" name="Group 46"/>
          <p:cNvGrpSpPr>
            <a:grpSpLocks/>
          </p:cNvGrpSpPr>
          <p:nvPr userDrawn="1"/>
        </p:nvGrpSpPr>
        <p:grpSpPr bwMode="auto">
          <a:xfrm>
            <a:off x="4579802" y="2173558"/>
            <a:ext cx="1798455" cy="1112904"/>
            <a:chOff x="1173097" y="4780763"/>
            <a:chExt cx="1035087" cy="1181456"/>
          </a:xfrm>
        </p:grpSpPr>
        <p:sp>
          <p:nvSpPr>
            <p:cNvPr id="14" name="Holiday 32"/>
            <p:cNvSpPr/>
            <p:nvPr/>
          </p:nvSpPr>
          <p:spPr>
            <a:xfrm>
              <a:off x="1173098" y="4780763"/>
              <a:ext cx="1030323" cy="1181456"/>
            </a:xfrm>
            <a:prstGeom prst="rect">
              <a:avLst/>
            </a:prstGeom>
            <a:solidFill>
              <a:schemeClr val="accent6">
                <a:lumMod val="60000"/>
                <a:lumOff val="40000"/>
                <a:alpha val="63000"/>
              </a:scheme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04299" tIns="52150" rIns="104299" bIns="52150" anchor="ctr"/>
            <a:lstStyle/>
            <a:p>
              <a:pPr algn="ctr" defTabSz="914022">
                <a:defRPr/>
              </a:pPr>
              <a:endParaRPr lang="en-GB" dirty="0">
                <a:solidFill>
                  <a:prstClr val="white"/>
                </a:solidFill>
              </a:endParaRPr>
            </a:p>
          </p:txBody>
        </p:sp>
        <p:sp>
          <p:nvSpPr>
            <p:cNvPr id="15" name="Holiday"/>
            <p:cNvSpPr txBox="1"/>
            <p:nvPr/>
          </p:nvSpPr>
          <p:spPr>
            <a:xfrm>
              <a:off x="1173097" y="4939561"/>
              <a:ext cx="1035087" cy="226163"/>
            </a:xfrm>
            <a:prstGeom prst="rect">
              <a:avLst/>
            </a:prstGeom>
            <a:noFill/>
          </p:spPr>
          <p:txBody>
            <a:bodyPr lIns="54000" tIns="52150" rIns="104299" bIns="52150">
              <a:spAutoFit/>
            </a:bodyPr>
            <a:lstStyle/>
            <a:p>
              <a:pPr algn="ctr" defTabSz="914022">
                <a:defRPr/>
              </a:pPr>
              <a:r>
                <a:rPr lang="en-GB" sz="700" b="1" dirty="0">
                  <a:solidFill>
                    <a:prstClr val="black">
                      <a:lumMod val="65000"/>
                      <a:lumOff val="35000"/>
                    </a:prstClr>
                  </a:solidFill>
                  <a:latin typeface="Verdana" pitchFamily="34" charset="0"/>
                </a:rPr>
                <a:t>Christmas Holiday</a:t>
              </a:r>
            </a:p>
          </p:txBody>
        </p:sp>
      </p:grpSp>
      <p:grpSp>
        <p:nvGrpSpPr>
          <p:cNvPr id="21" name="Group 46"/>
          <p:cNvGrpSpPr>
            <a:grpSpLocks/>
          </p:cNvGrpSpPr>
          <p:nvPr userDrawn="1"/>
        </p:nvGrpSpPr>
        <p:grpSpPr bwMode="auto">
          <a:xfrm>
            <a:off x="8158957" y="3219993"/>
            <a:ext cx="846411" cy="1129672"/>
            <a:chOff x="1173097" y="4780763"/>
            <a:chExt cx="1035087" cy="1181456"/>
          </a:xfrm>
        </p:grpSpPr>
        <p:sp>
          <p:nvSpPr>
            <p:cNvPr id="22" name="Holiday 32"/>
            <p:cNvSpPr/>
            <p:nvPr/>
          </p:nvSpPr>
          <p:spPr>
            <a:xfrm>
              <a:off x="1173098" y="4780763"/>
              <a:ext cx="1030323" cy="1181456"/>
            </a:xfrm>
            <a:prstGeom prst="rect">
              <a:avLst/>
            </a:prstGeom>
            <a:solidFill>
              <a:schemeClr val="accent6">
                <a:lumMod val="60000"/>
                <a:lumOff val="40000"/>
                <a:alpha val="63000"/>
              </a:scheme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04299" tIns="52150" rIns="104299" bIns="52150" anchor="ctr"/>
            <a:lstStyle/>
            <a:p>
              <a:pPr algn="ctr" defTabSz="914022">
                <a:defRPr/>
              </a:pPr>
              <a:endParaRPr lang="en-GB" dirty="0">
                <a:solidFill>
                  <a:prstClr val="white"/>
                </a:solidFill>
              </a:endParaRPr>
            </a:p>
          </p:txBody>
        </p:sp>
        <p:sp>
          <p:nvSpPr>
            <p:cNvPr id="23" name="Holiday"/>
            <p:cNvSpPr txBox="1"/>
            <p:nvPr/>
          </p:nvSpPr>
          <p:spPr>
            <a:xfrm>
              <a:off x="1173097" y="4939561"/>
              <a:ext cx="1035087" cy="335466"/>
            </a:xfrm>
            <a:prstGeom prst="rect">
              <a:avLst/>
            </a:prstGeom>
            <a:noFill/>
          </p:spPr>
          <p:txBody>
            <a:bodyPr lIns="54000" tIns="52150" rIns="104299" bIns="52150">
              <a:spAutoFit/>
            </a:bodyPr>
            <a:lstStyle/>
            <a:p>
              <a:pPr algn="ctr" defTabSz="914022">
                <a:defRPr/>
              </a:pPr>
              <a:r>
                <a:rPr lang="en-GB" sz="700" b="1" dirty="0">
                  <a:solidFill>
                    <a:prstClr val="black">
                      <a:lumMod val="65000"/>
                      <a:lumOff val="35000"/>
                    </a:prstClr>
                  </a:solidFill>
                  <a:latin typeface="Verdana" pitchFamily="34" charset="0"/>
                </a:rPr>
                <a:t>Easter Holiday</a:t>
              </a:r>
            </a:p>
          </p:txBody>
        </p:sp>
      </p:grpSp>
      <p:grpSp>
        <p:nvGrpSpPr>
          <p:cNvPr id="24" name="Group 46"/>
          <p:cNvGrpSpPr>
            <a:grpSpLocks/>
          </p:cNvGrpSpPr>
          <p:nvPr userDrawn="1"/>
        </p:nvGrpSpPr>
        <p:grpSpPr bwMode="auto">
          <a:xfrm>
            <a:off x="115575" y="4301569"/>
            <a:ext cx="846411" cy="1129672"/>
            <a:chOff x="1173097" y="4780763"/>
            <a:chExt cx="1035087" cy="1181456"/>
          </a:xfrm>
        </p:grpSpPr>
        <p:sp>
          <p:nvSpPr>
            <p:cNvPr id="25" name="Holiday 32"/>
            <p:cNvSpPr/>
            <p:nvPr/>
          </p:nvSpPr>
          <p:spPr>
            <a:xfrm>
              <a:off x="1173098" y="4780763"/>
              <a:ext cx="1030323" cy="1181456"/>
            </a:xfrm>
            <a:prstGeom prst="rect">
              <a:avLst/>
            </a:prstGeom>
            <a:solidFill>
              <a:schemeClr val="accent6">
                <a:lumMod val="60000"/>
                <a:lumOff val="40000"/>
                <a:alpha val="63000"/>
              </a:scheme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04299" tIns="52150" rIns="104299" bIns="52150" anchor="ctr"/>
            <a:lstStyle/>
            <a:p>
              <a:pPr algn="ctr" defTabSz="914022">
                <a:defRPr/>
              </a:pPr>
              <a:endParaRPr lang="en-GB" dirty="0">
                <a:solidFill>
                  <a:prstClr val="white"/>
                </a:solidFill>
              </a:endParaRPr>
            </a:p>
          </p:txBody>
        </p:sp>
        <p:sp>
          <p:nvSpPr>
            <p:cNvPr id="26" name="Holiday"/>
            <p:cNvSpPr txBox="1"/>
            <p:nvPr/>
          </p:nvSpPr>
          <p:spPr>
            <a:xfrm>
              <a:off x="1173097" y="4939561"/>
              <a:ext cx="1035087" cy="335466"/>
            </a:xfrm>
            <a:prstGeom prst="rect">
              <a:avLst/>
            </a:prstGeom>
            <a:noFill/>
          </p:spPr>
          <p:txBody>
            <a:bodyPr lIns="54000" tIns="52150" rIns="104299" bIns="52150">
              <a:spAutoFit/>
            </a:bodyPr>
            <a:lstStyle/>
            <a:p>
              <a:pPr algn="ctr" defTabSz="914022">
                <a:defRPr/>
              </a:pPr>
              <a:r>
                <a:rPr lang="en-GB" sz="700" b="1" dirty="0">
                  <a:solidFill>
                    <a:prstClr val="black">
                      <a:lumMod val="65000"/>
                      <a:lumOff val="35000"/>
                    </a:prstClr>
                  </a:solidFill>
                  <a:latin typeface="Verdana" pitchFamily="34" charset="0"/>
                </a:rPr>
                <a:t>Easter Holiday</a:t>
              </a:r>
            </a:p>
          </p:txBody>
        </p:sp>
      </p:grpSp>
    </p:spTree>
    <p:extLst>
      <p:ext uri="{BB962C8B-B14F-4D97-AF65-F5344CB8AC3E}">
        <p14:creationId xmlns:p14="http://schemas.microsoft.com/office/powerpoint/2010/main" val="3121288395"/>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914018" rtl="0" eaLnBrk="0" fontAlgn="base" hangingPunct="0">
        <a:spcBef>
          <a:spcPct val="0"/>
        </a:spcBef>
        <a:spcAft>
          <a:spcPct val="0"/>
        </a:spcAft>
        <a:defRPr sz="4400" kern="1200">
          <a:solidFill>
            <a:schemeClr val="tx1"/>
          </a:solidFill>
          <a:latin typeface="+mj-lt"/>
          <a:ea typeface="+mj-ea"/>
          <a:cs typeface="+mj-cs"/>
        </a:defRPr>
      </a:lvl1pPr>
      <a:lvl2pPr algn="ctr" defTabSz="914018" rtl="0" eaLnBrk="0" fontAlgn="base" hangingPunct="0">
        <a:spcBef>
          <a:spcPct val="0"/>
        </a:spcBef>
        <a:spcAft>
          <a:spcPct val="0"/>
        </a:spcAft>
        <a:defRPr sz="4400">
          <a:solidFill>
            <a:schemeClr val="tx1"/>
          </a:solidFill>
          <a:latin typeface="Calibri" pitchFamily="34" charset="0"/>
        </a:defRPr>
      </a:lvl2pPr>
      <a:lvl3pPr algn="ctr" defTabSz="914018" rtl="0" eaLnBrk="0" fontAlgn="base" hangingPunct="0">
        <a:spcBef>
          <a:spcPct val="0"/>
        </a:spcBef>
        <a:spcAft>
          <a:spcPct val="0"/>
        </a:spcAft>
        <a:defRPr sz="4400">
          <a:solidFill>
            <a:schemeClr val="tx1"/>
          </a:solidFill>
          <a:latin typeface="Calibri" pitchFamily="34" charset="0"/>
        </a:defRPr>
      </a:lvl3pPr>
      <a:lvl4pPr algn="ctr" defTabSz="914018" rtl="0" eaLnBrk="0" fontAlgn="base" hangingPunct="0">
        <a:spcBef>
          <a:spcPct val="0"/>
        </a:spcBef>
        <a:spcAft>
          <a:spcPct val="0"/>
        </a:spcAft>
        <a:defRPr sz="4400">
          <a:solidFill>
            <a:schemeClr val="tx1"/>
          </a:solidFill>
          <a:latin typeface="Calibri" pitchFamily="34" charset="0"/>
        </a:defRPr>
      </a:lvl4pPr>
      <a:lvl5pPr algn="ctr" defTabSz="914018" rtl="0" eaLnBrk="0" fontAlgn="base" hangingPunct="0">
        <a:spcBef>
          <a:spcPct val="0"/>
        </a:spcBef>
        <a:spcAft>
          <a:spcPct val="0"/>
        </a:spcAft>
        <a:defRPr sz="4400">
          <a:solidFill>
            <a:schemeClr val="tx1"/>
          </a:solidFill>
          <a:latin typeface="Calibri" pitchFamily="34" charset="0"/>
        </a:defRPr>
      </a:lvl5pPr>
      <a:lvl6pPr marL="400666" algn="ctr" defTabSz="914018" rtl="0" fontAlgn="base">
        <a:spcBef>
          <a:spcPct val="0"/>
        </a:spcBef>
        <a:spcAft>
          <a:spcPct val="0"/>
        </a:spcAft>
        <a:defRPr sz="4400">
          <a:solidFill>
            <a:schemeClr val="tx1"/>
          </a:solidFill>
          <a:latin typeface="Calibri" pitchFamily="34" charset="0"/>
        </a:defRPr>
      </a:lvl6pPr>
      <a:lvl7pPr marL="801330" algn="ctr" defTabSz="914018" rtl="0" fontAlgn="base">
        <a:spcBef>
          <a:spcPct val="0"/>
        </a:spcBef>
        <a:spcAft>
          <a:spcPct val="0"/>
        </a:spcAft>
        <a:defRPr sz="4400">
          <a:solidFill>
            <a:schemeClr val="tx1"/>
          </a:solidFill>
          <a:latin typeface="Calibri" pitchFamily="34" charset="0"/>
        </a:defRPr>
      </a:lvl7pPr>
      <a:lvl8pPr marL="1201995" algn="ctr" defTabSz="914018" rtl="0" fontAlgn="base">
        <a:spcBef>
          <a:spcPct val="0"/>
        </a:spcBef>
        <a:spcAft>
          <a:spcPct val="0"/>
        </a:spcAft>
        <a:defRPr sz="4400">
          <a:solidFill>
            <a:schemeClr val="tx1"/>
          </a:solidFill>
          <a:latin typeface="Calibri" pitchFamily="34" charset="0"/>
        </a:defRPr>
      </a:lvl8pPr>
      <a:lvl9pPr marL="1602660" algn="ctr" defTabSz="914018" rtl="0" fontAlgn="base">
        <a:spcBef>
          <a:spcPct val="0"/>
        </a:spcBef>
        <a:spcAft>
          <a:spcPct val="0"/>
        </a:spcAft>
        <a:defRPr sz="4400">
          <a:solidFill>
            <a:schemeClr val="tx1"/>
          </a:solidFill>
          <a:latin typeface="Calibri" pitchFamily="34" charset="0"/>
        </a:defRPr>
      </a:lvl9pPr>
    </p:titleStyle>
    <p:bodyStyle>
      <a:lvl1pPr marL="342235" indent="-342235" algn="l" defTabSz="914018"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1509" indent="-285196" algn="l" defTabSz="914018" rtl="0" eaLnBrk="0" fontAlgn="base" hangingPunct="0">
        <a:spcBef>
          <a:spcPct val="20000"/>
        </a:spcBef>
        <a:spcAft>
          <a:spcPct val="0"/>
        </a:spcAft>
        <a:buFont typeface="Arial" pitchFamily="34" charset="0"/>
        <a:buChar char="–"/>
        <a:defRPr sz="2900" kern="1200">
          <a:solidFill>
            <a:schemeClr val="tx1"/>
          </a:solidFill>
          <a:latin typeface="+mn-lt"/>
          <a:ea typeface="+mn-ea"/>
          <a:cs typeface="+mn-cs"/>
        </a:defRPr>
      </a:lvl2pPr>
      <a:lvl3pPr marL="1142174" indent="-228156" algn="l" defTabSz="914018"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598487" indent="-228156" algn="l" defTabSz="914018"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6191" indent="-228156" algn="l" defTabSz="914018"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3559" indent="-228505" algn="l" defTabSz="91402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570" indent="-228505" algn="l" defTabSz="91402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581" indent="-228505" algn="l" defTabSz="91402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591" indent="-228505" algn="l" defTabSz="91402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022" rtl="0" eaLnBrk="1" latinLnBrk="0" hangingPunct="1">
        <a:defRPr sz="1800" kern="1200">
          <a:solidFill>
            <a:schemeClr val="tx1"/>
          </a:solidFill>
          <a:latin typeface="+mn-lt"/>
          <a:ea typeface="+mn-ea"/>
          <a:cs typeface="+mn-cs"/>
        </a:defRPr>
      </a:lvl1pPr>
      <a:lvl2pPr marL="457011" algn="l" defTabSz="914022" rtl="0" eaLnBrk="1" latinLnBrk="0" hangingPunct="1">
        <a:defRPr sz="1800" kern="1200">
          <a:solidFill>
            <a:schemeClr val="tx1"/>
          </a:solidFill>
          <a:latin typeface="+mn-lt"/>
          <a:ea typeface="+mn-ea"/>
          <a:cs typeface="+mn-cs"/>
        </a:defRPr>
      </a:lvl2pPr>
      <a:lvl3pPr marL="914022" algn="l" defTabSz="914022" rtl="0" eaLnBrk="1" latinLnBrk="0" hangingPunct="1">
        <a:defRPr sz="1800" kern="1200">
          <a:solidFill>
            <a:schemeClr val="tx1"/>
          </a:solidFill>
          <a:latin typeface="+mn-lt"/>
          <a:ea typeface="+mn-ea"/>
          <a:cs typeface="+mn-cs"/>
        </a:defRPr>
      </a:lvl3pPr>
      <a:lvl4pPr marL="1371033" algn="l" defTabSz="914022" rtl="0" eaLnBrk="1" latinLnBrk="0" hangingPunct="1">
        <a:defRPr sz="1800" kern="1200">
          <a:solidFill>
            <a:schemeClr val="tx1"/>
          </a:solidFill>
          <a:latin typeface="+mn-lt"/>
          <a:ea typeface="+mn-ea"/>
          <a:cs typeface="+mn-cs"/>
        </a:defRPr>
      </a:lvl4pPr>
      <a:lvl5pPr marL="1828042" algn="l" defTabSz="914022" rtl="0" eaLnBrk="1" latinLnBrk="0" hangingPunct="1">
        <a:defRPr sz="1800" kern="1200">
          <a:solidFill>
            <a:schemeClr val="tx1"/>
          </a:solidFill>
          <a:latin typeface="+mn-lt"/>
          <a:ea typeface="+mn-ea"/>
          <a:cs typeface="+mn-cs"/>
        </a:defRPr>
      </a:lvl5pPr>
      <a:lvl6pPr marL="2285054" algn="l" defTabSz="914022" rtl="0" eaLnBrk="1" latinLnBrk="0" hangingPunct="1">
        <a:defRPr sz="1800" kern="1200">
          <a:solidFill>
            <a:schemeClr val="tx1"/>
          </a:solidFill>
          <a:latin typeface="+mn-lt"/>
          <a:ea typeface="+mn-ea"/>
          <a:cs typeface="+mn-cs"/>
        </a:defRPr>
      </a:lvl6pPr>
      <a:lvl7pPr marL="2742065" algn="l" defTabSz="914022" rtl="0" eaLnBrk="1" latinLnBrk="0" hangingPunct="1">
        <a:defRPr sz="1800" kern="1200">
          <a:solidFill>
            <a:schemeClr val="tx1"/>
          </a:solidFill>
          <a:latin typeface="+mn-lt"/>
          <a:ea typeface="+mn-ea"/>
          <a:cs typeface="+mn-cs"/>
        </a:defRPr>
      </a:lvl7pPr>
      <a:lvl8pPr marL="3199075" algn="l" defTabSz="914022" rtl="0" eaLnBrk="1" latinLnBrk="0" hangingPunct="1">
        <a:defRPr sz="1800" kern="1200">
          <a:solidFill>
            <a:schemeClr val="tx1"/>
          </a:solidFill>
          <a:latin typeface="+mn-lt"/>
          <a:ea typeface="+mn-ea"/>
          <a:cs typeface="+mn-cs"/>
        </a:defRPr>
      </a:lvl8pPr>
      <a:lvl9pPr marL="3656087" algn="l" defTabSz="914022"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474" y="275017"/>
            <a:ext cx="8229057" cy="1143240"/>
          </a:xfrm>
          <a:prstGeom prst="rect">
            <a:avLst/>
          </a:prstGeom>
        </p:spPr>
        <p:txBody>
          <a:bodyPr vert="horz" lIns="80119" tIns="40060" rIns="80119" bIns="4006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474" y="1599673"/>
            <a:ext cx="8229057" cy="4526884"/>
          </a:xfrm>
          <a:prstGeom prst="rect">
            <a:avLst/>
          </a:prstGeom>
        </p:spPr>
        <p:txBody>
          <a:bodyPr vert="horz" lIns="80119" tIns="40060" rIns="80119" bIns="4006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472" y="6356938"/>
            <a:ext cx="2133962" cy="364281"/>
          </a:xfrm>
          <a:prstGeom prst="rect">
            <a:avLst/>
          </a:prstGeom>
        </p:spPr>
        <p:txBody>
          <a:bodyPr vert="horz" lIns="80119" tIns="40060" rIns="80119" bIns="40060" rtlCol="0" anchor="ctr"/>
          <a:lstStyle>
            <a:lvl1pPr algn="l">
              <a:defRPr sz="1100">
                <a:solidFill>
                  <a:schemeClr val="tx1">
                    <a:tint val="75000"/>
                  </a:schemeClr>
                </a:solidFill>
              </a:defRPr>
            </a:lvl1pPr>
          </a:lstStyle>
          <a:p>
            <a:pPr defTabSz="913856" fontAlgn="base">
              <a:spcBef>
                <a:spcPct val="0"/>
              </a:spcBef>
              <a:spcAft>
                <a:spcPct val="0"/>
              </a:spcAft>
            </a:pPr>
            <a:fld id="{296E7ECD-6934-430B-887F-8E5210FC78F0}" type="datetimeFigureOut">
              <a:rPr lang="en-GB" smtClean="0">
                <a:solidFill>
                  <a:prstClr val="black">
                    <a:tint val="75000"/>
                  </a:prstClr>
                </a:solidFill>
                <a:latin typeface="Arial" pitchFamily="34" charset="0"/>
              </a:rPr>
              <a:pPr defTabSz="913856" fontAlgn="base">
                <a:spcBef>
                  <a:spcPct val="0"/>
                </a:spcBef>
                <a:spcAft>
                  <a:spcPct val="0"/>
                </a:spcAft>
              </a:pPr>
              <a:t>02/07/2021</a:t>
            </a:fld>
            <a:endParaRPr lang="en-GB" dirty="0">
              <a:solidFill>
                <a:prstClr val="black">
                  <a:tint val="75000"/>
                </a:prstClr>
              </a:solidFill>
              <a:latin typeface="Arial" pitchFamily="34" charset="0"/>
            </a:endParaRPr>
          </a:p>
        </p:txBody>
      </p:sp>
      <p:sp>
        <p:nvSpPr>
          <p:cNvPr id="5" name="Footer Placeholder 4"/>
          <p:cNvSpPr>
            <a:spLocks noGrp="1"/>
          </p:cNvSpPr>
          <p:nvPr>
            <p:ph type="ftr" sz="quarter" idx="3"/>
          </p:nvPr>
        </p:nvSpPr>
        <p:spPr>
          <a:xfrm>
            <a:off x="3123567" y="6356938"/>
            <a:ext cx="2896868" cy="364281"/>
          </a:xfrm>
          <a:prstGeom prst="rect">
            <a:avLst/>
          </a:prstGeom>
        </p:spPr>
        <p:txBody>
          <a:bodyPr vert="horz" lIns="80119" tIns="40060" rIns="80119" bIns="40060" rtlCol="0" anchor="ctr"/>
          <a:lstStyle>
            <a:lvl1pPr algn="ctr">
              <a:defRPr sz="1100">
                <a:solidFill>
                  <a:schemeClr val="tx1">
                    <a:tint val="75000"/>
                  </a:schemeClr>
                </a:solidFill>
              </a:defRPr>
            </a:lvl1pPr>
          </a:lstStyle>
          <a:p>
            <a:pPr defTabSz="913856" fontAlgn="base">
              <a:spcBef>
                <a:spcPct val="0"/>
              </a:spcBef>
              <a:spcAft>
                <a:spcPct val="0"/>
              </a:spcAft>
            </a:pPr>
            <a:endParaRPr lang="en-GB" dirty="0">
              <a:solidFill>
                <a:prstClr val="black">
                  <a:tint val="75000"/>
                </a:prstClr>
              </a:solidFill>
              <a:latin typeface="Arial" pitchFamily="34" charset="0"/>
            </a:endParaRPr>
          </a:p>
        </p:txBody>
      </p:sp>
      <p:sp>
        <p:nvSpPr>
          <p:cNvPr id="6" name="Slide Number Placeholder 5"/>
          <p:cNvSpPr>
            <a:spLocks noGrp="1"/>
          </p:cNvSpPr>
          <p:nvPr>
            <p:ph type="sldNum" sz="quarter" idx="4"/>
          </p:nvPr>
        </p:nvSpPr>
        <p:spPr>
          <a:xfrm>
            <a:off x="6552567" y="6356938"/>
            <a:ext cx="2133962" cy="364281"/>
          </a:xfrm>
          <a:prstGeom prst="rect">
            <a:avLst/>
          </a:prstGeom>
        </p:spPr>
        <p:txBody>
          <a:bodyPr vert="horz" lIns="80119" tIns="40060" rIns="80119" bIns="40060" rtlCol="0" anchor="ctr"/>
          <a:lstStyle>
            <a:lvl1pPr algn="r">
              <a:defRPr sz="1100">
                <a:solidFill>
                  <a:schemeClr val="tx1">
                    <a:tint val="75000"/>
                  </a:schemeClr>
                </a:solidFill>
              </a:defRPr>
            </a:lvl1pPr>
          </a:lstStyle>
          <a:p>
            <a:pPr defTabSz="913856" fontAlgn="base">
              <a:spcBef>
                <a:spcPct val="0"/>
              </a:spcBef>
              <a:spcAft>
                <a:spcPct val="0"/>
              </a:spcAft>
            </a:pPr>
            <a:fld id="{C6A8B4B8-785A-4649-A545-6B1BA60F0788}" type="slidenum">
              <a:rPr lang="en-GB" smtClean="0">
                <a:solidFill>
                  <a:prstClr val="black">
                    <a:tint val="75000"/>
                  </a:prstClr>
                </a:solidFill>
                <a:latin typeface="Arial" pitchFamily="34" charset="0"/>
              </a:rPr>
              <a:pPr defTabSz="913856" fontAlgn="base">
                <a:spcBef>
                  <a:spcPct val="0"/>
                </a:spcBef>
                <a:spcAft>
                  <a:spcPct val="0"/>
                </a:spcAft>
              </a:pPr>
              <a:t>‹#›</a:t>
            </a:fld>
            <a:endParaRPr lang="en-GB" dirty="0">
              <a:solidFill>
                <a:prstClr val="black">
                  <a:tint val="75000"/>
                </a:prstClr>
              </a:solidFill>
              <a:latin typeface="Arial" pitchFamily="34" charset="0"/>
            </a:endParaRPr>
          </a:p>
        </p:txBody>
      </p:sp>
    </p:spTree>
    <p:extLst>
      <p:ext uri="{BB962C8B-B14F-4D97-AF65-F5344CB8AC3E}">
        <p14:creationId xmlns:p14="http://schemas.microsoft.com/office/powerpoint/2010/main" val="2622148224"/>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Lst>
  <p:txStyles>
    <p:titleStyle>
      <a:lvl1pPr algn="ctr" defTabSz="801188" rtl="0" eaLnBrk="1" latinLnBrk="0" hangingPunct="1">
        <a:spcBef>
          <a:spcPct val="0"/>
        </a:spcBef>
        <a:buNone/>
        <a:defRPr sz="3900" kern="1200">
          <a:solidFill>
            <a:schemeClr val="tx1"/>
          </a:solidFill>
          <a:latin typeface="+mj-lt"/>
          <a:ea typeface="+mj-ea"/>
          <a:cs typeface="+mj-cs"/>
        </a:defRPr>
      </a:lvl1pPr>
    </p:titleStyle>
    <p:bodyStyle>
      <a:lvl1pPr marL="300446" indent="-300446" algn="l" defTabSz="801188"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650966" indent="-250372" algn="l" defTabSz="801188" rtl="0" eaLnBrk="1" latinLnBrk="0" hangingPunct="1">
        <a:spcBef>
          <a:spcPct val="20000"/>
        </a:spcBef>
        <a:buFont typeface="Arial" pitchFamily="34" charset="0"/>
        <a:buChar char="–"/>
        <a:defRPr sz="2500" kern="1200">
          <a:solidFill>
            <a:schemeClr val="tx1"/>
          </a:solidFill>
          <a:latin typeface="+mn-lt"/>
          <a:ea typeface="+mn-ea"/>
          <a:cs typeface="+mn-cs"/>
        </a:defRPr>
      </a:lvl2pPr>
      <a:lvl3pPr marL="1001486" indent="-200298" algn="l" defTabSz="801188" rtl="0" eaLnBrk="1" latinLnBrk="0" hangingPunct="1">
        <a:spcBef>
          <a:spcPct val="20000"/>
        </a:spcBef>
        <a:buFont typeface="Arial" pitchFamily="34" charset="0"/>
        <a:buChar char="•"/>
        <a:defRPr sz="2100" kern="1200">
          <a:solidFill>
            <a:schemeClr val="tx1"/>
          </a:solidFill>
          <a:latin typeface="+mn-lt"/>
          <a:ea typeface="+mn-ea"/>
          <a:cs typeface="+mn-cs"/>
        </a:defRPr>
      </a:lvl3pPr>
      <a:lvl4pPr marL="1402079" indent="-200298" algn="l" defTabSz="801188"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802675" indent="-200298" algn="l" defTabSz="801188"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203269" indent="-200298" algn="l" defTabSz="801188"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03863" indent="-200298" algn="l" defTabSz="801188"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04459" indent="-200298" algn="l" defTabSz="801188"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05052" indent="-200298" algn="l" defTabSz="801188"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801188" rtl="0" eaLnBrk="1" latinLnBrk="0" hangingPunct="1">
        <a:defRPr sz="1600" kern="1200">
          <a:solidFill>
            <a:schemeClr val="tx1"/>
          </a:solidFill>
          <a:latin typeface="+mn-lt"/>
          <a:ea typeface="+mn-ea"/>
          <a:cs typeface="+mn-cs"/>
        </a:defRPr>
      </a:lvl1pPr>
      <a:lvl2pPr marL="400596" algn="l" defTabSz="801188" rtl="0" eaLnBrk="1" latinLnBrk="0" hangingPunct="1">
        <a:defRPr sz="1600" kern="1200">
          <a:solidFill>
            <a:schemeClr val="tx1"/>
          </a:solidFill>
          <a:latin typeface="+mn-lt"/>
          <a:ea typeface="+mn-ea"/>
          <a:cs typeface="+mn-cs"/>
        </a:defRPr>
      </a:lvl2pPr>
      <a:lvl3pPr marL="801188" algn="l" defTabSz="801188" rtl="0" eaLnBrk="1" latinLnBrk="0" hangingPunct="1">
        <a:defRPr sz="1600" kern="1200">
          <a:solidFill>
            <a:schemeClr val="tx1"/>
          </a:solidFill>
          <a:latin typeface="+mn-lt"/>
          <a:ea typeface="+mn-ea"/>
          <a:cs typeface="+mn-cs"/>
        </a:defRPr>
      </a:lvl3pPr>
      <a:lvl4pPr marL="1201783" algn="l" defTabSz="801188" rtl="0" eaLnBrk="1" latinLnBrk="0" hangingPunct="1">
        <a:defRPr sz="1600" kern="1200">
          <a:solidFill>
            <a:schemeClr val="tx1"/>
          </a:solidFill>
          <a:latin typeface="+mn-lt"/>
          <a:ea typeface="+mn-ea"/>
          <a:cs typeface="+mn-cs"/>
        </a:defRPr>
      </a:lvl4pPr>
      <a:lvl5pPr marL="1602377" algn="l" defTabSz="801188" rtl="0" eaLnBrk="1" latinLnBrk="0" hangingPunct="1">
        <a:defRPr sz="1600" kern="1200">
          <a:solidFill>
            <a:schemeClr val="tx1"/>
          </a:solidFill>
          <a:latin typeface="+mn-lt"/>
          <a:ea typeface="+mn-ea"/>
          <a:cs typeface="+mn-cs"/>
        </a:defRPr>
      </a:lvl5pPr>
      <a:lvl6pPr marL="2002973" algn="l" defTabSz="801188" rtl="0" eaLnBrk="1" latinLnBrk="0" hangingPunct="1">
        <a:defRPr sz="1600" kern="1200">
          <a:solidFill>
            <a:schemeClr val="tx1"/>
          </a:solidFill>
          <a:latin typeface="+mn-lt"/>
          <a:ea typeface="+mn-ea"/>
          <a:cs typeface="+mn-cs"/>
        </a:defRPr>
      </a:lvl6pPr>
      <a:lvl7pPr marL="2403567" algn="l" defTabSz="801188" rtl="0" eaLnBrk="1" latinLnBrk="0" hangingPunct="1">
        <a:defRPr sz="1600" kern="1200">
          <a:solidFill>
            <a:schemeClr val="tx1"/>
          </a:solidFill>
          <a:latin typeface="+mn-lt"/>
          <a:ea typeface="+mn-ea"/>
          <a:cs typeface="+mn-cs"/>
        </a:defRPr>
      </a:lvl7pPr>
      <a:lvl8pPr marL="2804161" algn="l" defTabSz="801188" rtl="0" eaLnBrk="1" latinLnBrk="0" hangingPunct="1">
        <a:defRPr sz="1600" kern="1200">
          <a:solidFill>
            <a:schemeClr val="tx1"/>
          </a:solidFill>
          <a:latin typeface="+mn-lt"/>
          <a:ea typeface="+mn-ea"/>
          <a:cs typeface="+mn-cs"/>
        </a:defRPr>
      </a:lvl8pPr>
      <a:lvl9pPr marL="3204755" algn="l" defTabSz="801188" rtl="0" eaLnBrk="1" latinLnBrk="0" hangingPunct="1">
        <a:defRPr sz="16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472" y="275015"/>
            <a:ext cx="8229057" cy="1143240"/>
          </a:xfrm>
          <a:prstGeom prst="rect">
            <a:avLst/>
          </a:prstGeom>
        </p:spPr>
        <p:txBody>
          <a:bodyPr vert="horz" lIns="80147" tIns="40074" rIns="80147" bIns="40074"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472" y="1599673"/>
            <a:ext cx="8229057" cy="4526884"/>
          </a:xfrm>
          <a:prstGeom prst="rect">
            <a:avLst/>
          </a:prstGeom>
        </p:spPr>
        <p:txBody>
          <a:bodyPr vert="horz" lIns="80147" tIns="40074" rIns="80147" bIns="4007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472" y="6356936"/>
            <a:ext cx="2133962" cy="364281"/>
          </a:xfrm>
          <a:prstGeom prst="rect">
            <a:avLst/>
          </a:prstGeom>
        </p:spPr>
        <p:txBody>
          <a:bodyPr vert="horz" lIns="80147" tIns="40074" rIns="80147" bIns="40074" rtlCol="0" anchor="ctr"/>
          <a:lstStyle>
            <a:lvl1pPr algn="l">
              <a:defRPr sz="1100">
                <a:solidFill>
                  <a:schemeClr val="tx1">
                    <a:tint val="75000"/>
                  </a:schemeClr>
                </a:solidFill>
              </a:defRPr>
            </a:lvl1pPr>
          </a:lstStyle>
          <a:p>
            <a:pPr defTabSz="914179" fontAlgn="base">
              <a:spcBef>
                <a:spcPct val="0"/>
              </a:spcBef>
              <a:spcAft>
                <a:spcPct val="0"/>
              </a:spcAft>
            </a:pPr>
            <a:fld id="{296E7ECD-6934-430B-887F-8E5210FC78F0}" type="datetimeFigureOut">
              <a:rPr lang="en-GB" smtClean="0">
                <a:solidFill>
                  <a:prstClr val="black">
                    <a:tint val="75000"/>
                  </a:prstClr>
                </a:solidFill>
                <a:latin typeface="Arial" pitchFamily="34" charset="0"/>
              </a:rPr>
              <a:pPr defTabSz="914179" fontAlgn="base">
                <a:spcBef>
                  <a:spcPct val="0"/>
                </a:spcBef>
                <a:spcAft>
                  <a:spcPct val="0"/>
                </a:spcAft>
              </a:pPr>
              <a:t>02/07/2021</a:t>
            </a:fld>
            <a:endParaRPr lang="en-GB" dirty="0">
              <a:solidFill>
                <a:prstClr val="black">
                  <a:tint val="75000"/>
                </a:prstClr>
              </a:solidFill>
              <a:latin typeface="Arial" pitchFamily="34" charset="0"/>
            </a:endParaRPr>
          </a:p>
        </p:txBody>
      </p:sp>
      <p:sp>
        <p:nvSpPr>
          <p:cNvPr id="5" name="Footer Placeholder 4"/>
          <p:cNvSpPr>
            <a:spLocks noGrp="1"/>
          </p:cNvSpPr>
          <p:nvPr>
            <p:ph type="ftr" sz="quarter" idx="3"/>
          </p:nvPr>
        </p:nvSpPr>
        <p:spPr>
          <a:xfrm>
            <a:off x="3123567" y="6356936"/>
            <a:ext cx="2896868" cy="364281"/>
          </a:xfrm>
          <a:prstGeom prst="rect">
            <a:avLst/>
          </a:prstGeom>
        </p:spPr>
        <p:txBody>
          <a:bodyPr vert="horz" lIns="80147" tIns="40074" rIns="80147" bIns="40074" rtlCol="0" anchor="ctr"/>
          <a:lstStyle>
            <a:lvl1pPr algn="ctr">
              <a:defRPr sz="1100">
                <a:solidFill>
                  <a:schemeClr val="tx1">
                    <a:tint val="75000"/>
                  </a:schemeClr>
                </a:solidFill>
              </a:defRPr>
            </a:lvl1pPr>
          </a:lstStyle>
          <a:p>
            <a:pPr defTabSz="914179" fontAlgn="base">
              <a:spcBef>
                <a:spcPct val="0"/>
              </a:spcBef>
              <a:spcAft>
                <a:spcPct val="0"/>
              </a:spcAft>
            </a:pPr>
            <a:endParaRPr lang="en-GB" dirty="0">
              <a:solidFill>
                <a:prstClr val="black">
                  <a:tint val="75000"/>
                </a:prstClr>
              </a:solidFill>
              <a:latin typeface="Arial" pitchFamily="34" charset="0"/>
            </a:endParaRPr>
          </a:p>
        </p:txBody>
      </p:sp>
      <p:sp>
        <p:nvSpPr>
          <p:cNvPr id="6" name="Slide Number Placeholder 5"/>
          <p:cNvSpPr>
            <a:spLocks noGrp="1"/>
          </p:cNvSpPr>
          <p:nvPr>
            <p:ph type="sldNum" sz="quarter" idx="4"/>
          </p:nvPr>
        </p:nvSpPr>
        <p:spPr>
          <a:xfrm>
            <a:off x="6552567" y="6356936"/>
            <a:ext cx="2133962" cy="364281"/>
          </a:xfrm>
          <a:prstGeom prst="rect">
            <a:avLst/>
          </a:prstGeom>
        </p:spPr>
        <p:txBody>
          <a:bodyPr vert="horz" lIns="80147" tIns="40074" rIns="80147" bIns="40074" rtlCol="0" anchor="ctr"/>
          <a:lstStyle>
            <a:lvl1pPr algn="r">
              <a:defRPr sz="1100">
                <a:solidFill>
                  <a:schemeClr val="tx1">
                    <a:tint val="75000"/>
                  </a:schemeClr>
                </a:solidFill>
              </a:defRPr>
            </a:lvl1pPr>
          </a:lstStyle>
          <a:p>
            <a:pPr defTabSz="914179" fontAlgn="base">
              <a:spcBef>
                <a:spcPct val="0"/>
              </a:spcBef>
              <a:spcAft>
                <a:spcPct val="0"/>
              </a:spcAft>
            </a:pPr>
            <a:fld id="{C6A8B4B8-785A-4649-A545-6B1BA60F0788}" type="slidenum">
              <a:rPr lang="en-GB" smtClean="0">
                <a:solidFill>
                  <a:prstClr val="black">
                    <a:tint val="75000"/>
                  </a:prstClr>
                </a:solidFill>
                <a:latin typeface="Arial" pitchFamily="34" charset="0"/>
              </a:rPr>
              <a:pPr defTabSz="914179" fontAlgn="base">
                <a:spcBef>
                  <a:spcPct val="0"/>
                </a:spcBef>
                <a:spcAft>
                  <a:spcPct val="0"/>
                </a:spcAft>
              </a:pPr>
              <a:t>‹#›</a:t>
            </a:fld>
            <a:endParaRPr lang="en-GB" dirty="0">
              <a:solidFill>
                <a:prstClr val="black">
                  <a:tint val="75000"/>
                </a:prstClr>
              </a:solidFill>
              <a:latin typeface="Arial" pitchFamily="34" charset="0"/>
            </a:endParaRPr>
          </a:p>
        </p:txBody>
      </p:sp>
    </p:spTree>
    <p:extLst>
      <p:ext uri="{BB962C8B-B14F-4D97-AF65-F5344CB8AC3E}">
        <p14:creationId xmlns:p14="http://schemas.microsoft.com/office/powerpoint/2010/main" val="9155293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txStyles>
    <p:titleStyle>
      <a:lvl1pPr algn="ctr" defTabSz="801472" rtl="0" eaLnBrk="1" latinLnBrk="0" hangingPunct="1">
        <a:spcBef>
          <a:spcPct val="0"/>
        </a:spcBef>
        <a:buNone/>
        <a:defRPr sz="3900" kern="1200">
          <a:solidFill>
            <a:schemeClr val="tx1"/>
          </a:solidFill>
          <a:latin typeface="+mj-lt"/>
          <a:ea typeface="+mj-ea"/>
          <a:cs typeface="+mj-cs"/>
        </a:defRPr>
      </a:lvl1pPr>
    </p:titleStyle>
    <p:bodyStyle>
      <a:lvl1pPr marL="300552" indent="-300552" algn="l" defTabSz="801472"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651196" indent="-250460" algn="l" defTabSz="801472" rtl="0" eaLnBrk="1" latinLnBrk="0" hangingPunct="1">
        <a:spcBef>
          <a:spcPct val="20000"/>
        </a:spcBef>
        <a:buFont typeface="Arial" pitchFamily="34" charset="0"/>
        <a:buChar char="–"/>
        <a:defRPr sz="2500" kern="1200">
          <a:solidFill>
            <a:schemeClr val="tx1"/>
          </a:solidFill>
          <a:latin typeface="+mn-lt"/>
          <a:ea typeface="+mn-ea"/>
          <a:cs typeface="+mn-cs"/>
        </a:defRPr>
      </a:lvl2pPr>
      <a:lvl3pPr marL="1001840" indent="-200368" algn="l" defTabSz="801472" rtl="0" eaLnBrk="1" latinLnBrk="0" hangingPunct="1">
        <a:spcBef>
          <a:spcPct val="20000"/>
        </a:spcBef>
        <a:buFont typeface="Arial" pitchFamily="34" charset="0"/>
        <a:buChar char="•"/>
        <a:defRPr sz="2100" kern="1200">
          <a:solidFill>
            <a:schemeClr val="tx1"/>
          </a:solidFill>
          <a:latin typeface="+mn-lt"/>
          <a:ea typeface="+mn-ea"/>
          <a:cs typeface="+mn-cs"/>
        </a:defRPr>
      </a:lvl3pPr>
      <a:lvl4pPr marL="1402575"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803311"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204047"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04783"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05519"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06254"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801472" rtl="0" eaLnBrk="1" latinLnBrk="0" hangingPunct="1">
        <a:defRPr sz="1600" kern="1200">
          <a:solidFill>
            <a:schemeClr val="tx1"/>
          </a:solidFill>
          <a:latin typeface="+mn-lt"/>
          <a:ea typeface="+mn-ea"/>
          <a:cs typeface="+mn-cs"/>
        </a:defRPr>
      </a:lvl1pPr>
      <a:lvl2pPr marL="400736" algn="l" defTabSz="801472" rtl="0" eaLnBrk="1" latinLnBrk="0" hangingPunct="1">
        <a:defRPr sz="1600" kern="1200">
          <a:solidFill>
            <a:schemeClr val="tx1"/>
          </a:solidFill>
          <a:latin typeface="+mn-lt"/>
          <a:ea typeface="+mn-ea"/>
          <a:cs typeface="+mn-cs"/>
        </a:defRPr>
      </a:lvl2pPr>
      <a:lvl3pPr marL="801472" algn="l" defTabSz="801472" rtl="0" eaLnBrk="1" latinLnBrk="0" hangingPunct="1">
        <a:defRPr sz="1600" kern="1200">
          <a:solidFill>
            <a:schemeClr val="tx1"/>
          </a:solidFill>
          <a:latin typeface="+mn-lt"/>
          <a:ea typeface="+mn-ea"/>
          <a:cs typeface="+mn-cs"/>
        </a:defRPr>
      </a:lvl3pPr>
      <a:lvl4pPr marL="1202207" algn="l" defTabSz="801472" rtl="0" eaLnBrk="1" latinLnBrk="0" hangingPunct="1">
        <a:defRPr sz="1600" kern="1200">
          <a:solidFill>
            <a:schemeClr val="tx1"/>
          </a:solidFill>
          <a:latin typeface="+mn-lt"/>
          <a:ea typeface="+mn-ea"/>
          <a:cs typeface="+mn-cs"/>
        </a:defRPr>
      </a:lvl4pPr>
      <a:lvl5pPr marL="1602943" algn="l" defTabSz="801472" rtl="0" eaLnBrk="1" latinLnBrk="0" hangingPunct="1">
        <a:defRPr sz="1600" kern="1200">
          <a:solidFill>
            <a:schemeClr val="tx1"/>
          </a:solidFill>
          <a:latin typeface="+mn-lt"/>
          <a:ea typeface="+mn-ea"/>
          <a:cs typeface="+mn-cs"/>
        </a:defRPr>
      </a:lvl5pPr>
      <a:lvl6pPr marL="2003679" algn="l" defTabSz="801472" rtl="0" eaLnBrk="1" latinLnBrk="0" hangingPunct="1">
        <a:defRPr sz="1600" kern="1200">
          <a:solidFill>
            <a:schemeClr val="tx1"/>
          </a:solidFill>
          <a:latin typeface="+mn-lt"/>
          <a:ea typeface="+mn-ea"/>
          <a:cs typeface="+mn-cs"/>
        </a:defRPr>
      </a:lvl6pPr>
      <a:lvl7pPr marL="2404415" algn="l" defTabSz="801472" rtl="0" eaLnBrk="1" latinLnBrk="0" hangingPunct="1">
        <a:defRPr sz="1600" kern="1200">
          <a:solidFill>
            <a:schemeClr val="tx1"/>
          </a:solidFill>
          <a:latin typeface="+mn-lt"/>
          <a:ea typeface="+mn-ea"/>
          <a:cs typeface="+mn-cs"/>
        </a:defRPr>
      </a:lvl7pPr>
      <a:lvl8pPr marL="2805151" algn="l" defTabSz="801472" rtl="0" eaLnBrk="1" latinLnBrk="0" hangingPunct="1">
        <a:defRPr sz="1600" kern="1200">
          <a:solidFill>
            <a:schemeClr val="tx1"/>
          </a:solidFill>
          <a:latin typeface="+mn-lt"/>
          <a:ea typeface="+mn-ea"/>
          <a:cs typeface="+mn-cs"/>
        </a:defRPr>
      </a:lvl8pPr>
      <a:lvl9pPr marL="3205886" algn="l" defTabSz="801472"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2" Type="http://schemas.openxmlformats.org/officeDocument/2006/relationships/hyperlink" Target="http://kangaroomaths.com/free_resources/teaching/sotm/level6/6calc3_ewb.doc" TargetMode="Externa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3" Type="http://schemas.openxmlformats.org/officeDocument/2006/relationships/hyperlink" Target="http://www.kangaroomaths.com/free_resources/teaching/sotm/level7/7ssm2_ewb.doc" TargetMode="External"/><Relationship Id="rId2" Type="http://schemas.openxmlformats.org/officeDocument/2006/relationships/hyperlink" Target="http://www.kangaroomaths.com/free_resources/teaching/sotm/level7/7ssm1_ewb.doc" TargetMode="Externa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3" Type="http://schemas.openxmlformats.org/officeDocument/2006/relationships/hyperlink" Target="http://kangaroomaths.com/free_resources/teaching/statistics/race_game.docx" TargetMode="External"/><Relationship Id="rId2" Type="http://schemas.openxmlformats.org/officeDocument/2006/relationships/hyperlink" Target="http://kangaroomaths.com/free_resources/teaching/statistics/sample_spaces.docx" TargetMode="External"/><Relationship Id="rId1" Type="http://schemas.openxmlformats.org/officeDocument/2006/relationships/slideLayout" Target="../slideLayouts/slideLayout19.xml"/><Relationship Id="rId4" Type="http://schemas.openxmlformats.org/officeDocument/2006/relationships/hyperlink" Target="https://nrich.maths.org/9843"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kangaroomaths.com/free_resources/teaching/statistics/race_game.docx" TargetMode="External"/><Relationship Id="rId2" Type="http://schemas.openxmlformats.org/officeDocument/2006/relationships/hyperlink" Target="http://kangaroomaths.com/free_resources/teaching/statistics/sample_spaces.docx" TargetMode="External"/><Relationship Id="rId1" Type="http://schemas.openxmlformats.org/officeDocument/2006/relationships/slideLayout" Target="../slideLayouts/slideLayout19.xml"/><Relationship Id="rId4" Type="http://schemas.openxmlformats.org/officeDocument/2006/relationships/hyperlink" Target="https://nrich.maths.org/9843"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www.ncetm.org.uk/resources/43669" TargetMode="External"/><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8" Type="http://schemas.openxmlformats.org/officeDocument/2006/relationships/hyperlink" Target="http://kangaroomaths.com/free_resources/teaching/geometry/plans_elevations.docx" TargetMode="External"/><Relationship Id="rId3" Type="http://schemas.openxmlformats.org/officeDocument/2006/relationships/hyperlink" Target="http://kangaroomaths.com/free_resources/teaching/geometry/construction_challenges.docx" TargetMode="External"/><Relationship Id="rId7" Type="http://schemas.openxmlformats.org/officeDocument/2006/relationships/hyperlink" Target="http://kangaroomaths.com/free_resources/teaching/geometry/elevated_position.docx" TargetMode="External"/><Relationship Id="rId2" Type="http://schemas.openxmlformats.org/officeDocument/2006/relationships/hyperlink" Target="http://kangaroomaths.com/free_resources/teaching/geometry/construction_instruction.docx" TargetMode="External"/><Relationship Id="rId1" Type="http://schemas.openxmlformats.org/officeDocument/2006/relationships/slideLayout" Target="../slideLayouts/slideLayout19.xml"/><Relationship Id="rId6" Type="http://schemas.openxmlformats.org/officeDocument/2006/relationships/hyperlink" Target="http://kangaroomaths.com/free_resources/teaching/geometry/topple.docx" TargetMode="External"/><Relationship Id="rId5" Type="http://schemas.openxmlformats.org/officeDocument/2006/relationships/hyperlink" Target="http://kangaroomaths.com/free_resources/teaching/geometry/perpendicular_bisector.docx" TargetMode="External"/><Relationship Id="rId4" Type="http://schemas.openxmlformats.org/officeDocument/2006/relationships/hyperlink" Target="http://kangaroomaths.com/free_resources/teaching/geometry/locus_hocus_pocus.docx" TargetMode="External"/><Relationship Id="rId9" Type="http://schemas.openxmlformats.org/officeDocument/2006/relationships/hyperlink" Target="http://www.kangaroomaths.com/free_resources/teaching/geometry/isometric_interpretation.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kangaroomaths.com/free_resources/teaching/geometry/construction_challenges.docx" TargetMode="External"/><Relationship Id="rId2" Type="http://schemas.openxmlformats.org/officeDocument/2006/relationships/hyperlink" Target="http://kangaroomaths.com/free_resources/teaching/geometry/construction_instruction.docx" TargetMode="External"/><Relationship Id="rId1" Type="http://schemas.openxmlformats.org/officeDocument/2006/relationships/slideLayout" Target="../slideLayouts/slideLayout19.xml"/><Relationship Id="rId5" Type="http://schemas.openxmlformats.org/officeDocument/2006/relationships/hyperlink" Target="http://kangaroomaths.com/free_resources/teaching/geometry/locus_hocus_pocus.docx" TargetMode="External"/><Relationship Id="rId4" Type="http://schemas.openxmlformats.org/officeDocument/2006/relationships/hyperlink" Target="http://kangaroomaths.com/free_resources/teaching/geometry/napoleonic_challenge.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kangaroomaths.com/free_resources/infinity/brackets.xlsm" TargetMode="External"/><Relationship Id="rId2" Type="http://schemas.openxmlformats.org/officeDocument/2006/relationships/hyperlink" Target="http://kangaroomaths.com/free_resources/teaching/sotm/level7/7alg1_ewb.doc" TargetMode="External"/><Relationship Id="rId1" Type="http://schemas.openxmlformats.org/officeDocument/2006/relationships/slideLayout" Target="../slideLayouts/slideLayout19.xml"/><Relationship Id="rId6" Type="http://schemas.openxmlformats.org/officeDocument/2006/relationships/hyperlink" Target="http://nrich.maths.org/public/viewer.php?obj_id=2821&amp;refpage=titlesearch.php" TargetMode="External"/><Relationship Id="rId5" Type="http://schemas.openxmlformats.org/officeDocument/2006/relationships/hyperlink" Target="http://nrich.maths.org/public/viewer.php?obj_id=2278&amp;refpage=titlesearch.php" TargetMode="External"/><Relationship Id="rId4" Type="http://schemas.openxmlformats.org/officeDocument/2006/relationships/hyperlink" Target="http://kangaroomaths.com/free_resources/infinity/quadratics.xlsm"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nrich.maths.org/271" TargetMode="External"/><Relationship Id="rId2" Type="http://schemas.openxmlformats.org/officeDocument/2006/relationships/hyperlink" Target="http://nrich.maths.org/631" TargetMode="External"/><Relationship Id="rId1" Type="http://schemas.openxmlformats.org/officeDocument/2006/relationships/slideLayout" Target="../slideLayouts/slideLayout19.xml"/><Relationship Id="rId4" Type="http://schemas.openxmlformats.org/officeDocument/2006/relationships/hyperlink" Target="https://hwb-live-storage.s3-eu-west-1.amazonaws.com/07/03/6e/1f/bbd642e183ffbaceb028194d/Q49_Algebra_fails_Resource.pdf?AWSAccessKeyId=AKIAJLXRMQJHU5RYD7ZQ&amp;Expires=1448919073&amp;Signature=OmY9fEVkeSzvX3HfqWH1ZeYmnGQ%3d"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hwb.wales.gov.uk/Resources/resource/dcc01b2d-ba39-449d-b5a1-a1c13de4c881/en" TargetMode="External"/><Relationship Id="rId2" Type="http://schemas.openxmlformats.org/officeDocument/2006/relationships/hyperlink" Target="http://nrich.maths.org/9740" TargetMode="External"/><Relationship Id="rId1" Type="http://schemas.openxmlformats.org/officeDocument/2006/relationships/slideLayout" Target="../slideLayouts/slideLayout19.xml"/><Relationship Id="rId4" Type="http://schemas.openxmlformats.org/officeDocument/2006/relationships/hyperlink" Target="http://hwb.wales.gov.uk/Resources/resource/305a31cd-8cec-4f4f-a507-f23b84c7b851/en"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5.xml"/><Relationship Id="rId1" Type="http://schemas.openxmlformats.org/officeDocument/2006/relationships/slideLayout" Target="../slideLayouts/slideLayout28.xml"/><Relationship Id="rId6" Type="http://schemas.openxmlformats.org/officeDocument/2006/relationships/slide" Target="slide9.xml"/><Relationship Id="rId5" Type="http://schemas.openxmlformats.org/officeDocument/2006/relationships/slide" Target="slide10.xml"/><Relationship Id="rId4" Type="http://schemas.openxmlformats.org/officeDocument/2006/relationships/slide" Target="slide8.xml"/></Relationships>
</file>

<file path=ppt/slides/_rels/slide5.xml.rels><?xml version="1.0" encoding="UTF-8" standalone="yes"?>
<Relationships xmlns="http://schemas.openxmlformats.org/package/2006/relationships"><Relationship Id="rId3" Type="http://schemas.openxmlformats.org/officeDocument/2006/relationships/hyperlink" Target="http://kangaroomaths.com/free_resources/teaching/number/investigating_proportionality.docx" TargetMode="External"/><Relationship Id="rId2" Type="http://schemas.openxmlformats.org/officeDocument/2006/relationships/hyperlink" Target="http://kangaroomaths.com/free_resources/teaching/number/proportion_for_real.docx" TargetMode="Externa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3" Type="http://schemas.openxmlformats.org/officeDocument/2006/relationships/hyperlink" Target="http://kangaroomaths.com/free_resources/teaching/algebra/autograph2.docx" TargetMode="External"/><Relationship Id="rId2" Type="http://schemas.openxmlformats.org/officeDocument/2006/relationships/hyperlink" Target="http://kangaroomaths.com/free_resources/teaching/algebra/matching_graphs.docx" TargetMode="External"/><Relationship Id="rId1" Type="http://schemas.openxmlformats.org/officeDocument/2006/relationships/slideLayout" Target="../slideLayouts/slideLayout19.xml"/><Relationship Id="rId4" Type="http://schemas.openxmlformats.org/officeDocument/2006/relationships/hyperlink" Target="http://kangaroomaths.com/free_resources/teaching/algebra/hare_tortoise.doc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kangaroomaths.com/free_resources/teaching/geometry/autograph_transformations.docx" TargetMode="External"/><Relationship Id="rId2" Type="http://schemas.openxmlformats.org/officeDocument/2006/relationships/hyperlink" Target="http://kangaroomaths.com/free_resources/teaching/geometry/transformation_template.docx" TargetMode="Externa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3" Type="http://schemas.openxmlformats.org/officeDocument/2006/relationships/hyperlink" Target="http://nrich.maths.org/5461" TargetMode="External"/><Relationship Id="rId2" Type="http://schemas.openxmlformats.org/officeDocument/2006/relationships/hyperlink" Target="http://kangaroomaths.com/free_resources/teaching/geometry/enlargement.pptx" TargetMode="Externa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3" Type="http://schemas.openxmlformats.org/officeDocument/2006/relationships/hyperlink" Target="http://nrich.maths.org/9136" TargetMode="External"/><Relationship Id="rId2" Type="http://schemas.openxmlformats.org/officeDocument/2006/relationships/hyperlink" Target="http://kangaroomaths.com/free_resources/infinity/fdprp.xlsm" TargetMode="External"/><Relationship Id="rId1" Type="http://schemas.openxmlformats.org/officeDocument/2006/relationships/slideLayout" Target="../slideLayouts/slideLayout19.xml"/><Relationship Id="rId4" Type="http://schemas.openxmlformats.org/officeDocument/2006/relationships/hyperlink" Target="http://nrich.maths.org/482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3927" t="20527" r="23300" b="9861"/>
          <a:stretch/>
        </p:blipFill>
        <p:spPr bwMode="auto">
          <a:xfrm>
            <a:off x="77060" y="748129"/>
            <a:ext cx="4758865" cy="4618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40532" t="26561" r="28206" b="16110"/>
          <a:stretch/>
        </p:blipFill>
        <p:spPr bwMode="auto">
          <a:xfrm>
            <a:off x="4948741" y="778978"/>
            <a:ext cx="4195259" cy="45877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384932" y="208485"/>
            <a:ext cx="7142646" cy="634914"/>
          </a:xfrm>
          <a:prstGeom prst="rect">
            <a:avLst/>
          </a:prstGeom>
        </p:spPr>
        <p:txBody>
          <a:bodyPr wrap="square" lIns="80133" tIns="40067" rIns="80133" bIns="40067">
            <a:spAutoFit/>
          </a:bodyPr>
          <a:lstStyle/>
          <a:p>
            <a:pPr defTabSz="914018" fontAlgn="base">
              <a:spcBef>
                <a:spcPct val="0"/>
              </a:spcBef>
              <a:spcAft>
                <a:spcPct val="0"/>
              </a:spcAft>
            </a:pPr>
            <a:r>
              <a:rPr lang="en-GB" dirty="0">
                <a:solidFill>
                  <a:srgbClr val="FF0000"/>
                </a:solidFill>
                <a:latin typeface="Arial" pitchFamily="34" charset="0"/>
              </a:rPr>
              <a:t>Items in </a:t>
            </a:r>
            <a:r>
              <a:rPr lang="en-GB" b="1" dirty="0">
                <a:solidFill>
                  <a:srgbClr val="FF0000"/>
                </a:solidFill>
                <a:latin typeface="Arial" pitchFamily="34" charset="0"/>
              </a:rPr>
              <a:t>bold RED</a:t>
            </a:r>
            <a:r>
              <a:rPr lang="en-GB" dirty="0">
                <a:solidFill>
                  <a:srgbClr val="FF0000"/>
                </a:solidFill>
                <a:latin typeface="Arial" pitchFamily="34" charset="0"/>
              </a:rPr>
              <a:t> are </a:t>
            </a:r>
            <a:r>
              <a:rPr lang="en-GB" b="1" dirty="0">
                <a:solidFill>
                  <a:srgbClr val="FF0000"/>
                </a:solidFill>
                <a:latin typeface="Arial" pitchFamily="34" charset="0"/>
              </a:rPr>
              <a:t>new or changes</a:t>
            </a:r>
            <a:r>
              <a:rPr lang="en-GB" dirty="0">
                <a:solidFill>
                  <a:srgbClr val="FF0000"/>
                </a:solidFill>
                <a:latin typeface="Arial" pitchFamily="34" charset="0"/>
              </a:rPr>
              <a:t> to the course (first Exam June 2017)</a:t>
            </a:r>
          </a:p>
        </p:txBody>
      </p:sp>
      <p:sp>
        <p:nvSpPr>
          <p:cNvPr id="8" name="Rectangle 7"/>
          <p:cNvSpPr/>
          <p:nvPr/>
        </p:nvSpPr>
        <p:spPr>
          <a:xfrm>
            <a:off x="877529" y="5453630"/>
            <a:ext cx="7019497" cy="1110281"/>
          </a:xfrm>
          <a:prstGeom prst="rect">
            <a:avLst/>
          </a:prstGeom>
        </p:spPr>
        <p:style>
          <a:lnRef idx="2">
            <a:schemeClr val="accent2"/>
          </a:lnRef>
          <a:fillRef idx="1">
            <a:schemeClr val="lt1"/>
          </a:fillRef>
          <a:effectRef idx="0">
            <a:schemeClr val="accent2"/>
          </a:effectRef>
          <a:fontRef idx="minor">
            <a:schemeClr val="dk1"/>
          </a:fontRef>
        </p:style>
        <p:txBody>
          <a:bodyPr lIns="80133" tIns="40067" rIns="80133" bIns="40067" rtlCol="0" anchor="ctr"/>
          <a:lstStyle/>
          <a:p>
            <a:pPr algn="ctr" defTabSz="914018" fontAlgn="base">
              <a:spcBef>
                <a:spcPct val="0"/>
              </a:spcBef>
              <a:spcAft>
                <a:spcPct val="0"/>
              </a:spcAft>
            </a:pPr>
            <a:r>
              <a:rPr lang="en-GB" b="1" dirty="0">
                <a:solidFill>
                  <a:prstClr val="black"/>
                </a:solidFill>
              </a:rPr>
              <a:t>New Grading System (1-9)     </a:t>
            </a:r>
          </a:p>
          <a:p>
            <a:pPr algn="ctr" defTabSz="914018" fontAlgn="base">
              <a:spcBef>
                <a:spcPct val="0"/>
              </a:spcBef>
              <a:spcAft>
                <a:spcPct val="0"/>
              </a:spcAft>
            </a:pPr>
            <a:r>
              <a:rPr lang="en-GB" b="1" dirty="0">
                <a:solidFill>
                  <a:prstClr val="black"/>
                </a:solidFill>
              </a:rPr>
              <a:t>  9 = A* +    8 = A*-    7 = A      6 = B+      5 = B-/C+ </a:t>
            </a:r>
          </a:p>
          <a:p>
            <a:pPr algn="ctr" defTabSz="914018" fontAlgn="base">
              <a:spcBef>
                <a:spcPct val="0"/>
              </a:spcBef>
              <a:spcAft>
                <a:spcPct val="0"/>
              </a:spcAft>
            </a:pPr>
            <a:r>
              <a:rPr lang="en-GB" b="1" dirty="0">
                <a:solidFill>
                  <a:prstClr val="black"/>
                </a:solidFill>
              </a:rPr>
              <a:t>       4 = C/C-       3 = D        2 = E      1 = F/G </a:t>
            </a:r>
          </a:p>
        </p:txBody>
      </p:sp>
    </p:spTree>
    <p:extLst>
      <p:ext uri="{BB962C8B-B14F-4D97-AF65-F5344CB8AC3E}">
        <p14:creationId xmlns:p14="http://schemas.microsoft.com/office/powerpoint/2010/main" val="3904042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15074067"/>
              </p:ext>
            </p:extLst>
          </p:nvPr>
        </p:nvGraphicFramePr>
        <p:xfrm>
          <a:off x="200208" y="914400"/>
          <a:ext cx="8805159" cy="5995332"/>
        </p:xfrm>
        <a:graphic>
          <a:graphicData uri="http://schemas.openxmlformats.org/drawingml/2006/table">
            <a:tbl>
              <a:tblPr firstRow="1" firstCol="1" lastRow="1" lastCol="1" bandRow="1" bandCol="1"/>
              <a:tblGrid>
                <a:gridCol w="5012168">
                  <a:extLst>
                    <a:ext uri="{9D8B030D-6E8A-4147-A177-3AD203B41FA5}">
                      <a16:colId xmlns:a16="http://schemas.microsoft.com/office/drawing/2014/main" val="20000"/>
                    </a:ext>
                  </a:extLst>
                </a:gridCol>
                <a:gridCol w="3792991">
                  <a:extLst>
                    <a:ext uri="{9D8B030D-6E8A-4147-A177-3AD203B41FA5}">
                      <a16:colId xmlns:a16="http://schemas.microsoft.com/office/drawing/2014/main" val="20001"/>
                    </a:ext>
                  </a:extLst>
                </a:gridCol>
              </a:tblGrid>
              <a:tr h="276451">
                <a:tc>
                  <a:txBody>
                    <a:bodyPr/>
                    <a:lstStyle/>
                    <a:p>
                      <a:pPr algn="ctr">
                        <a:spcAft>
                          <a:spcPts val="0"/>
                        </a:spcAft>
                      </a:pPr>
                      <a:r>
                        <a:rPr lang="en-GB" sz="900" b="1" dirty="0">
                          <a:effectLst/>
                          <a:latin typeface="Comic Sans MS" pitchFamily="66" charset="0"/>
                          <a:ea typeface="Times New Roman"/>
                        </a:rPr>
                        <a:t>PRIOR KNOWLEDGE</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spcAft>
                          <a:spcPts val="0"/>
                        </a:spcAft>
                      </a:pPr>
                      <a:r>
                        <a:rPr lang="en-GB" sz="900" b="1" dirty="0">
                          <a:effectLst/>
                          <a:latin typeface="Comic Sans MS" pitchFamily="66" charset="0"/>
                          <a:ea typeface="Times New Roman"/>
                        </a:rPr>
                        <a:t>KEY WORDS</a:t>
                      </a:r>
                      <a:endParaRPr lang="en-GB" sz="900" dirty="0">
                        <a:effectLst/>
                        <a:latin typeface="Comic Sans MS" pitchFamily="66" charset="0"/>
                        <a:ea typeface="Times New Roman"/>
                      </a:endParaRPr>
                    </a:p>
                    <a:p>
                      <a:pPr algn="ctr">
                        <a:spcAft>
                          <a:spcPts val="0"/>
                        </a:spcAft>
                      </a:pP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0"/>
                  </a:ext>
                </a:extLst>
              </a:tr>
              <a:tr h="790349">
                <a:tc>
                  <a:txBody>
                    <a:bodyPr/>
                    <a:lstStyle/>
                    <a:p>
                      <a:r>
                        <a:rPr lang="en-GB" sz="1600" kern="1200" dirty="0">
                          <a:solidFill>
                            <a:schemeClr val="tx1"/>
                          </a:solidFill>
                          <a:effectLst/>
                          <a:latin typeface="+mn-lt"/>
                          <a:ea typeface="+mn-ea"/>
                          <a:cs typeface="+mn-cs"/>
                        </a:rPr>
                        <a:t>Students should know the four operations of number.</a:t>
                      </a:r>
                    </a:p>
                    <a:p>
                      <a:r>
                        <a:rPr lang="en-GB" sz="1600" kern="1200" dirty="0">
                          <a:solidFill>
                            <a:schemeClr val="tx1"/>
                          </a:solidFill>
                          <a:effectLst/>
                          <a:latin typeface="+mn-lt"/>
                          <a:ea typeface="+mn-ea"/>
                          <a:cs typeface="+mn-cs"/>
                        </a:rPr>
                        <a:t>Students should have a basic understanding of fractions as being ‘parts of a whole’. </a:t>
                      </a: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300" kern="1200" dirty="0">
                          <a:solidFill>
                            <a:schemeClr val="tx1"/>
                          </a:solidFill>
                          <a:effectLst/>
                          <a:latin typeface="+mn-lt"/>
                          <a:ea typeface="+mn-ea"/>
                          <a:cs typeface="+mn-cs"/>
                        </a:rPr>
                        <a:t>Ratio, proportion, share, parts, fraction, function, direct proportion, inverse proportion, graphical, linear, compare</a:t>
                      </a:r>
                    </a:p>
                    <a:p>
                      <a:pPr algn="ctr">
                        <a:spcAft>
                          <a:spcPts val="0"/>
                        </a:spcAft>
                      </a:pPr>
                      <a:r>
                        <a:rPr lang="en-GB" sz="900" dirty="0">
                          <a:effectLst/>
                          <a:latin typeface="Comic Sans MS" pitchFamily="66" charset="0"/>
                          <a:ea typeface="Times New Roman"/>
                        </a:rPr>
                        <a:t>.</a:t>
                      </a:r>
                    </a:p>
                    <a:p>
                      <a:pPr>
                        <a:spcAft>
                          <a:spcPts val="0"/>
                        </a:spcAft>
                      </a:pPr>
                      <a:r>
                        <a:rPr lang="en-GB" sz="900" dirty="0">
                          <a:effectLst/>
                          <a:latin typeface="Comic Sans MS" pitchFamily="66" charset="0"/>
                          <a:ea typeface="Times New Roman"/>
                        </a:rPr>
                        <a:t> </a:t>
                      </a: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17241">
                <a:tc>
                  <a:txBody>
                    <a:bodyPr/>
                    <a:lstStyle/>
                    <a:p>
                      <a:pPr algn="ctr">
                        <a:spcAft>
                          <a:spcPts val="0"/>
                        </a:spcAft>
                      </a:pPr>
                      <a:r>
                        <a:rPr lang="en-GB" sz="900" b="1" dirty="0">
                          <a:effectLst/>
                          <a:latin typeface="Comic Sans MS" pitchFamily="66" charset="0"/>
                          <a:ea typeface="Times New Roman"/>
                        </a:rPr>
                        <a:t>LEARNING OBJECTIVES</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spcAft>
                          <a:spcPts val="0"/>
                        </a:spcAft>
                      </a:pPr>
                      <a:r>
                        <a:rPr lang="en-GB" sz="900" b="1" dirty="0">
                          <a:effectLst/>
                          <a:latin typeface="Comic Sans MS" pitchFamily="66" charset="0"/>
                          <a:ea typeface="Times New Roman"/>
                        </a:rPr>
                        <a:t>RESOURCES/ACTIVITIES/ICT</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2"/>
                  </a:ext>
                </a:extLst>
              </a:tr>
              <a:tr h="1761828">
                <a:tc rowSpan="3">
                  <a:txBody>
                    <a:bodyPr/>
                    <a:lstStyle/>
                    <a:p>
                      <a:r>
                        <a:rPr lang="en-GB" sz="1600" kern="1200" dirty="0">
                          <a:solidFill>
                            <a:schemeClr val="tx1"/>
                          </a:solidFill>
                          <a:effectLst/>
                          <a:latin typeface="+mn-lt"/>
                          <a:ea typeface="+mn-ea"/>
                          <a:cs typeface="+mn-cs"/>
                        </a:rPr>
                        <a:t>By the end of the sub-unit, students should be able to:</a:t>
                      </a:r>
                    </a:p>
                    <a:p>
                      <a:pPr lvl="0"/>
                      <a:r>
                        <a:rPr lang="en-GB" sz="1600" kern="1200" dirty="0">
                          <a:solidFill>
                            <a:schemeClr val="tx1"/>
                          </a:solidFill>
                          <a:effectLst/>
                          <a:latin typeface="+mn-lt"/>
                          <a:ea typeface="+mn-ea"/>
                          <a:cs typeface="+mn-cs"/>
                        </a:rPr>
                        <a:t>Understand and use proportion as equality of ratios; </a:t>
                      </a:r>
                    </a:p>
                    <a:p>
                      <a:pPr lvl="0"/>
                      <a:r>
                        <a:rPr lang="en-GB" sz="1600" kern="1200" dirty="0">
                          <a:solidFill>
                            <a:schemeClr val="tx1"/>
                          </a:solidFill>
                          <a:effectLst/>
                          <a:latin typeface="+mn-lt"/>
                          <a:ea typeface="+mn-ea"/>
                          <a:cs typeface="+mn-cs"/>
                        </a:rPr>
                        <a:t>Solve word problems involving direct and indirect proportion;(Grade C-/4)</a:t>
                      </a:r>
                    </a:p>
                    <a:p>
                      <a:pPr lvl="0"/>
                      <a:r>
                        <a:rPr lang="en-GB" sz="1600" kern="1200" dirty="0">
                          <a:solidFill>
                            <a:schemeClr val="tx1"/>
                          </a:solidFill>
                          <a:effectLst/>
                          <a:latin typeface="+mn-lt"/>
                          <a:ea typeface="+mn-ea"/>
                          <a:cs typeface="+mn-cs"/>
                        </a:rPr>
                        <a:t>Work out which product is the better buy; </a:t>
                      </a:r>
                    </a:p>
                    <a:p>
                      <a:pPr lvl="0"/>
                      <a:r>
                        <a:rPr lang="en-GB" sz="1600" kern="1200" dirty="0">
                          <a:solidFill>
                            <a:schemeClr val="tx1"/>
                          </a:solidFill>
                          <a:effectLst/>
                          <a:latin typeface="+mn-lt"/>
                          <a:ea typeface="+mn-ea"/>
                          <a:cs typeface="+mn-cs"/>
                        </a:rPr>
                        <a:t>Scale up recipes;(grade C-/4)(SMSC)</a:t>
                      </a:r>
                    </a:p>
                    <a:p>
                      <a:pPr lvl="0"/>
                      <a:r>
                        <a:rPr lang="en-GB" sz="1600" kern="1200" dirty="0">
                          <a:solidFill>
                            <a:schemeClr val="tx1"/>
                          </a:solidFill>
                          <a:effectLst/>
                          <a:latin typeface="+mn-lt"/>
                          <a:ea typeface="+mn-ea"/>
                          <a:cs typeface="+mn-cs"/>
                        </a:rPr>
                        <a:t>Convert between currencies;(Grade B-/5)(BV)(SMSC)</a:t>
                      </a:r>
                    </a:p>
                    <a:p>
                      <a:pPr lvl="0"/>
                      <a:r>
                        <a:rPr lang="en-GB" sz="1600" kern="1200" dirty="0">
                          <a:solidFill>
                            <a:schemeClr val="tx1"/>
                          </a:solidFill>
                          <a:effectLst/>
                          <a:latin typeface="+mn-lt"/>
                          <a:ea typeface="+mn-ea"/>
                          <a:cs typeface="+mn-cs"/>
                        </a:rPr>
                        <a:t>Find amounts for 3 people when amount for 1 given; </a:t>
                      </a:r>
                    </a:p>
                    <a:p>
                      <a:pPr lvl="0"/>
                      <a:r>
                        <a:rPr lang="en-GB" sz="1600" kern="1200" dirty="0">
                          <a:solidFill>
                            <a:schemeClr val="tx1"/>
                          </a:solidFill>
                          <a:effectLst/>
                          <a:latin typeface="+mn-lt"/>
                          <a:ea typeface="+mn-ea"/>
                          <a:cs typeface="+mn-cs"/>
                        </a:rPr>
                        <a:t>Solve proportion problems using the unitary method;(Grade C-/4)</a:t>
                      </a:r>
                    </a:p>
                    <a:p>
                      <a:pPr lvl="0"/>
                      <a:r>
                        <a:rPr lang="en-GB" sz="1600" kern="1200" dirty="0">
                          <a:solidFill>
                            <a:schemeClr val="tx1"/>
                          </a:solidFill>
                          <a:effectLst/>
                          <a:latin typeface="+mn-lt"/>
                          <a:ea typeface="+mn-ea"/>
                          <a:cs typeface="+mn-cs"/>
                        </a:rPr>
                        <a:t>Recognise when values are in direct proportion by reference to the graph form; (Grade B-/5)</a:t>
                      </a:r>
                    </a:p>
                    <a:p>
                      <a:pPr lvl="0"/>
                      <a:r>
                        <a:rPr lang="en-GB" sz="1600" kern="1200" dirty="0">
                          <a:solidFill>
                            <a:schemeClr val="tx1"/>
                          </a:solidFill>
                          <a:effectLst/>
                          <a:latin typeface="+mn-lt"/>
                          <a:ea typeface="+mn-ea"/>
                          <a:cs typeface="+mn-cs"/>
                        </a:rPr>
                        <a:t>Understand inverse proportion: as </a:t>
                      </a:r>
                      <a:r>
                        <a:rPr lang="en-GB" sz="1600" i="1" kern="1200" dirty="0">
                          <a:solidFill>
                            <a:schemeClr val="tx1"/>
                          </a:solidFill>
                          <a:effectLst/>
                          <a:latin typeface="+mn-lt"/>
                          <a:ea typeface="+mn-ea"/>
                          <a:cs typeface="+mn-cs"/>
                        </a:rPr>
                        <a:t>x</a:t>
                      </a:r>
                      <a:r>
                        <a:rPr lang="en-GB" sz="1600" kern="1200" dirty="0">
                          <a:solidFill>
                            <a:schemeClr val="tx1"/>
                          </a:solidFill>
                          <a:effectLst/>
                          <a:latin typeface="+mn-lt"/>
                          <a:ea typeface="+mn-ea"/>
                          <a:cs typeface="+mn-cs"/>
                        </a:rPr>
                        <a:t> increases, </a:t>
                      </a:r>
                      <a:r>
                        <a:rPr lang="en-GB" sz="1600" i="1" kern="1200" dirty="0">
                          <a:solidFill>
                            <a:schemeClr val="tx1"/>
                          </a:solidFill>
                          <a:effectLst/>
                          <a:latin typeface="+mn-lt"/>
                          <a:ea typeface="+mn-ea"/>
                          <a:cs typeface="+mn-cs"/>
                        </a:rPr>
                        <a:t>y</a:t>
                      </a:r>
                      <a:r>
                        <a:rPr lang="en-GB" sz="1600" kern="1200" dirty="0">
                          <a:solidFill>
                            <a:schemeClr val="tx1"/>
                          </a:solidFill>
                          <a:effectLst/>
                          <a:latin typeface="+mn-lt"/>
                          <a:ea typeface="+mn-ea"/>
                          <a:cs typeface="+mn-cs"/>
                        </a:rPr>
                        <a:t> decreases (inverse graphs done in later unit); (Grade B-/5)</a:t>
                      </a:r>
                    </a:p>
                    <a:p>
                      <a:pPr lvl="0"/>
                      <a:r>
                        <a:rPr lang="en-GB" sz="1600" kern="1200" dirty="0">
                          <a:solidFill>
                            <a:schemeClr val="tx1"/>
                          </a:solidFill>
                          <a:effectLst/>
                          <a:latin typeface="+mn-lt"/>
                          <a:ea typeface="+mn-ea"/>
                          <a:cs typeface="+mn-cs"/>
                        </a:rPr>
                        <a:t>Recognise when values are in direct proportion by reference to the graph form; (Grade C+/5)</a:t>
                      </a:r>
                    </a:p>
                    <a:p>
                      <a:pPr lvl="0"/>
                      <a:r>
                        <a:rPr lang="en-GB" sz="1600" kern="1200" dirty="0">
                          <a:solidFill>
                            <a:schemeClr val="tx1"/>
                          </a:solidFill>
                          <a:effectLst/>
                          <a:latin typeface="+mn-lt"/>
                          <a:ea typeface="+mn-ea"/>
                          <a:cs typeface="+mn-cs"/>
                        </a:rPr>
                        <a:t>Understand direct proportion ---&gt; relationship </a:t>
                      </a:r>
                      <a:r>
                        <a:rPr lang="en-GB" sz="1600" i="1" kern="1200" dirty="0">
                          <a:solidFill>
                            <a:schemeClr val="tx1"/>
                          </a:solidFill>
                          <a:effectLst/>
                          <a:latin typeface="+mn-lt"/>
                          <a:ea typeface="+mn-ea"/>
                          <a:cs typeface="+mn-cs"/>
                        </a:rPr>
                        <a:t>y</a:t>
                      </a:r>
                      <a:r>
                        <a:rPr lang="en-GB" sz="1600" kern="1200" dirty="0">
                          <a:solidFill>
                            <a:schemeClr val="tx1"/>
                          </a:solidFill>
                          <a:effectLst/>
                          <a:latin typeface="+mn-lt"/>
                          <a:ea typeface="+mn-ea"/>
                          <a:cs typeface="+mn-cs"/>
                        </a:rPr>
                        <a:t> = </a:t>
                      </a:r>
                      <a:r>
                        <a:rPr lang="en-GB" sz="1600" i="1" kern="1200" dirty="0" err="1">
                          <a:solidFill>
                            <a:schemeClr val="tx1"/>
                          </a:solidFill>
                          <a:effectLst/>
                          <a:latin typeface="+mn-lt"/>
                          <a:ea typeface="+mn-ea"/>
                          <a:cs typeface="+mn-cs"/>
                        </a:rPr>
                        <a:t>kx</a:t>
                      </a:r>
                      <a:r>
                        <a:rPr lang="en-GB" sz="1600" kern="1200" dirty="0">
                          <a:solidFill>
                            <a:schemeClr val="tx1"/>
                          </a:solidFill>
                          <a:effectLst/>
                          <a:latin typeface="+mn-lt"/>
                          <a:ea typeface="+mn-ea"/>
                          <a:cs typeface="+mn-cs"/>
                        </a:rPr>
                        <a:t>.(Grade C+/5)</a:t>
                      </a:r>
                    </a:p>
                    <a:p>
                      <a:endParaRPr lang="en-GB" sz="1600" kern="1200" dirty="0">
                        <a:solidFill>
                          <a:schemeClr val="tx1"/>
                        </a:solidFill>
                        <a:effectLst/>
                        <a:latin typeface="+mn-lt"/>
                        <a:ea typeface="+mn-ea"/>
                        <a:cs typeface="+mn-cs"/>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900" dirty="0">
                        <a:effectLst/>
                        <a:latin typeface="Comic Sans MS" pitchFamily="66" charset="0"/>
                        <a:ea typeface="Times New Roman"/>
                      </a:endParaRPr>
                    </a:p>
                    <a:p>
                      <a:r>
                        <a:rPr lang="en-GB" sz="1600" kern="1200" dirty="0">
                          <a:solidFill>
                            <a:schemeClr val="tx1"/>
                          </a:solidFill>
                          <a:effectLst/>
                          <a:latin typeface="+mn-lt"/>
                          <a:ea typeface="+mn-ea"/>
                          <a:cs typeface="+mn-cs"/>
                        </a:rPr>
                        <a:t>Clip 23 Proportion</a:t>
                      </a:r>
                    </a:p>
                    <a:p>
                      <a:r>
                        <a:rPr lang="en-GB" sz="1600" kern="1200" dirty="0">
                          <a:solidFill>
                            <a:schemeClr val="tx1"/>
                          </a:solidFill>
                          <a:effectLst/>
                          <a:latin typeface="+mn-lt"/>
                          <a:ea typeface="+mn-ea"/>
                          <a:cs typeface="+mn-cs"/>
                        </a:rPr>
                        <a:t>Clip 50 Value for Money</a:t>
                      </a:r>
                    </a:p>
                    <a:p>
                      <a:r>
                        <a:rPr lang="en-GB" sz="1600" kern="1200" dirty="0">
                          <a:solidFill>
                            <a:schemeClr val="tx1"/>
                          </a:solidFill>
                          <a:effectLst/>
                          <a:latin typeface="+mn-lt"/>
                          <a:ea typeface="+mn-ea"/>
                          <a:cs typeface="+mn-cs"/>
                        </a:rPr>
                        <a:t>Clip 62 Proportion Recipe Type Questions</a:t>
                      </a:r>
                    </a:p>
                    <a:p>
                      <a:r>
                        <a:rPr lang="en-GB" sz="1600" kern="1200" dirty="0">
                          <a:solidFill>
                            <a:schemeClr val="tx1"/>
                          </a:solidFill>
                          <a:effectLst/>
                          <a:latin typeface="+mn-lt"/>
                          <a:ea typeface="+mn-ea"/>
                          <a:cs typeface="+mn-cs"/>
                        </a:rPr>
                        <a:t>Clip 64 Real-life Money Questions</a:t>
                      </a:r>
                    </a:p>
                    <a:p>
                      <a:pPr marL="0" marR="0" indent="0" algn="l" defTabSz="801188" rtl="0" eaLnBrk="1" fontAlgn="auto" latinLnBrk="0" hangingPunct="1">
                        <a:lnSpc>
                          <a:spcPct val="100000"/>
                        </a:lnSpc>
                        <a:spcBef>
                          <a:spcPts val="0"/>
                        </a:spcBef>
                        <a:spcAft>
                          <a:spcPts val="0"/>
                        </a:spcAft>
                        <a:buClrTx/>
                        <a:buSzTx/>
                        <a:buFontTx/>
                        <a:buNone/>
                        <a:tabLst/>
                        <a:defRPr/>
                      </a:pPr>
                      <a:r>
                        <a:rPr lang="en-US" sz="1600" u="sng" kern="1200" dirty="0">
                          <a:solidFill>
                            <a:schemeClr val="tx1"/>
                          </a:solidFill>
                          <a:effectLst/>
                          <a:latin typeface="+mn-lt"/>
                          <a:ea typeface="+mn-ea"/>
                          <a:cs typeface="+mn-cs"/>
                        </a:rPr>
                        <a:t>KM: </a:t>
                      </a:r>
                      <a:r>
                        <a:rPr lang="en-US" sz="1600" u="sng" kern="1200" dirty="0">
                          <a:solidFill>
                            <a:schemeClr val="tx1"/>
                          </a:solidFill>
                          <a:effectLst/>
                          <a:latin typeface="+mn-lt"/>
                          <a:ea typeface="+mn-ea"/>
                          <a:cs typeface="+mn-cs"/>
                          <a:hlinkClick r:id="rId2"/>
                        </a:rPr>
                        <a:t>Stick on the Maths: Proportional reasoning</a:t>
                      </a:r>
                      <a:endParaRPr lang="en-GB" sz="1600" kern="1200" dirty="0">
                        <a:solidFill>
                          <a:schemeClr val="tx1"/>
                        </a:solidFill>
                        <a:effectLst/>
                        <a:latin typeface="+mn-lt"/>
                        <a:ea typeface="+mn-ea"/>
                        <a:cs typeface="+mn-cs"/>
                      </a:endParaRPr>
                    </a:p>
                    <a:p>
                      <a:pPr>
                        <a:spcAft>
                          <a:spcPts val="0"/>
                        </a:spcAft>
                      </a:pPr>
                      <a:endParaRPr lang="en-GB" sz="900" dirty="0">
                        <a:effectLst/>
                        <a:latin typeface="Comic Sans MS" pitchFamily="66" charset="0"/>
                        <a:ea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60861">
                <a:tc vMerge="1">
                  <a:txBody>
                    <a:bodyPr/>
                    <a:lstStyle/>
                    <a:p>
                      <a:endParaRPr lang="en-GB"/>
                    </a:p>
                  </a:txBody>
                  <a:tcPr/>
                </a:tc>
                <a:tc>
                  <a:txBody>
                    <a:bodyPr/>
                    <a:lstStyle/>
                    <a:p>
                      <a:pPr algn="ctr">
                        <a:spcAft>
                          <a:spcPts val="0"/>
                        </a:spcAft>
                      </a:pPr>
                      <a:r>
                        <a:rPr lang="en-GB" sz="900" b="1" dirty="0">
                          <a:effectLst/>
                          <a:latin typeface="Comic Sans MS" pitchFamily="66" charset="0"/>
                          <a:ea typeface="Times New Roman"/>
                        </a:rPr>
                        <a:t>PLENARIES/KEY QUESTIONS</a:t>
                      </a:r>
                      <a:endParaRPr lang="en-GB" sz="900" dirty="0">
                        <a:effectLst/>
                        <a:latin typeface="Comic Sans MS" pitchFamily="66" charset="0"/>
                        <a:ea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r h="2053947">
                <a:tc vMerge="1">
                  <a:txBody>
                    <a:bodyPr/>
                    <a:lstStyle/>
                    <a:p>
                      <a:endParaRPr lang="en-GB" dirty="0"/>
                    </a:p>
                  </a:txBody>
                  <a:tcPr/>
                </a:tc>
                <a:tc>
                  <a:txBody>
                    <a:bodyPr/>
                    <a:lstStyle/>
                    <a:p>
                      <a:r>
                        <a:rPr lang="en-GB" sz="1100" kern="1200" dirty="0">
                          <a:solidFill>
                            <a:schemeClr val="tx1"/>
                          </a:solidFill>
                          <a:effectLst/>
                          <a:latin typeface="+mn-lt"/>
                          <a:ea typeface="+mn-ea"/>
                          <a:cs typeface="+mn-cs"/>
                        </a:rPr>
                        <a:t>Recognise that two paints mixed red to yellow 5 : 4 and 20 : 16 are the same colour.</a:t>
                      </a:r>
                    </a:p>
                    <a:p>
                      <a:r>
                        <a:rPr lang="en-GB" sz="1100" kern="1200" dirty="0">
                          <a:solidFill>
                            <a:schemeClr val="tx1"/>
                          </a:solidFill>
                          <a:effectLst/>
                          <a:latin typeface="+mn-lt"/>
                          <a:ea typeface="+mn-ea"/>
                          <a:cs typeface="+mn-cs"/>
                        </a:rPr>
                        <a:t>If it takes 2 builders 10 days to build a wall, how long will it take 3 builders? (BV)(SMSC)</a:t>
                      </a:r>
                    </a:p>
                    <a:p>
                      <a:r>
                        <a:rPr lang="en-GB" sz="1100" kern="1200" dirty="0">
                          <a:solidFill>
                            <a:schemeClr val="tx1"/>
                          </a:solidFill>
                          <a:effectLst/>
                          <a:latin typeface="+mn-lt"/>
                          <a:ea typeface="+mn-ea"/>
                          <a:cs typeface="+mn-cs"/>
                        </a:rPr>
                        <a:t>Scale up recipes and decide if there is enough of each ingredient.</a:t>
                      </a:r>
                    </a:p>
                    <a:p>
                      <a:r>
                        <a:rPr lang="en-GB" sz="1100" kern="1200" dirty="0">
                          <a:solidFill>
                            <a:schemeClr val="tx1"/>
                          </a:solidFill>
                          <a:effectLst/>
                          <a:latin typeface="+mn-lt"/>
                          <a:ea typeface="+mn-ea"/>
                          <a:cs typeface="+mn-cs"/>
                        </a:rPr>
                        <a:t>Given two sets of data in a table, are they in direct proportion?</a:t>
                      </a:r>
                    </a:p>
                    <a:p>
                      <a:r>
                        <a:rPr lang="en-GB" sz="1100" kern="1200" dirty="0">
                          <a:solidFill>
                            <a:schemeClr val="tx1"/>
                          </a:solidFill>
                          <a:effectLst/>
                          <a:latin typeface="+mn-lt"/>
                          <a:ea typeface="+mn-ea"/>
                          <a:cs typeface="+mn-cs"/>
                        </a:rPr>
                        <a:t>Find out/prove whether two variables are in direct proportion by plotting the graph and using it as a model to read off other values.</a:t>
                      </a:r>
                    </a:p>
                    <a:p>
                      <a:r>
                        <a:rPr lang="en-GB" sz="1100" kern="1200" dirty="0">
                          <a:solidFill>
                            <a:schemeClr val="tx1"/>
                          </a:solidFill>
                          <a:effectLst/>
                          <a:latin typeface="+mn-lt"/>
                          <a:ea typeface="+mn-ea"/>
                          <a:cs typeface="+mn-cs"/>
                        </a:rPr>
                        <a:t>Possible link with scatter graphs. (SMSC)(BV)</a:t>
                      </a:r>
                    </a:p>
                    <a:p>
                      <a:pPr algn="just">
                        <a:lnSpc>
                          <a:spcPct val="115000"/>
                        </a:lnSpc>
                        <a:spcAft>
                          <a:spcPts val="0"/>
                        </a:spcAft>
                      </a:pPr>
                      <a:endParaRPr lang="en-GB" sz="1000" dirty="0">
                        <a:effectLst/>
                        <a:latin typeface="+mn-lt"/>
                        <a:ea typeface="Calibri"/>
                        <a:cs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 name="Title 1"/>
          <p:cNvSpPr txBox="1">
            <a:spLocks/>
          </p:cNvSpPr>
          <p:nvPr/>
        </p:nvSpPr>
        <p:spPr>
          <a:xfrm>
            <a:off x="200208" y="228782"/>
            <a:ext cx="8943792" cy="1143240"/>
          </a:xfrm>
          <a:prstGeom prst="rect">
            <a:avLst/>
          </a:prstGeom>
        </p:spPr>
        <p:txBody>
          <a:bodyPr lIns="80105" tIns="40053" rIns="80105" bIns="40053"/>
          <a:lstStyle>
            <a:lvl1pPr algn="l" defTabSz="914400" rtl="0" eaLnBrk="1" latinLnBrk="0" hangingPunct="1">
              <a:spcBef>
                <a:spcPct val="0"/>
              </a:spcBef>
              <a:buNone/>
              <a:defRPr lang="en-GB" sz="1200" u="none" kern="1200" baseline="0" smtClean="0">
                <a:solidFill>
                  <a:schemeClr val="tx1"/>
                </a:solidFill>
                <a:effectLst/>
                <a:latin typeface="+mj-lt"/>
                <a:ea typeface="+mj-ea"/>
                <a:cs typeface="+mj-cs"/>
              </a:defRPr>
            </a:lvl1pPr>
          </a:lstStyle>
          <a:p>
            <a:pPr fontAlgn="base">
              <a:lnSpc>
                <a:spcPct val="115000"/>
              </a:lnSpc>
              <a:spcAft>
                <a:spcPts val="877"/>
              </a:spcAft>
            </a:pPr>
            <a:r>
              <a:rPr sz="1400" b="1" u="sng" dirty="0">
                <a:solidFill>
                  <a:prstClr val="black"/>
                </a:solidFill>
                <a:latin typeface="Comic Sans MS"/>
                <a:ea typeface="Times New Roman"/>
              </a:rPr>
              <a:t>Foundation TIER</a:t>
            </a:r>
            <a:r>
              <a:rPr sz="1400" b="1" dirty="0">
                <a:solidFill>
                  <a:prstClr val="black"/>
                </a:solidFill>
                <a:latin typeface="Comic Sans MS"/>
                <a:ea typeface="Times New Roman"/>
              </a:rPr>
              <a:t>                  		</a:t>
            </a:r>
            <a:r>
              <a:rPr sz="1600" b="1" dirty="0">
                <a:solidFill>
                  <a:prstClr val="black"/>
                </a:solidFill>
                <a:latin typeface="Comic Sans MS"/>
                <a:ea typeface="Times New Roman"/>
              </a:rPr>
              <a:t>Year10</a:t>
            </a:r>
            <a:r>
              <a:rPr sz="1400" b="1" dirty="0">
                <a:solidFill>
                  <a:prstClr val="black"/>
                </a:solidFill>
                <a:latin typeface="Comic Sans MS"/>
                <a:ea typeface="Times New Roman"/>
              </a:rPr>
              <a:t>        Autumn2TERM</a:t>
            </a:r>
            <a:br>
              <a:rPr dirty="0">
                <a:solidFill>
                  <a:prstClr val="black"/>
                </a:solidFill>
                <a:latin typeface="Times New Roman"/>
                <a:ea typeface="Times New Roman"/>
              </a:rPr>
            </a:br>
            <a:r>
              <a:rPr sz="1400" dirty="0">
                <a:solidFill>
                  <a:prstClr val="black"/>
                </a:solidFill>
              </a:rPr>
              <a:t>   </a:t>
            </a:r>
            <a:r>
              <a:rPr sz="1400" b="1" dirty="0">
                <a:solidFill>
                  <a:prstClr val="black"/>
                </a:solidFill>
              </a:rPr>
              <a:t>11b. Proportion </a:t>
            </a:r>
            <a:r>
              <a:rPr sz="1400" dirty="0">
                <a:solidFill>
                  <a:prstClr val="black"/>
                </a:solidFill>
              </a:rPr>
              <a:t>                                                                                                      </a:t>
            </a:r>
            <a:r>
              <a:rPr sz="1400" b="1" dirty="0">
                <a:solidFill>
                  <a:prstClr val="black"/>
                </a:solidFill>
                <a:latin typeface="Comic Sans MS"/>
                <a:ea typeface="Times New Roman"/>
              </a:rPr>
              <a:t>TIME ALLOCATION</a:t>
            </a:r>
            <a:r>
              <a:rPr sz="1800" b="1" dirty="0">
                <a:solidFill>
                  <a:prstClr val="black"/>
                </a:solidFill>
                <a:latin typeface="Comic Sans MS"/>
                <a:ea typeface="Times New Roman"/>
              </a:rPr>
              <a:t>: </a:t>
            </a:r>
            <a:r>
              <a:rPr sz="1800" b="1" dirty="0">
                <a:solidFill>
                  <a:prstClr val="black"/>
                </a:solidFill>
              </a:rPr>
              <a:t>5-7hours</a:t>
            </a:r>
            <a:br>
              <a:rPr sz="1800" b="1" dirty="0">
                <a:solidFill>
                  <a:prstClr val="black"/>
                </a:solidFill>
                <a:latin typeface="Times New Roman"/>
                <a:ea typeface="Times New Roman"/>
              </a:rPr>
            </a:br>
            <a:endParaRPr sz="1800" b="1" dirty="0">
              <a:solidFill>
                <a:prstClr val="black"/>
              </a:solidFill>
            </a:endParaRPr>
          </a:p>
        </p:txBody>
      </p:sp>
    </p:spTree>
    <p:extLst>
      <p:ext uri="{BB962C8B-B14F-4D97-AF65-F5344CB8AC3E}">
        <p14:creationId xmlns:p14="http://schemas.microsoft.com/office/powerpoint/2010/main" val="1983536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05687107"/>
              </p:ext>
            </p:extLst>
          </p:nvPr>
        </p:nvGraphicFramePr>
        <p:xfrm>
          <a:off x="200209" y="978612"/>
          <a:ext cx="8805159" cy="5791829"/>
        </p:xfrm>
        <a:graphic>
          <a:graphicData uri="http://schemas.openxmlformats.org/drawingml/2006/table">
            <a:tbl>
              <a:tblPr firstRow="1" firstCol="1" lastRow="1" lastCol="1" bandRow="1" bandCol="1"/>
              <a:tblGrid>
                <a:gridCol w="5209991">
                  <a:extLst>
                    <a:ext uri="{9D8B030D-6E8A-4147-A177-3AD203B41FA5}">
                      <a16:colId xmlns:a16="http://schemas.microsoft.com/office/drawing/2014/main" val="20000"/>
                    </a:ext>
                  </a:extLst>
                </a:gridCol>
                <a:gridCol w="3595168">
                  <a:extLst>
                    <a:ext uri="{9D8B030D-6E8A-4147-A177-3AD203B41FA5}">
                      <a16:colId xmlns:a16="http://schemas.microsoft.com/office/drawing/2014/main" val="20001"/>
                    </a:ext>
                  </a:extLst>
                </a:gridCol>
              </a:tblGrid>
              <a:tr h="276451">
                <a:tc>
                  <a:txBody>
                    <a:bodyPr/>
                    <a:lstStyle/>
                    <a:p>
                      <a:pPr algn="ctr">
                        <a:spcAft>
                          <a:spcPts val="0"/>
                        </a:spcAft>
                      </a:pPr>
                      <a:r>
                        <a:rPr lang="en-GB" sz="900" b="1" dirty="0">
                          <a:effectLst/>
                          <a:latin typeface="Comic Sans MS" pitchFamily="66" charset="0"/>
                          <a:ea typeface="Times New Roman"/>
                        </a:rPr>
                        <a:t>PRIOR KNOWLEDGE</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spcAft>
                          <a:spcPts val="0"/>
                        </a:spcAft>
                      </a:pPr>
                      <a:r>
                        <a:rPr lang="en-GB" sz="900" b="1" dirty="0">
                          <a:effectLst/>
                          <a:latin typeface="Comic Sans MS" pitchFamily="66" charset="0"/>
                          <a:ea typeface="Times New Roman"/>
                        </a:rPr>
                        <a:t>KEY WORDS</a:t>
                      </a:r>
                      <a:endParaRPr lang="en-GB" sz="900" dirty="0">
                        <a:effectLst/>
                        <a:latin typeface="Comic Sans MS" pitchFamily="66" charset="0"/>
                        <a:ea typeface="Times New Roman"/>
                      </a:endParaRPr>
                    </a:p>
                    <a:p>
                      <a:pPr algn="ctr">
                        <a:spcAft>
                          <a:spcPts val="0"/>
                        </a:spcAft>
                      </a:pP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0"/>
                  </a:ext>
                </a:extLst>
              </a:tr>
              <a:tr h="1030937">
                <a:tc>
                  <a:txBody>
                    <a:bodyPr/>
                    <a:lstStyle/>
                    <a:p>
                      <a:r>
                        <a:rPr lang="en-GB" sz="1200" kern="1200" dirty="0">
                          <a:solidFill>
                            <a:schemeClr val="tx1"/>
                          </a:solidFill>
                          <a:effectLst/>
                          <a:latin typeface="+mn-lt"/>
                          <a:ea typeface="+mn-ea"/>
                          <a:cs typeface="+mn-cs"/>
                        </a:rPr>
                        <a:t>Students should be able to rearrange simple formulae and equations, as preparation for rearranging trigonometric formulae. </a:t>
                      </a:r>
                    </a:p>
                    <a:p>
                      <a:r>
                        <a:rPr lang="en-GB" sz="1200" kern="1200" dirty="0">
                          <a:solidFill>
                            <a:schemeClr val="tx1"/>
                          </a:solidFill>
                          <a:effectLst/>
                          <a:latin typeface="+mn-lt"/>
                          <a:ea typeface="+mn-ea"/>
                          <a:cs typeface="+mn-cs"/>
                        </a:rPr>
                        <a:t>Students should recall basic angle facts.</a:t>
                      </a:r>
                    </a:p>
                    <a:p>
                      <a:r>
                        <a:rPr lang="en-GB" sz="1200" kern="1200" dirty="0">
                          <a:solidFill>
                            <a:schemeClr val="tx1"/>
                          </a:solidFill>
                          <a:effectLst/>
                          <a:latin typeface="+mn-lt"/>
                          <a:ea typeface="+mn-ea"/>
                          <a:cs typeface="+mn-cs"/>
                        </a:rPr>
                        <a:t>Students should understand when to leave an answer in surd form. </a:t>
                      </a:r>
                    </a:p>
                    <a:p>
                      <a:r>
                        <a:rPr lang="en-GB" sz="1200" kern="1200" dirty="0">
                          <a:solidFill>
                            <a:schemeClr val="tx1"/>
                          </a:solidFill>
                          <a:effectLst/>
                          <a:latin typeface="+mn-lt"/>
                          <a:ea typeface="+mn-ea"/>
                          <a:cs typeface="+mn-cs"/>
                        </a:rPr>
                        <a:t>Students can plot coordinates in all four quadrants and draw axes.</a:t>
                      </a: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200" kern="1200" dirty="0">
                          <a:solidFill>
                            <a:schemeClr val="tx1"/>
                          </a:solidFill>
                          <a:effectLst/>
                          <a:latin typeface="+mn-lt"/>
                          <a:ea typeface="+mn-ea"/>
                          <a:cs typeface="+mn-cs"/>
                        </a:rPr>
                        <a:t>Triangle, right angle, angle, Pythagoras’ Theorem, sine, cosine, tan, trigonometry, opposite, hypotenuse, adjacent, ratio, elevation, depression, length, accuracy</a:t>
                      </a:r>
                    </a:p>
                    <a:p>
                      <a:pPr algn="ctr">
                        <a:spcAft>
                          <a:spcPts val="0"/>
                        </a:spcAft>
                      </a:pPr>
                      <a:r>
                        <a:rPr lang="en-GB" sz="900" dirty="0">
                          <a:effectLst/>
                          <a:latin typeface="Comic Sans MS" pitchFamily="66" charset="0"/>
                          <a:ea typeface="Times New Roman"/>
                        </a:rPr>
                        <a:t>.</a:t>
                      </a:r>
                    </a:p>
                    <a:p>
                      <a:pPr>
                        <a:spcAft>
                          <a:spcPts val="0"/>
                        </a:spcAft>
                      </a:pPr>
                      <a:r>
                        <a:rPr lang="en-GB" sz="900" dirty="0">
                          <a:effectLst/>
                          <a:latin typeface="Comic Sans MS" pitchFamily="66" charset="0"/>
                          <a:ea typeface="Times New Roman"/>
                        </a:rPr>
                        <a:t> </a:t>
                      </a: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17241">
                <a:tc>
                  <a:txBody>
                    <a:bodyPr/>
                    <a:lstStyle/>
                    <a:p>
                      <a:pPr algn="ctr">
                        <a:spcAft>
                          <a:spcPts val="0"/>
                        </a:spcAft>
                      </a:pPr>
                      <a:r>
                        <a:rPr lang="en-GB" sz="900" b="1" dirty="0">
                          <a:effectLst/>
                          <a:latin typeface="Comic Sans MS" pitchFamily="66" charset="0"/>
                          <a:ea typeface="Times New Roman"/>
                        </a:rPr>
                        <a:t>LEARNING OBJECTIVES</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spcAft>
                          <a:spcPts val="0"/>
                        </a:spcAft>
                      </a:pPr>
                      <a:r>
                        <a:rPr lang="en-GB" sz="900" b="1" dirty="0">
                          <a:effectLst/>
                          <a:latin typeface="Comic Sans MS" pitchFamily="66" charset="0"/>
                          <a:ea typeface="Times New Roman"/>
                        </a:rPr>
                        <a:t>RESOURCES/ACTIVITIES/ICT</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2"/>
                  </a:ext>
                </a:extLst>
              </a:tr>
              <a:tr h="1459159">
                <a:tc rowSpan="3">
                  <a:txBody>
                    <a:bodyPr/>
                    <a:lstStyle/>
                    <a:p>
                      <a:pPr lvl="0"/>
                      <a:r>
                        <a:rPr lang="en-GB" sz="1400" kern="1200" dirty="0">
                          <a:solidFill>
                            <a:schemeClr val="tx1"/>
                          </a:solidFill>
                          <a:effectLst/>
                          <a:latin typeface="+mn-lt"/>
                          <a:ea typeface="+mn-ea"/>
                          <a:cs typeface="+mn-cs"/>
                        </a:rPr>
                        <a:t>Understand, recall and use Pythagoras’ Theorem in 2D, including leaving answers in surd form;</a:t>
                      </a:r>
                    </a:p>
                    <a:p>
                      <a:pPr lvl="0"/>
                      <a:r>
                        <a:rPr lang="en-GB" sz="1400" kern="1200" dirty="0">
                          <a:solidFill>
                            <a:schemeClr val="tx1"/>
                          </a:solidFill>
                          <a:effectLst/>
                          <a:latin typeface="+mn-lt"/>
                          <a:ea typeface="+mn-ea"/>
                          <a:cs typeface="+mn-cs"/>
                        </a:rPr>
                        <a:t>Given 3 sides of a triangle, justify if it is right-angled or not;(Grade C-/4)</a:t>
                      </a:r>
                    </a:p>
                    <a:p>
                      <a:pPr lvl="0"/>
                      <a:r>
                        <a:rPr lang="en-GB" sz="1400" kern="1200" dirty="0">
                          <a:solidFill>
                            <a:schemeClr val="tx1"/>
                          </a:solidFill>
                          <a:effectLst/>
                          <a:latin typeface="+mn-lt"/>
                          <a:ea typeface="+mn-ea"/>
                          <a:cs typeface="+mn-cs"/>
                        </a:rPr>
                        <a:t>Calculate the length of the hypotenuse in a right-angled triangle, including decimal lengths and a range of units;(Grade C-/4)</a:t>
                      </a:r>
                    </a:p>
                    <a:p>
                      <a:pPr lvl="0"/>
                      <a:r>
                        <a:rPr lang="en-GB" sz="1400" kern="1200" dirty="0">
                          <a:solidFill>
                            <a:schemeClr val="tx1"/>
                          </a:solidFill>
                          <a:effectLst/>
                          <a:latin typeface="+mn-lt"/>
                          <a:ea typeface="+mn-ea"/>
                          <a:cs typeface="+mn-cs"/>
                        </a:rPr>
                        <a:t>Find the length of a shorter side in a right-angled triangle;(Grade C/5) </a:t>
                      </a:r>
                    </a:p>
                    <a:p>
                      <a:pPr lvl="0"/>
                      <a:r>
                        <a:rPr lang="en-GB" sz="1400" kern="1200" dirty="0">
                          <a:solidFill>
                            <a:schemeClr val="tx1"/>
                          </a:solidFill>
                          <a:effectLst/>
                          <a:latin typeface="+mn-lt"/>
                          <a:ea typeface="+mn-ea"/>
                          <a:cs typeface="+mn-cs"/>
                        </a:rPr>
                        <a:t>Apply Pythagoras’ Theorem with a triangle drawn on a coordinate grid;(Grade</a:t>
                      </a:r>
                      <a:r>
                        <a:rPr lang="en-GB" sz="1400" kern="1200" baseline="0" dirty="0">
                          <a:solidFill>
                            <a:schemeClr val="tx1"/>
                          </a:solidFill>
                          <a:effectLst/>
                          <a:latin typeface="+mn-lt"/>
                          <a:ea typeface="+mn-ea"/>
                          <a:cs typeface="+mn-cs"/>
                        </a:rPr>
                        <a:t> B-/5)</a:t>
                      </a:r>
                      <a:endParaRPr lang="en-GB" sz="1400" kern="1200" dirty="0">
                        <a:solidFill>
                          <a:schemeClr val="tx1"/>
                        </a:solidFill>
                        <a:effectLst/>
                        <a:latin typeface="+mn-lt"/>
                        <a:ea typeface="+mn-ea"/>
                        <a:cs typeface="+mn-cs"/>
                      </a:endParaRPr>
                    </a:p>
                    <a:p>
                      <a:pPr lvl="0"/>
                      <a:r>
                        <a:rPr lang="en-GB" sz="1400" kern="1200" dirty="0">
                          <a:solidFill>
                            <a:schemeClr val="tx1"/>
                          </a:solidFill>
                          <a:effectLst/>
                          <a:latin typeface="+mn-lt"/>
                          <a:ea typeface="+mn-ea"/>
                          <a:cs typeface="+mn-cs"/>
                        </a:rPr>
                        <a:t>Calculate the length of a line segment AB given pairs of points; (Grade B-/5)</a:t>
                      </a:r>
                    </a:p>
                    <a:p>
                      <a:pPr lvl="0"/>
                      <a:r>
                        <a:rPr lang="en-GB" sz="1400" kern="1200" dirty="0">
                          <a:solidFill>
                            <a:schemeClr val="tx1"/>
                          </a:solidFill>
                          <a:effectLst/>
                          <a:latin typeface="+mn-lt"/>
                          <a:ea typeface="+mn-ea"/>
                          <a:cs typeface="+mn-cs"/>
                        </a:rPr>
                        <a:t>Understand, use and recall the trigonometric ratios sine, cosine and tan, and apply them to find angles and lengths in general triangles in 2D figures; (Grade B-/5)</a:t>
                      </a:r>
                    </a:p>
                    <a:p>
                      <a:pPr lvl="0"/>
                      <a:r>
                        <a:rPr lang="en-GB" sz="1400" kern="1200" dirty="0">
                          <a:solidFill>
                            <a:schemeClr val="tx1"/>
                          </a:solidFill>
                          <a:effectLst/>
                          <a:latin typeface="+mn-lt"/>
                          <a:ea typeface="+mn-ea"/>
                          <a:cs typeface="+mn-cs"/>
                        </a:rPr>
                        <a:t>Use the trigonometric ratios to solve 2D problems; </a:t>
                      </a:r>
                    </a:p>
                    <a:p>
                      <a:pPr lvl="0"/>
                      <a:r>
                        <a:rPr lang="en-GB" sz="1400" kern="1200" dirty="0">
                          <a:solidFill>
                            <a:schemeClr val="tx1"/>
                          </a:solidFill>
                          <a:effectLst/>
                          <a:latin typeface="+mn-lt"/>
                          <a:ea typeface="+mn-ea"/>
                          <a:cs typeface="+mn-cs"/>
                        </a:rPr>
                        <a:t>Find angles of elevation and depression; (Grade B-/5)</a:t>
                      </a:r>
                    </a:p>
                    <a:p>
                      <a:pPr lvl="0"/>
                      <a:r>
                        <a:rPr lang="en-GB" sz="1400" kern="1200" dirty="0">
                          <a:solidFill>
                            <a:schemeClr val="tx1"/>
                          </a:solidFill>
                          <a:effectLst/>
                          <a:latin typeface="+mn-lt"/>
                          <a:ea typeface="+mn-ea"/>
                          <a:cs typeface="+mn-cs"/>
                        </a:rPr>
                        <a:t>Round answers to appropriate degree of accuracy, either to a given number of significant figures or decimal places, or make a sensible decision on rounding in context of question;(Grade B-/5)</a:t>
                      </a:r>
                    </a:p>
                    <a:p>
                      <a:pPr lvl="0"/>
                      <a:r>
                        <a:rPr lang="en-GB" sz="1400" u="sng" kern="1200" dirty="0">
                          <a:solidFill>
                            <a:schemeClr val="tx1"/>
                          </a:solidFill>
                          <a:effectLst/>
                          <a:latin typeface="+mn-lt"/>
                          <a:ea typeface="+mn-ea"/>
                          <a:cs typeface="+mn-cs"/>
                        </a:rPr>
                        <a:t>Know the exact values of sin </a:t>
                      </a:r>
                      <a:r>
                        <a:rPr lang="en-GB" sz="1400" i="1" u="sng" kern="1200" dirty="0">
                          <a:solidFill>
                            <a:schemeClr val="tx1"/>
                          </a:solidFill>
                          <a:effectLst/>
                          <a:latin typeface="+mn-lt"/>
                          <a:ea typeface="+mn-ea"/>
                          <a:cs typeface="+mn-cs"/>
                        </a:rPr>
                        <a:t>θ</a:t>
                      </a:r>
                      <a:r>
                        <a:rPr lang="en-GB" sz="1400" u="sng" kern="1200" dirty="0">
                          <a:solidFill>
                            <a:schemeClr val="tx1"/>
                          </a:solidFill>
                          <a:effectLst/>
                          <a:latin typeface="+mn-lt"/>
                          <a:ea typeface="+mn-ea"/>
                          <a:cs typeface="+mn-cs"/>
                        </a:rPr>
                        <a:t> and cos </a:t>
                      </a:r>
                      <a:r>
                        <a:rPr lang="en-GB" sz="1400" i="1" u="sng" kern="1200" dirty="0">
                          <a:solidFill>
                            <a:schemeClr val="tx1"/>
                          </a:solidFill>
                          <a:effectLst/>
                          <a:latin typeface="+mn-lt"/>
                          <a:ea typeface="+mn-ea"/>
                          <a:cs typeface="+mn-cs"/>
                        </a:rPr>
                        <a:t>θ</a:t>
                      </a:r>
                      <a:r>
                        <a:rPr lang="en-GB" sz="1400" u="sng" kern="1200" dirty="0">
                          <a:solidFill>
                            <a:schemeClr val="tx1"/>
                          </a:solidFill>
                          <a:effectLst/>
                          <a:latin typeface="+mn-lt"/>
                          <a:ea typeface="+mn-ea"/>
                          <a:cs typeface="+mn-cs"/>
                        </a:rPr>
                        <a:t> for </a:t>
                      </a:r>
                      <a:r>
                        <a:rPr lang="en-GB" sz="1400" i="1" u="sng" kern="1200" dirty="0">
                          <a:solidFill>
                            <a:schemeClr val="tx1"/>
                          </a:solidFill>
                          <a:effectLst/>
                          <a:latin typeface="+mn-lt"/>
                          <a:ea typeface="+mn-ea"/>
                          <a:cs typeface="+mn-cs"/>
                        </a:rPr>
                        <a:t>θ</a:t>
                      </a:r>
                      <a:r>
                        <a:rPr lang="en-GB" sz="1400" u="sng" kern="1200" dirty="0">
                          <a:solidFill>
                            <a:schemeClr val="tx1"/>
                          </a:solidFill>
                          <a:effectLst/>
                          <a:latin typeface="+mn-lt"/>
                          <a:ea typeface="+mn-ea"/>
                          <a:cs typeface="+mn-cs"/>
                        </a:rPr>
                        <a:t> = 0°, 30°, 45°, 60° and 90°; know the exact value of tan </a:t>
                      </a:r>
                      <a:r>
                        <a:rPr lang="en-GB" sz="1400" i="1" u="sng" kern="1200" dirty="0">
                          <a:solidFill>
                            <a:schemeClr val="tx1"/>
                          </a:solidFill>
                          <a:effectLst/>
                          <a:latin typeface="+mn-lt"/>
                          <a:ea typeface="+mn-ea"/>
                          <a:cs typeface="+mn-cs"/>
                        </a:rPr>
                        <a:t>θ</a:t>
                      </a:r>
                      <a:r>
                        <a:rPr lang="en-GB" sz="1400" u="sng" kern="1200" dirty="0">
                          <a:solidFill>
                            <a:schemeClr val="tx1"/>
                          </a:solidFill>
                          <a:effectLst/>
                          <a:latin typeface="+mn-lt"/>
                          <a:ea typeface="+mn-ea"/>
                          <a:cs typeface="+mn-cs"/>
                        </a:rPr>
                        <a:t> for </a:t>
                      </a:r>
                      <a:r>
                        <a:rPr lang="en-GB" sz="1400" i="1" u="sng" kern="1200" dirty="0">
                          <a:solidFill>
                            <a:schemeClr val="tx1"/>
                          </a:solidFill>
                          <a:effectLst/>
                          <a:latin typeface="+mn-lt"/>
                          <a:ea typeface="+mn-ea"/>
                          <a:cs typeface="+mn-cs"/>
                        </a:rPr>
                        <a:t>θ</a:t>
                      </a:r>
                      <a:r>
                        <a:rPr lang="en-GB" sz="1400" u="sng" kern="1200" dirty="0">
                          <a:solidFill>
                            <a:schemeClr val="tx1"/>
                          </a:solidFill>
                          <a:effectLst/>
                          <a:latin typeface="+mn-lt"/>
                          <a:ea typeface="+mn-ea"/>
                          <a:cs typeface="+mn-cs"/>
                        </a:rPr>
                        <a:t> = 0°, 30°, 45° and 60°.</a:t>
                      </a: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900" dirty="0">
                        <a:effectLst/>
                        <a:latin typeface="Comic Sans MS" pitchFamily="66" charset="0"/>
                        <a:ea typeface="Times New Roman"/>
                      </a:endParaRPr>
                    </a:p>
                    <a:p>
                      <a:r>
                        <a:rPr lang="en-US" sz="1200" u="sng" kern="1200" dirty="0">
                          <a:solidFill>
                            <a:schemeClr val="tx1"/>
                          </a:solidFill>
                          <a:effectLst/>
                          <a:latin typeface="+mn-lt"/>
                          <a:ea typeface="+mn-ea"/>
                          <a:cs typeface="+mn-cs"/>
                        </a:rPr>
                        <a:t>KM: </a:t>
                      </a:r>
                      <a:r>
                        <a:rPr lang="en-US" sz="1200" u="sng" kern="1200" dirty="0">
                          <a:solidFill>
                            <a:schemeClr val="tx1"/>
                          </a:solidFill>
                          <a:effectLst/>
                          <a:latin typeface="+mn-lt"/>
                          <a:ea typeface="+mn-ea"/>
                          <a:cs typeface="+mn-cs"/>
                          <a:hlinkClick r:id="rId2"/>
                        </a:rPr>
                        <a:t>Stick on the Maths: Pythagoras’ Theorem</a:t>
                      </a:r>
                      <a:endParaRPr lang="en-GB" sz="12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rPr>
                        <a:t>KM: </a:t>
                      </a:r>
                      <a:r>
                        <a:rPr lang="en-US" sz="1200" u="sng" kern="1200" dirty="0">
                          <a:solidFill>
                            <a:schemeClr val="tx1"/>
                          </a:solidFill>
                          <a:effectLst/>
                          <a:latin typeface="+mn-lt"/>
                          <a:ea typeface="+mn-ea"/>
                          <a:cs typeface="+mn-cs"/>
                          <a:hlinkClick r:id="rId3"/>
                        </a:rPr>
                        <a:t>Stick on the Maths: Right Prisms</a:t>
                      </a:r>
                      <a:r>
                        <a:rPr lang="en-US" sz="1200" u="sng"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600" b="0" i="0" u="none" strike="noStrike" kern="1200" baseline="0" dirty="0">
                          <a:solidFill>
                            <a:schemeClr val="tx1"/>
                          </a:solidFill>
                          <a:latin typeface="+mn-lt"/>
                          <a:ea typeface="+mn-ea"/>
                          <a:cs typeface="+mn-cs"/>
                        </a:rPr>
                        <a:t>Clip 118 Pythagoras’ Theorem </a:t>
                      </a:r>
                    </a:p>
                    <a:p>
                      <a:r>
                        <a:rPr lang="en-GB" sz="1600" b="0" i="0" u="none" strike="noStrike" kern="1200" baseline="0" dirty="0">
                          <a:solidFill>
                            <a:schemeClr val="tx1"/>
                          </a:solidFill>
                          <a:latin typeface="+mn-lt"/>
                          <a:ea typeface="+mn-ea"/>
                          <a:cs typeface="+mn-cs"/>
                        </a:rPr>
                        <a:t>Clip 119 Pythagoras- Line on a Graph 	</a:t>
                      </a:r>
                    </a:p>
                    <a:p>
                      <a:pPr marL="0" marR="0" indent="0" algn="l" defTabSz="801188" rtl="0" eaLnBrk="1" fontAlgn="auto" latinLnBrk="0" hangingPunct="1">
                        <a:lnSpc>
                          <a:spcPct val="100000"/>
                        </a:lnSpc>
                        <a:spcBef>
                          <a:spcPts val="0"/>
                        </a:spcBef>
                        <a:spcAft>
                          <a:spcPts val="0"/>
                        </a:spcAft>
                        <a:buClrTx/>
                        <a:buSzTx/>
                        <a:buFontTx/>
                        <a:buNone/>
                        <a:tabLst/>
                        <a:defRPr/>
                      </a:pPr>
                      <a:r>
                        <a:rPr lang="en-GB" sz="1600" b="0" i="0" u="none" strike="noStrike" kern="1200" baseline="0" dirty="0">
                          <a:solidFill>
                            <a:schemeClr val="tx1"/>
                          </a:solidFill>
                          <a:latin typeface="+mn-lt"/>
                          <a:ea typeface="+mn-ea"/>
                          <a:cs typeface="+mn-cs"/>
                        </a:rPr>
                        <a:t>Clip 147 Trigonometry 	</a:t>
                      </a:r>
                    </a:p>
                    <a:p>
                      <a:pPr>
                        <a:spcAft>
                          <a:spcPts val="0"/>
                        </a:spcAft>
                      </a:pPr>
                      <a:endParaRPr lang="en-GB" sz="900" dirty="0">
                        <a:effectLst/>
                        <a:latin typeface="Comic Sans MS" pitchFamily="66" charset="0"/>
                        <a:ea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60861">
                <a:tc vMerge="1">
                  <a:txBody>
                    <a:bodyPr/>
                    <a:lstStyle/>
                    <a:p>
                      <a:endParaRPr lang="en-GB"/>
                    </a:p>
                  </a:txBody>
                  <a:tcPr/>
                </a:tc>
                <a:tc>
                  <a:txBody>
                    <a:bodyPr/>
                    <a:lstStyle/>
                    <a:p>
                      <a:pPr algn="ctr">
                        <a:spcAft>
                          <a:spcPts val="0"/>
                        </a:spcAft>
                      </a:pPr>
                      <a:r>
                        <a:rPr lang="en-GB" sz="900" b="1" dirty="0">
                          <a:effectLst/>
                          <a:latin typeface="Comic Sans MS" pitchFamily="66" charset="0"/>
                          <a:ea typeface="Times New Roman"/>
                        </a:rPr>
                        <a:t>PLENARIES/KEY QUESTIONS</a:t>
                      </a:r>
                      <a:endParaRPr lang="en-GB" sz="900" dirty="0">
                        <a:effectLst/>
                        <a:latin typeface="Comic Sans MS" pitchFamily="66" charset="0"/>
                        <a:ea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r h="2053947">
                <a:tc vMerge="1">
                  <a:txBody>
                    <a:bodyPr/>
                    <a:lstStyle/>
                    <a:p>
                      <a:endParaRPr lang="en-GB" dirty="0"/>
                    </a:p>
                  </a:txBody>
                  <a:tcPr/>
                </a:tc>
                <a:tc>
                  <a:txBody>
                    <a:bodyPr/>
                    <a:lstStyle/>
                    <a:p>
                      <a:r>
                        <a:rPr lang="en-GB" sz="1100" kern="1200" dirty="0">
                          <a:solidFill>
                            <a:schemeClr val="tx1"/>
                          </a:solidFill>
                          <a:effectLst/>
                          <a:latin typeface="+mn-lt"/>
                          <a:ea typeface="+mn-ea"/>
                          <a:cs typeface="+mn-cs"/>
                        </a:rPr>
                        <a:t>Students may need reminding about surds.</a:t>
                      </a:r>
                    </a:p>
                    <a:p>
                      <a:r>
                        <a:rPr lang="en-GB" sz="1100" kern="1200" dirty="0">
                          <a:solidFill>
                            <a:schemeClr val="tx1"/>
                          </a:solidFill>
                          <a:effectLst/>
                          <a:latin typeface="+mn-lt"/>
                          <a:ea typeface="+mn-ea"/>
                          <a:cs typeface="+mn-cs"/>
                        </a:rPr>
                        <a:t>Drawing the squares on the 3 sides will help to illustrate the theorem. </a:t>
                      </a:r>
                    </a:p>
                    <a:p>
                      <a:r>
                        <a:rPr lang="en-GB" sz="1100" kern="1200" dirty="0">
                          <a:solidFill>
                            <a:schemeClr val="tx1"/>
                          </a:solidFill>
                          <a:effectLst/>
                          <a:latin typeface="+mn-lt"/>
                          <a:ea typeface="+mn-ea"/>
                          <a:cs typeface="+mn-cs"/>
                        </a:rPr>
                        <a:t>Include examples with triangles drawn in all four quadrants.</a:t>
                      </a:r>
                    </a:p>
                    <a:p>
                      <a:r>
                        <a:rPr lang="en-GB" sz="1100" kern="1200" dirty="0">
                          <a:solidFill>
                            <a:schemeClr val="tx1"/>
                          </a:solidFill>
                          <a:effectLst/>
                          <a:latin typeface="+mn-lt"/>
                          <a:ea typeface="+mn-ea"/>
                          <a:cs typeface="+mn-cs"/>
                        </a:rPr>
                        <a:t>Scale drawings are not acceptable.</a:t>
                      </a:r>
                    </a:p>
                    <a:p>
                      <a:r>
                        <a:rPr lang="en-GB" sz="1100" kern="1200" dirty="0">
                          <a:solidFill>
                            <a:schemeClr val="tx1"/>
                          </a:solidFill>
                          <a:effectLst/>
                          <a:latin typeface="+mn-lt"/>
                          <a:ea typeface="+mn-ea"/>
                          <a:cs typeface="+mn-cs"/>
                        </a:rPr>
                        <a:t>Calculators need to be in degree mode.(SMSC)</a:t>
                      </a:r>
                    </a:p>
                    <a:p>
                      <a:r>
                        <a:rPr lang="en-GB" sz="1100" kern="1200" dirty="0">
                          <a:solidFill>
                            <a:schemeClr val="tx1"/>
                          </a:solidFill>
                          <a:effectLst/>
                          <a:latin typeface="+mn-lt"/>
                          <a:ea typeface="+mn-ea"/>
                          <a:cs typeface="+mn-cs"/>
                        </a:rPr>
                        <a:t>To find in right-angled triangles the exact values of sin </a:t>
                      </a:r>
                      <a:r>
                        <a:rPr lang="en-GB" sz="1100" i="1" kern="1200" dirty="0">
                          <a:solidFill>
                            <a:schemeClr val="tx1"/>
                          </a:solidFill>
                          <a:effectLst/>
                          <a:latin typeface="+mn-lt"/>
                          <a:ea typeface="+mn-ea"/>
                          <a:cs typeface="+mn-cs"/>
                        </a:rPr>
                        <a:t>θ</a:t>
                      </a:r>
                      <a:r>
                        <a:rPr lang="en-GB" sz="1100" kern="1200" dirty="0">
                          <a:solidFill>
                            <a:schemeClr val="tx1"/>
                          </a:solidFill>
                          <a:effectLst/>
                          <a:latin typeface="+mn-lt"/>
                          <a:ea typeface="+mn-ea"/>
                          <a:cs typeface="+mn-cs"/>
                        </a:rPr>
                        <a:t> and cos </a:t>
                      </a:r>
                      <a:r>
                        <a:rPr lang="en-GB" sz="1100" i="1" kern="1200" dirty="0">
                          <a:solidFill>
                            <a:schemeClr val="tx1"/>
                          </a:solidFill>
                          <a:effectLst/>
                          <a:latin typeface="+mn-lt"/>
                          <a:ea typeface="+mn-ea"/>
                          <a:cs typeface="+mn-cs"/>
                        </a:rPr>
                        <a:t>θ</a:t>
                      </a:r>
                      <a:r>
                        <a:rPr lang="en-GB" sz="1100" kern="1200" dirty="0">
                          <a:solidFill>
                            <a:schemeClr val="tx1"/>
                          </a:solidFill>
                          <a:effectLst/>
                          <a:latin typeface="+mn-lt"/>
                          <a:ea typeface="+mn-ea"/>
                          <a:cs typeface="+mn-cs"/>
                        </a:rPr>
                        <a:t> for </a:t>
                      </a:r>
                      <a:r>
                        <a:rPr lang="en-GB" sz="1100" i="1" kern="1200" dirty="0">
                          <a:solidFill>
                            <a:schemeClr val="tx1"/>
                          </a:solidFill>
                          <a:effectLst/>
                          <a:latin typeface="+mn-lt"/>
                          <a:ea typeface="+mn-ea"/>
                          <a:cs typeface="+mn-cs"/>
                        </a:rPr>
                        <a:t>θ</a:t>
                      </a:r>
                      <a:r>
                        <a:rPr lang="en-GB" sz="1100" kern="1200" dirty="0">
                          <a:solidFill>
                            <a:schemeClr val="tx1"/>
                          </a:solidFill>
                          <a:effectLst/>
                          <a:latin typeface="+mn-lt"/>
                          <a:ea typeface="+mn-ea"/>
                          <a:cs typeface="+mn-cs"/>
                        </a:rPr>
                        <a:t> = 0°, 30°, 45°, 60° and 90°, use triangles with angles of 30°, 45° and 60°. </a:t>
                      </a:r>
                    </a:p>
                    <a:p>
                      <a:r>
                        <a:rPr lang="en-GB" sz="1100" kern="1200" dirty="0">
                          <a:solidFill>
                            <a:schemeClr val="tx1"/>
                          </a:solidFill>
                          <a:effectLst/>
                          <a:latin typeface="+mn-lt"/>
                          <a:ea typeface="+mn-ea"/>
                          <a:cs typeface="+mn-cs"/>
                        </a:rPr>
                        <a:t>Use a suitable mnemonic to remember SOHCAHTOA. </a:t>
                      </a:r>
                    </a:p>
                    <a:p>
                      <a:r>
                        <a:rPr lang="en-GB" sz="1100" kern="1200" dirty="0">
                          <a:solidFill>
                            <a:schemeClr val="tx1"/>
                          </a:solidFill>
                          <a:effectLst/>
                          <a:latin typeface="+mn-lt"/>
                          <a:ea typeface="+mn-ea"/>
                          <a:cs typeface="+mn-cs"/>
                        </a:rPr>
                        <a:t>Use Pythagoras’ Theorem and trigonometry together</a:t>
                      </a:r>
                      <a:endParaRPr lang="en-GB" sz="1100" dirty="0">
                        <a:effectLst/>
                        <a:latin typeface="+mn-lt"/>
                        <a:ea typeface="Calibri"/>
                        <a:cs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 name="Title 1"/>
          <p:cNvSpPr txBox="1">
            <a:spLocks/>
          </p:cNvSpPr>
          <p:nvPr/>
        </p:nvSpPr>
        <p:spPr>
          <a:xfrm>
            <a:off x="200208" y="228782"/>
            <a:ext cx="8943792" cy="1143240"/>
          </a:xfrm>
          <a:prstGeom prst="rect">
            <a:avLst/>
          </a:prstGeom>
        </p:spPr>
        <p:txBody>
          <a:bodyPr lIns="80105" tIns="40053" rIns="80105" bIns="40053"/>
          <a:lstStyle>
            <a:lvl1pPr algn="l" defTabSz="914400" rtl="0" eaLnBrk="1" latinLnBrk="0" hangingPunct="1">
              <a:spcBef>
                <a:spcPct val="0"/>
              </a:spcBef>
              <a:buNone/>
              <a:defRPr lang="en-GB" sz="1200" u="none" kern="1200" baseline="0" smtClean="0">
                <a:solidFill>
                  <a:schemeClr val="tx1"/>
                </a:solidFill>
                <a:effectLst/>
                <a:latin typeface="+mj-lt"/>
                <a:ea typeface="+mj-ea"/>
                <a:cs typeface="+mj-cs"/>
              </a:defRPr>
            </a:lvl1pPr>
          </a:lstStyle>
          <a:p>
            <a:pPr fontAlgn="base">
              <a:lnSpc>
                <a:spcPct val="115000"/>
              </a:lnSpc>
              <a:spcAft>
                <a:spcPts val="877"/>
              </a:spcAft>
            </a:pPr>
            <a:r>
              <a:rPr sz="1400" b="1" u="sng" dirty="0">
                <a:solidFill>
                  <a:prstClr val="black"/>
                </a:solidFill>
                <a:latin typeface="Comic Sans MS"/>
                <a:ea typeface="Times New Roman"/>
              </a:rPr>
              <a:t>Foundation TIER</a:t>
            </a:r>
            <a:r>
              <a:rPr sz="1400" b="1" dirty="0">
                <a:solidFill>
                  <a:prstClr val="black"/>
                </a:solidFill>
                <a:latin typeface="Comic Sans MS"/>
                <a:ea typeface="Times New Roman"/>
              </a:rPr>
              <a:t>                  		</a:t>
            </a:r>
            <a:r>
              <a:rPr sz="1600" b="1" dirty="0">
                <a:solidFill>
                  <a:prstClr val="black"/>
                </a:solidFill>
                <a:latin typeface="Comic Sans MS"/>
                <a:ea typeface="Times New Roman"/>
              </a:rPr>
              <a:t>Year10</a:t>
            </a:r>
            <a:r>
              <a:rPr sz="1400" b="1" dirty="0">
                <a:solidFill>
                  <a:prstClr val="black"/>
                </a:solidFill>
                <a:latin typeface="Comic Sans MS"/>
                <a:ea typeface="Times New Roman"/>
              </a:rPr>
              <a:t>        Spring1 </a:t>
            </a:r>
            <a:br>
              <a:rPr dirty="0">
                <a:solidFill>
                  <a:prstClr val="black"/>
                </a:solidFill>
                <a:latin typeface="Times New Roman"/>
                <a:ea typeface="Times New Roman"/>
              </a:rPr>
            </a:br>
            <a:r>
              <a:rPr sz="1400" dirty="0">
                <a:solidFill>
                  <a:prstClr val="black"/>
                </a:solidFill>
              </a:rPr>
              <a:t>   </a:t>
            </a:r>
            <a:r>
              <a:rPr lang="en-GB" sz="1400" b="1" dirty="0">
                <a:solidFill>
                  <a:prstClr val="black"/>
                </a:solidFill>
              </a:rPr>
              <a:t>12.Right-angled triangles: Pythagoras and trigonometry</a:t>
            </a:r>
            <a:r>
              <a:rPr lang="en-GB" sz="1400" b="1" dirty="0">
                <a:solidFill>
                  <a:prstClr val="black"/>
                </a:solidFill>
                <a:latin typeface="Verdana" pitchFamily="34" charset="0"/>
              </a:rPr>
              <a:t>        </a:t>
            </a:r>
            <a:r>
              <a:rPr sz="1400" b="1" dirty="0">
                <a:solidFill>
                  <a:prstClr val="black"/>
                </a:solidFill>
                <a:latin typeface="Comic Sans MS"/>
                <a:ea typeface="Times New Roman"/>
              </a:rPr>
              <a:t>TIME ALLOCATION</a:t>
            </a:r>
            <a:r>
              <a:rPr sz="1800" b="1" dirty="0">
                <a:solidFill>
                  <a:prstClr val="black"/>
                </a:solidFill>
                <a:latin typeface="Comic Sans MS"/>
                <a:ea typeface="Times New Roman"/>
              </a:rPr>
              <a:t>: </a:t>
            </a:r>
            <a:r>
              <a:rPr sz="1800" b="1" dirty="0">
                <a:solidFill>
                  <a:prstClr val="black"/>
                </a:solidFill>
              </a:rPr>
              <a:t>5-7hours</a:t>
            </a:r>
            <a:br>
              <a:rPr sz="1800" b="1" dirty="0">
                <a:solidFill>
                  <a:prstClr val="black"/>
                </a:solidFill>
                <a:latin typeface="Times New Roman"/>
                <a:ea typeface="Times New Roman"/>
              </a:rPr>
            </a:br>
            <a:endParaRPr sz="1800" b="1" dirty="0">
              <a:solidFill>
                <a:prstClr val="black"/>
              </a:solidFill>
            </a:endParaRPr>
          </a:p>
        </p:txBody>
      </p:sp>
    </p:spTree>
    <p:extLst>
      <p:ext uri="{BB962C8B-B14F-4D97-AF65-F5344CB8AC3E}">
        <p14:creationId xmlns:p14="http://schemas.microsoft.com/office/powerpoint/2010/main" val="4160930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65873342"/>
              </p:ext>
            </p:extLst>
          </p:nvPr>
        </p:nvGraphicFramePr>
        <p:xfrm>
          <a:off x="200209" y="978612"/>
          <a:ext cx="8805159" cy="5797212"/>
        </p:xfrm>
        <a:graphic>
          <a:graphicData uri="http://schemas.openxmlformats.org/drawingml/2006/table">
            <a:tbl>
              <a:tblPr firstRow="1" firstCol="1" lastRow="1" lastCol="1" bandRow="1" bandCol="1"/>
              <a:tblGrid>
                <a:gridCol w="5012168">
                  <a:extLst>
                    <a:ext uri="{9D8B030D-6E8A-4147-A177-3AD203B41FA5}">
                      <a16:colId xmlns:a16="http://schemas.microsoft.com/office/drawing/2014/main" val="20000"/>
                    </a:ext>
                  </a:extLst>
                </a:gridCol>
                <a:gridCol w="3792991">
                  <a:extLst>
                    <a:ext uri="{9D8B030D-6E8A-4147-A177-3AD203B41FA5}">
                      <a16:colId xmlns:a16="http://schemas.microsoft.com/office/drawing/2014/main" val="20001"/>
                    </a:ext>
                  </a:extLst>
                </a:gridCol>
              </a:tblGrid>
              <a:tr h="276451">
                <a:tc>
                  <a:txBody>
                    <a:bodyPr/>
                    <a:lstStyle/>
                    <a:p>
                      <a:pPr algn="ctr">
                        <a:spcAft>
                          <a:spcPts val="0"/>
                        </a:spcAft>
                      </a:pPr>
                      <a:r>
                        <a:rPr lang="en-GB" sz="900" b="1" dirty="0">
                          <a:effectLst/>
                          <a:latin typeface="Comic Sans MS" pitchFamily="66" charset="0"/>
                          <a:ea typeface="Times New Roman"/>
                        </a:rPr>
                        <a:t>PRIOR KNOWLEDGE</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spcAft>
                          <a:spcPts val="0"/>
                        </a:spcAft>
                      </a:pPr>
                      <a:r>
                        <a:rPr lang="en-GB" sz="900" b="1" dirty="0">
                          <a:effectLst/>
                          <a:latin typeface="Comic Sans MS" pitchFamily="66" charset="0"/>
                          <a:ea typeface="Times New Roman"/>
                        </a:rPr>
                        <a:t>KEY WORDS</a:t>
                      </a:r>
                      <a:endParaRPr lang="en-GB" sz="900" dirty="0">
                        <a:effectLst/>
                        <a:latin typeface="Comic Sans MS" pitchFamily="66" charset="0"/>
                        <a:ea typeface="Times New Roman"/>
                      </a:endParaRPr>
                    </a:p>
                    <a:p>
                      <a:pPr algn="ctr">
                        <a:spcAft>
                          <a:spcPts val="0"/>
                        </a:spcAft>
                      </a:pP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0"/>
                  </a:ext>
                </a:extLst>
              </a:tr>
              <a:tr h="1030937">
                <a:tc>
                  <a:txBody>
                    <a:bodyPr/>
                    <a:lstStyle/>
                    <a:p>
                      <a:r>
                        <a:rPr lang="en-GB" sz="1600" kern="1200" dirty="0">
                          <a:solidFill>
                            <a:schemeClr val="tx1"/>
                          </a:solidFill>
                          <a:effectLst/>
                          <a:latin typeface="+mn-lt"/>
                          <a:ea typeface="+mn-ea"/>
                          <a:cs typeface="+mn-cs"/>
                        </a:rPr>
                        <a:t>Students should know how to add and multiply fractions and decimals.</a:t>
                      </a:r>
                    </a:p>
                    <a:p>
                      <a:r>
                        <a:rPr lang="en-GB" sz="1600" kern="1200" dirty="0">
                          <a:solidFill>
                            <a:schemeClr val="tx1"/>
                          </a:solidFill>
                          <a:effectLst/>
                          <a:latin typeface="+mn-lt"/>
                          <a:ea typeface="+mn-ea"/>
                          <a:cs typeface="+mn-cs"/>
                        </a:rPr>
                        <a:t>Students should have experience of expressing one number as a fraction of another number.</a:t>
                      </a: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600" kern="1200" dirty="0">
                          <a:solidFill>
                            <a:schemeClr val="tx1"/>
                          </a:solidFill>
                          <a:effectLst/>
                          <a:latin typeface="+mn-lt"/>
                          <a:ea typeface="+mn-ea"/>
                          <a:cs typeface="+mn-cs"/>
                        </a:rPr>
                        <a:t>Probability, dependent, independent, conditional, tree diagrams, sample space, outcomes, theoretical, relative frequency, fairness, experimental</a:t>
                      </a:r>
                    </a:p>
                    <a:p>
                      <a:pPr algn="ctr">
                        <a:spcAft>
                          <a:spcPts val="0"/>
                        </a:spcAft>
                      </a:pPr>
                      <a:r>
                        <a:rPr lang="en-GB" sz="900" dirty="0">
                          <a:effectLst/>
                          <a:latin typeface="Comic Sans MS" pitchFamily="66" charset="0"/>
                          <a:ea typeface="Times New Roman"/>
                        </a:rPr>
                        <a:t>.</a:t>
                      </a:r>
                    </a:p>
                    <a:p>
                      <a:pPr>
                        <a:spcAft>
                          <a:spcPts val="0"/>
                        </a:spcAft>
                      </a:pPr>
                      <a:r>
                        <a:rPr lang="en-GB" sz="900" dirty="0">
                          <a:effectLst/>
                          <a:latin typeface="Comic Sans MS" pitchFamily="66" charset="0"/>
                          <a:ea typeface="Times New Roman"/>
                        </a:rPr>
                        <a:t> </a:t>
                      </a: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17241">
                <a:tc>
                  <a:txBody>
                    <a:bodyPr/>
                    <a:lstStyle/>
                    <a:p>
                      <a:pPr algn="ctr">
                        <a:spcAft>
                          <a:spcPts val="0"/>
                        </a:spcAft>
                      </a:pPr>
                      <a:r>
                        <a:rPr lang="en-GB" sz="900" b="1" dirty="0">
                          <a:effectLst/>
                          <a:latin typeface="Comic Sans MS" pitchFamily="66" charset="0"/>
                          <a:ea typeface="Times New Roman"/>
                        </a:rPr>
                        <a:t>LEARNING OBJECTIVES</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spcAft>
                          <a:spcPts val="0"/>
                        </a:spcAft>
                      </a:pPr>
                      <a:r>
                        <a:rPr lang="en-GB" sz="900" b="1" dirty="0">
                          <a:effectLst/>
                          <a:latin typeface="Comic Sans MS" pitchFamily="66" charset="0"/>
                          <a:ea typeface="Times New Roman"/>
                        </a:rPr>
                        <a:t>RESOURCES/ACTIVITIES/ICT</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2"/>
                  </a:ext>
                </a:extLst>
              </a:tr>
              <a:tr h="1773816">
                <a:tc rowSpan="3">
                  <a:txBody>
                    <a:bodyPr/>
                    <a:lstStyle/>
                    <a:p>
                      <a:pPr lvl="0"/>
                      <a:r>
                        <a:rPr lang="en-GB" sz="1400" kern="1200" dirty="0">
                          <a:solidFill>
                            <a:schemeClr val="tx1"/>
                          </a:solidFill>
                          <a:effectLst/>
                          <a:latin typeface="+mn-lt"/>
                          <a:ea typeface="+mn-ea"/>
                          <a:cs typeface="+mn-cs"/>
                        </a:rPr>
                        <a:t>Distinguish between events which are impossible, unlikely, even chance, likely, and certain to occur; (Grade G+/1)</a:t>
                      </a:r>
                    </a:p>
                    <a:p>
                      <a:pPr lvl="0"/>
                      <a:r>
                        <a:rPr lang="en-GB" sz="1400" kern="1200" dirty="0">
                          <a:solidFill>
                            <a:schemeClr val="tx1"/>
                          </a:solidFill>
                          <a:effectLst/>
                          <a:latin typeface="+mn-lt"/>
                          <a:ea typeface="+mn-ea"/>
                          <a:cs typeface="+mn-cs"/>
                        </a:rPr>
                        <a:t>Mark events and/or probabilities on a probability scale of 0 to 1; </a:t>
                      </a:r>
                    </a:p>
                    <a:p>
                      <a:pPr lvl="0"/>
                      <a:r>
                        <a:rPr lang="en-GB" sz="1400" kern="1200" dirty="0">
                          <a:solidFill>
                            <a:schemeClr val="tx1"/>
                          </a:solidFill>
                          <a:effectLst/>
                          <a:latin typeface="+mn-lt"/>
                          <a:ea typeface="+mn-ea"/>
                          <a:cs typeface="+mn-cs"/>
                        </a:rPr>
                        <a:t>Write probabilities in words or fractions, decimals and percentages; </a:t>
                      </a:r>
                    </a:p>
                    <a:p>
                      <a:pPr lvl="0"/>
                      <a:r>
                        <a:rPr lang="en-GB" sz="1400" kern="1200" dirty="0">
                          <a:solidFill>
                            <a:schemeClr val="tx1"/>
                          </a:solidFill>
                          <a:effectLst/>
                          <a:latin typeface="+mn-lt"/>
                          <a:ea typeface="+mn-ea"/>
                          <a:cs typeface="+mn-cs"/>
                        </a:rPr>
                        <a:t>Find the probability of an event happening using theoretical probability; (Grade F/1)(SMSC)(BV)</a:t>
                      </a:r>
                    </a:p>
                    <a:p>
                      <a:pPr lvl="0"/>
                      <a:r>
                        <a:rPr lang="en-GB" sz="1400" kern="1200" dirty="0">
                          <a:solidFill>
                            <a:schemeClr val="tx1"/>
                          </a:solidFill>
                          <a:effectLst/>
                          <a:latin typeface="+mn-lt"/>
                          <a:ea typeface="+mn-ea"/>
                          <a:cs typeface="+mn-cs"/>
                        </a:rPr>
                        <a:t>Use theoretical models to include outcomes using dice, spinners, coins; </a:t>
                      </a:r>
                    </a:p>
                    <a:p>
                      <a:pPr lvl="0"/>
                      <a:r>
                        <a:rPr lang="en-GB" sz="1400" kern="1200" dirty="0">
                          <a:solidFill>
                            <a:schemeClr val="tx1"/>
                          </a:solidFill>
                          <a:effectLst/>
                          <a:latin typeface="+mn-lt"/>
                          <a:ea typeface="+mn-ea"/>
                          <a:cs typeface="+mn-cs"/>
                        </a:rPr>
                        <a:t>List all outcomes for single events systematically; (Grade F/1)</a:t>
                      </a:r>
                    </a:p>
                    <a:p>
                      <a:pPr lvl="0"/>
                      <a:r>
                        <a:rPr lang="en-GB" sz="1400" kern="1200" dirty="0">
                          <a:solidFill>
                            <a:schemeClr val="tx1"/>
                          </a:solidFill>
                          <a:effectLst/>
                          <a:latin typeface="+mn-lt"/>
                          <a:ea typeface="+mn-ea"/>
                          <a:cs typeface="+mn-cs"/>
                        </a:rPr>
                        <a:t>Work out probabilities from frequency tables; (Grade E/2)</a:t>
                      </a:r>
                    </a:p>
                    <a:p>
                      <a:pPr lvl="0"/>
                      <a:r>
                        <a:rPr lang="en-GB" sz="1400" kern="1200" dirty="0">
                          <a:solidFill>
                            <a:schemeClr val="tx1"/>
                          </a:solidFill>
                          <a:effectLst/>
                          <a:latin typeface="+mn-lt"/>
                          <a:ea typeface="+mn-ea"/>
                          <a:cs typeface="+mn-cs"/>
                        </a:rPr>
                        <a:t>Work out probabilities from two-way tables; (Grade E/2)</a:t>
                      </a:r>
                    </a:p>
                    <a:p>
                      <a:pPr lvl="0"/>
                      <a:r>
                        <a:rPr lang="en-GB" sz="1400" kern="1200" dirty="0">
                          <a:solidFill>
                            <a:schemeClr val="tx1"/>
                          </a:solidFill>
                          <a:effectLst/>
                          <a:latin typeface="+mn-lt"/>
                          <a:ea typeface="+mn-ea"/>
                          <a:cs typeface="+mn-cs"/>
                        </a:rPr>
                        <a:t>Record outcomes of probability experiments in tables; </a:t>
                      </a:r>
                    </a:p>
                    <a:p>
                      <a:pPr lvl="0"/>
                      <a:r>
                        <a:rPr lang="en-GB" sz="1400" kern="1200" dirty="0">
                          <a:solidFill>
                            <a:schemeClr val="tx1"/>
                          </a:solidFill>
                          <a:effectLst/>
                          <a:latin typeface="+mn-lt"/>
                          <a:ea typeface="+mn-ea"/>
                          <a:cs typeface="+mn-cs"/>
                        </a:rPr>
                        <a:t>Add simple probabilities;</a:t>
                      </a:r>
                    </a:p>
                    <a:p>
                      <a:pPr lvl="0"/>
                      <a:r>
                        <a:rPr lang="en-GB" sz="1400" kern="1200" dirty="0">
                          <a:solidFill>
                            <a:schemeClr val="tx1"/>
                          </a:solidFill>
                          <a:effectLst/>
                          <a:latin typeface="+mn-lt"/>
                          <a:ea typeface="+mn-ea"/>
                          <a:cs typeface="+mn-cs"/>
                        </a:rPr>
                        <a:t>Identify different mutually exclusive outcomes and know that the sum of the probabilities of all outcomes is 1; (Grade D/3)</a:t>
                      </a:r>
                    </a:p>
                    <a:p>
                      <a:pPr lvl="0"/>
                      <a:r>
                        <a:rPr lang="en-GB" sz="1400" kern="1200" dirty="0">
                          <a:solidFill>
                            <a:schemeClr val="tx1"/>
                          </a:solidFill>
                          <a:effectLst/>
                          <a:latin typeface="+mn-lt"/>
                          <a:ea typeface="+mn-ea"/>
                          <a:cs typeface="+mn-cs"/>
                        </a:rPr>
                        <a:t>Using 1 – </a:t>
                      </a:r>
                      <a:r>
                        <a:rPr lang="en-GB" sz="1400" i="1" kern="1200" dirty="0">
                          <a:solidFill>
                            <a:schemeClr val="tx1"/>
                          </a:solidFill>
                          <a:effectLst/>
                          <a:latin typeface="+mn-lt"/>
                          <a:ea typeface="+mn-ea"/>
                          <a:cs typeface="+mn-cs"/>
                        </a:rPr>
                        <a:t>p</a:t>
                      </a:r>
                      <a:r>
                        <a:rPr lang="en-GB" sz="1400" kern="1200" dirty="0">
                          <a:solidFill>
                            <a:schemeClr val="tx1"/>
                          </a:solidFill>
                          <a:effectLst/>
                          <a:latin typeface="+mn-lt"/>
                          <a:ea typeface="+mn-ea"/>
                          <a:cs typeface="+mn-cs"/>
                        </a:rPr>
                        <a:t> as the probability of an event not occurring where </a:t>
                      </a:r>
                      <a:r>
                        <a:rPr lang="en-GB" sz="1400" i="1" kern="1200" dirty="0">
                          <a:solidFill>
                            <a:schemeClr val="tx1"/>
                          </a:solidFill>
                          <a:effectLst/>
                          <a:latin typeface="+mn-lt"/>
                          <a:ea typeface="+mn-ea"/>
                          <a:cs typeface="+mn-cs"/>
                        </a:rPr>
                        <a:t>p</a:t>
                      </a:r>
                      <a:r>
                        <a:rPr lang="en-GB" sz="1400" kern="1200" dirty="0">
                          <a:solidFill>
                            <a:schemeClr val="tx1"/>
                          </a:solidFill>
                          <a:effectLst/>
                          <a:latin typeface="+mn-lt"/>
                          <a:ea typeface="+mn-ea"/>
                          <a:cs typeface="+mn-cs"/>
                        </a:rPr>
                        <a:t> is the probability of the event occurring; (Grade C-/4)</a:t>
                      </a:r>
                    </a:p>
                    <a:p>
                      <a:pPr lvl="0"/>
                      <a:r>
                        <a:rPr lang="en-GB" sz="1400" kern="1200" dirty="0">
                          <a:solidFill>
                            <a:schemeClr val="tx1"/>
                          </a:solidFill>
                          <a:effectLst/>
                          <a:latin typeface="+mn-lt"/>
                          <a:ea typeface="+mn-ea"/>
                          <a:cs typeface="+mn-cs"/>
                        </a:rPr>
                        <a:t>Find a missing probability from a list or table including algebraic terms. (Grade C-/4)</a:t>
                      </a: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600" u="sng" kern="1200" dirty="0">
                          <a:solidFill>
                            <a:schemeClr val="tx1"/>
                          </a:solidFill>
                          <a:effectLst/>
                          <a:latin typeface="+mn-lt"/>
                          <a:ea typeface="+mn-ea"/>
                          <a:cs typeface="+mn-cs"/>
                        </a:rPr>
                        <a:t>KM: </a:t>
                      </a:r>
                      <a:r>
                        <a:rPr lang="en-US" sz="1600" u="sng" kern="1200" dirty="0">
                          <a:solidFill>
                            <a:schemeClr val="tx1"/>
                          </a:solidFill>
                          <a:effectLst/>
                          <a:latin typeface="+mn-lt"/>
                          <a:ea typeface="+mn-ea"/>
                          <a:cs typeface="+mn-cs"/>
                          <a:hlinkClick r:id="rId2"/>
                        </a:rPr>
                        <a:t>Sample spaces</a:t>
                      </a:r>
                      <a:endParaRPr lang="en-GB" sz="1600" kern="1200" dirty="0">
                        <a:solidFill>
                          <a:schemeClr val="tx1"/>
                        </a:solidFill>
                        <a:effectLst/>
                        <a:latin typeface="+mn-lt"/>
                        <a:ea typeface="+mn-ea"/>
                        <a:cs typeface="+mn-cs"/>
                      </a:endParaRPr>
                    </a:p>
                    <a:p>
                      <a:r>
                        <a:rPr lang="en-US" sz="1600" u="sng" kern="1200" dirty="0">
                          <a:solidFill>
                            <a:schemeClr val="tx1"/>
                          </a:solidFill>
                          <a:effectLst/>
                          <a:latin typeface="+mn-lt"/>
                          <a:ea typeface="+mn-ea"/>
                          <a:cs typeface="+mn-cs"/>
                        </a:rPr>
                        <a:t>KM: </a:t>
                      </a:r>
                      <a:r>
                        <a:rPr lang="en-US" sz="1600" u="sng" kern="1200" dirty="0">
                          <a:solidFill>
                            <a:schemeClr val="tx1"/>
                          </a:solidFill>
                          <a:effectLst/>
                          <a:latin typeface="+mn-lt"/>
                          <a:ea typeface="+mn-ea"/>
                          <a:cs typeface="+mn-cs"/>
                          <a:hlinkClick r:id="rId3"/>
                        </a:rPr>
                        <a:t>Race game</a:t>
                      </a:r>
                      <a:endParaRPr lang="en-GB" sz="1600" kern="1200" dirty="0">
                        <a:solidFill>
                          <a:schemeClr val="tx1"/>
                        </a:solidFill>
                        <a:effectLst/>
                        <a:latin typeface="+mn-lt"/>
                        <a:ea typeface="+mn-ea"/>
                        <a:cs typeface="+mn-cs"/>
                      </a:endParaRPr>
                    </a:p>
                    <a:p>
                      <a:r>
                        <a:rPr lang="en-US" sz="1600" u="sng" kern="1200" dirty="0">
                          <a:solidFill>
                            <a:schemeClr val="tx1"/>
                          </a:solidFill>
                          <a:effectLst/>
                          <a:latin typeface="+mn-lt"/>
                          <a:ea typeface="+mn-ea"/>
                          <a:cs typeface="+mn-cs"/>
                        </a:rPr>
                        <a:t>NRICH: </a:t>
                      </a:r>
                      <a:r>
                        <a:rPr lang="en-US" sz="1600" u="sng" kern="1200" dirty="0">
                          <a:solidFill>
                            <a:schemeClr val="tx1"/>
                          </a:solidFill>
                          <a:effectLst/>
                          <a:latin typeface="+mn-lt"/>
                          <a:ea typeface="+mn-ea"/>
                          <a:cs typeface="+mn-cs"/>
                          <a:hlinkClick r:id="rId4"/>
                        </a:rPr>
                        <a:t>Prize Giving</a:t>
                      </a:r>
                      <a:r>
                        <a:rPr lang="en-US" sz="1600" u="sng" kern="1200" dirty="0">
                          <a:solidFill>
                            <a:schemeClr val="tx1"/>
                          </a:solidFill>
                          <a:effectLst/>
                          <a:latin typeface="+mn-lt"/>
                          <a:ea typeface="+mn-ea"/>
                          <a:cs typeface="+mn-cs"/>
                        </a:rPr>
                        <a:t> (frequency trees</a:t>
                      </a:r>
                    </a:p>
                    <a:p>
                      <a:r>
                        <a:rPr lang="en-GB" sz="1200" b="0" i="0" u="none" strike="noStrike" kern="1200" baseline="0" dirty="0">
                          <a:solidFill>
                            <a:schemeClr val="tx1"/>
                          </a:solidFill>
                          <a:latin typeface="+mn-lt"/>
                          <a:ea typeface="+mn-ea"/>
                          <a:cs typeface="+mn-cs"/>
                        </a:rPr>
                        <a:t>Clip 85 Two-Way Tables </a:t>
                      </a:r>
                    </a:p>
                    <a:p>
                      <a:r>
                        <a:rPr lang="en-GB" sz="1200" b="0" i="0" u="none" strike="noStrike" kern="1200" baseline="0" dirty="0">
                          <a:solidFill>
                            <a:schemeClr val="tx1"/>
                          </a:solidFill>
                          <a:latin typeface="+mn-lt"/>
                          <a:ea typeface="+mn-ea"/>
                          <a:cs typeface="+mn-cs"/>
                        </a:rPr>
                        <a:t>Clip 40 The probability Scale </a:t>
                      </a:r>
                    </a:p>
                    <a:p>
                      <a:r>
                        <a:rPr lang="en-GB" sz="1200" b="0" i="0" u="none" strike="noStrike" kern="1200" baseline="0" dirty="0">
                          <a:solidFill>
                            <a:schemeClr val="tx1"/>
                          </a:solidFill>
                          <a:latin typeface="+mn-lt"/>
                          <a:ea typeface="+mn-ea"/>
                          <a:cs typeface="+mn-cs"/>
                        </a:rPr>
                        <a:t>Clip 90 List of Outcomes </a:t>
                      </a:r>
                    </a:p>
                    <a:p>
                      <a:r>
                        <a:rPr lang="en-GB" sz="1200" b="0" i="0" u="none" strike="noStrike" kern="1200" baseline="0" dirty="0">
                          <a:solidFill>
                            <a:schemeClr val="tx1"/>
                          </a:solidFill>
                          <a:latin typeface="+mn-lt"/>
                          <a:ea typeface="+mn-ea"/>
                          <a:cs typeface="+mn-cs"/>
                        </a:rPr>
                        <a:t>Clip 91 Mutually Exclusive Events </a:t>
                      </a:r>
                    </a:p>
                    <a:p>
                      <a:r>
                        <a:rPr lang="en-GB" sz="1200" b="0" i="0" u="none" strike="noStrike" kern="1200" baseline="0" dirty="0">
                          <a:solidFill>
                            <a:schemeClr val="tx1"/>
                          </a:solidFill>
                          <a:latin typeface="+mn-lt"/>
                          <a:ea typeface="+mn-ea"/>
                          <a:cs typeface="+mn-cs"/>
                        </a:rPr>
                        <a:t>Clip 132 Experimental Probabilities 	</a:t>
                      </a:r>
                    </a:p>
                    <a:p>
                      <a:endParaRPr lang="en-GB" sz="900" dirty="0">
                        <a:effectLst/>
                        <a:latin typeface="Comic Sans MS" pitchFamily="66" charset="0"/>
                        <a:ea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60861">
                <a:tc vMerge="1">
                  <a:txBody>
                    <a:bodyPr/>
                    <a:lstStyle/>
                    <a:p>
                      <a:endParaRPr lang="en-GB"/>
                    </a:p>
                  </a:txBody>
                  <a:tcPr/>
                </a:tc>
                <a:tc>
                  <a:txBody>
                    <a:bodyPr/>
                    <a:lstStyle/>
                    <a:p>
                      <a:pPr algn="ctr">
                        <a:spcAft>
                          <a:spcPts val="0"/>
                        </a:spcAft>
                      </a:pPr>
                      <a:r>
                        <a:rPr lang="en-GB" sz="900" b="1" dirty="0">
                          <a:effectLst/>
                          <a:latin typeface="Comic Sans MS" pitchFamily="66" charset="0"/>
                          <a:ea typeface="Times New Roman"/>
                        </a:rPr>
                        <a:t>PLENARIES/KEY QUESTIONS</a:t>
                      </a:r>
                      <a:endParaRPr lang="en-GB" sz="900" dirty="0">
                        <a:effectLst/>
                        <a:latin typeface="Comic Sans MS" pitchFamily="66" charset="0"/>
                        <a:ea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r h="2053947">
                <a:tc vMerge="1">
                  <a:txBody>
                    <a:bodyPr/>
                    <a:lstStyle/>
                    <a:p>
                      <a:endParaRPr lang="en-GB" dirty="0"/>
                    </a:p>
                  </a:txBody>
                  <a:tcPr/>
                </a:tc>
                <a:tc>
                  <a:txBody>
                    <a:bodyPr/>
                    <a:lstStyle/>
                    <a:p>
                      <a:pPr algn="just">
                        <a:lnSpc>
                          <a:spcPct val="115000"/>
                        </a:lnSpc>
                        <a:spcAft>
                          <a:spcPts val="0"/>
                        </a:spcAft>
                      </a:pPr>
                      <a:r>
                        <a:rPr lang="en-GB" sz="1100" dirty="0">
                          <a:solidFill>
                            <a:srgbClr val="0F243E"/>
                          </a:solidFill>
                          <a:effectLst/>
                          <a:latin typeface="Verdana"/>
                          <a:ea typeface="Calibri"/>
                          <a:cs typeface="Times New Roman"/>
                        </a:rPr>
                        <a:t>Mark events on a probability scale and use the language of probability.(SMSC)</a:t>
                      </a:r>
                      <a:endParaRPr lang="en-GB" sz="1400" dirty="0">
                        <a:effectLst/>
                        <a:latin typeface="+mn-lt"/>
                        <a:ea typeface="Calibri"/>
                        <a:cs typeface="Times New Roman"/>
                      </a:endParaRPr>
                    </a:p>
                    <a:p>
                      <a:pPr algn="just">
                        <a:lnSpc>
                          <a:spcPct val="115000"/>
                        </a:lnSpc>
                        <a:spcAft>
                          <a:spcPts val="0"/>
                        </a:spcAft>
                      </a:pPr>
                      <a:r>
                        <a:rPr lang="en-GB" sz="1100" dirty="0">
                          <a:solidFill>
                            <a:srgbClr val="0F243E"/>
                          </a:solidFill>
                          <a:effectLst/>
                          <a:latin typeface="Verdana"/>
                          <a:ea typeface="Calibri"/>
                          <a:cs typeface="Times New Roman"/>
                        </a:rPr>
                        <a:t>If the probability of outcomes are </a:t>
                      </a:r>
                      <a:r>
                        <a:rPr lang="en-GB" sz="1600" i="1" dirty="0">
                          <a:solidFill>
                            <a:srgbClr val="0F243E"/>
                          </a:solidFill>
                          <a:effectLst/>
                          <a:latin typeface="Times New Roman"/>
                          <a:ea typeface="Calibri"/>
                          <a:cs typeface="Times New Roman"/>
                        </a:rPr>
                        <a:t>x</a:t>
                      </a:r>
                      <a:r>
                        <a:rPr lang="en-GB" sz="1100" dirty="0">
                          <a:solidFill>
                            <a:srgbClr val="0F243E"/>
                          </a:solidFill>
                          <a:effectLst/>
                          <a:latin typeface="Verdana"/>
                          <a:ea typeface="Calibri"/>
                          <a:cs typeface="Times New Roman"/>
                        </a:rPr>
                        <a:t>, 2</a:t>
                      </a:r>
                      <a:r>
                        <a:rPr lang="en-GB" sz="1600" i="1" dirty="0">
                          <a:solidFill>
                            <a:srgbClr val="0F243E"/>
                          </a:solidFill>
                          <a:effectLst/>
                          <a:latin typeface="Times New Roman"/>
                          <a:ea typeface="Calibri"/>
                          <a:cs typeface="Times New Roman"/>
                        </a:rPr>
                        <a:t>x</a:t>
                      </a:r>
                      <a:r>
                        <a:rPr lang="en-GB" sz="1100" dirty="0">
                          <a:solidFill>
                            <a:srgbClr val="0F243E"/>
                          </a:solidFill>
                          <a:effectLst/>
                          <a:latin typeface="Verdana"/>
                          <a:ea typeface="Calibri"/>
                          <a:cs typeface="Times New Roman"/>
                        </a:rPr>
                        <a:t>, 4</a:t>
                      </a:r>
                      <a:r>
                        <a:rPr lang="en-GB" sz="1600" i="1" dirty="0">
                          <a:solidFill>
                            <a:srgbClr val="0F243E"/>
                          </a:solidFill>
                          <a:effectLst/>
                          <a:latin typeface="Times New Roman"/>
                          <a:ea typeface="Calibri"/>
                          <a:cs typeface="Times New Roman"/>
                        </a:rPr>
                        <a:t>x</a:t>
                      </a:r>
                      <a:r>
                        <a:rPr lang="en-GB" sz="1100" dirty="0">
                          <a:solidFill>
                            <a:srgbClr val="0F243E"/>
                          </a:solidFill>
                          <a:effectLst/>
                          <a:latin typeface="Verdana"/>
                          <a:ea typeface="Calibri"/>
                          <a:cs typeface="Times New Roman"/>
                        </a:rPr>
                        <a:t>, 3</a:t>
                      </a:r>
                      <a:r>
                        <a:rPr lang="en-GB" sz="1600" i="1" dirty="0">
                          <a:solidFill>
                            <a:srgbClr val="0F243E"/>
                          </a:solidFill>
                          <a:effectLst/>
                          <a:latin typeface="Times New Roman"/>
                          <a:ea typeface="Calibri"/>
                          <a:cs typeface="Times New Roman"/>
                        </a:rPr>
                        <a:t>x</a:t>
                      </a:r>
                      <a:r>
                        <a:rPr lang="en-GB" sz="1100" dirty="0">
                          <a:solidFill>
                            <a:srgbClr val="0F243E"/>
                          </a:solidFill>
                          <a:effectLst/>
                          <a:latin typeface="Verdana"/>
                          <a:ea typeface="Calibri"/>
                          <a:cs typeface="Times New Roman"/>
                        </a:rPr>
                        <a:t> calculate </a:t>
                      </a:r>
                      <a:r>
                        <a:rPr lang="en-GB" sz="1600" i="1" dirty="0">
                          <a:solidFill>
                            <a:srgbClr val="0F243E"/>
                          </a:solidFill>
                          <a:effectLst/>
                          <a:latin typeface="Times New Roman"/>
                          <a:ea typeface="Calibri"/>
                          <a:cs typeface="Times New Roman"/>
                        </a:rPr>
                        <a:t>x</a:t>
                      </a:r>
                      <a:r>
                        <a:rPr lang="en-GB" sz="1100" dirty="0">
                          <a:solidFill>
                            <a:srgbClr val="0F243E"/>
                          </a:solidFill>
                          <a:effectLst/>
                          <a:latin typeface="Verdana"/>
                          <a:ea typeface="Calibri"/>
                          <a:cs typeface="Times New Roman"/>
                        </a:rPr>
                        <a:t>.(SMSC)</a:t>
                      </a:r>
                      <a:endParaRPr lang="en-GB" sz="1400" dirty="0">
                        <a:effectLst/>
                        <a:latin typeface="+mn-lt"/>
                        <a:ea typeface="Calibri"/>
                        <a:cs typeface="Times New Roman"/>
                      </a:endParaRPr>
                    </a:p>
                    <a:p>
                      <a:pPr algn="just">
                        <a:lnSpc>
                          <a:spcPct val="115000"/>
                        </a:lnSpc>
                        <a:spcAft>
                          <a:spcPts val="0"/>
                        </a:spcAft>
                      </a:pPr>
                      <a:r>
                        <a:rPr lang="en-GB" sz="1100" dirty="0">
                          <a:solidFill>
                            <a:srgbClr val="0F243E"/>
                          </a:solidFill>
                          <a:effectLst/>
                          <a:latin typeface="Verdana"/>
                          <a:ea typeface="Calibri"/>
                          <a:cs typeface="Times New Roman"/>
                        </a:rPr>
                        <a:t>Calculate the probability of an event from a two-way table or frequency table.</a:t>
                      </a:r>
                      <a:endParaRPr lang="en-GB" sz="1400" dirty="0">
                        <a:effectLst/>
                        <a:latin typeface="+mn-lt"/>
                        <a:ea typeface="Calibri"/>
                        <a:cs typeface="Times New Roman"/>
                      </a:endParaRPr>
                    </a:p>
                    <a:p>
                      <a:pPr algn="just">
                        <a:lnSpc>
                          <a:spcPct val="115000"/>
                        </a:lnSpc>
                        <a:spcAft>
                          <a:spcPts val="0"/>
                        </a:spcAft>
                      </a:pPr>
                      <a:r>
                        <a:rPr lang="en-GB" sz="1100" dirty="0">
                          <a:solidFill>
                            <a:srgbClr val="0F243E"/>
                          </a:solidFill>
                          <a:effectLst/>
                          <a:latin typeface="Verdana"/>
                          <a:ea typeface="Calibri"/>
                          <a:cs typeface="Times New Roman"/>
                        </a:rPr>
                        <a:t>Decide if a coin, spinner or game is fair. (SMSC)</a:t>
                      </a:r>
                      <a:endParaRPr lang="en-GB" sz="1400" dirty="0">
                        <a:effectLst/>
                        <a:latin typeface="+mn-lt"/>
                        <a:ea typeface="Calibri"/>
                        <a:cs typeface="Times New Roman"/>
                      </a:endParaRPr>
                    </a:p>
                    <a:p>
                      <a:pPr algn="just">
                        <a:lnSpc>
                          <a:spcPct val="115000"/>
                        </a:lnSpc>
                        <a:spcAft>
                          <a:spcPts val="0"/>
                        </a:spcAft>
                      </a:pPr>
                      <a:endParaRPr lang="en-GB" sz="1000" dirty="0">
                        <a:effectLst/>
                        <a:latin typeface="+mn-lt"/>
                        <a:ea typeface="Calibri"/>
                        <a:cs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 name="Title 1"/>
          <p:cNvSpPr txBox="1">
            <a:spLocks/>
          </p:cNvSpPr>
          <p:nvPr/>
        </p:nvSpPr>
        <p:spPr>
          <a:xfrm>
            <a:off x="200208" y="228782"/>
            <a:ext cx="8943792" cy="1143240"/>
          </a:xfrm>
          <a:prstGeom prst="rect">
            <a:avLst/>
          </a:prstGeom>
        </p:spPr>
        <p:txBody>
          <a:bodyPr lIns="80105" tIns="40053" rIns="80105" bIns="40053"/>
          <a:lstStyle>
            <a:lvl1pPr algn="l" defTabSz="914400" rtl="0" eaLnBrk="1" latinLnBrk="0" hangingPunct="1">
              <a:spcBef>
                <a:spcPct val="0"/>
              </a:spcBef>
              <a:buNone/>
              <a:defRPr lang="en-GB" sz="1200" u="none" kern="1200" baseline="0" smtClean="0">
                <a:solidFill>
                  <a:schemeClr val="tx1"/>
                </a:solidFill>
                <a:effectLst/>
                <a:latin typeface="+mj-lt"/>
                <a:ea typeface="+mj-ea"/>
                <a:cs typeface="+mj-cs"/>
              </a:defRPr>
            </a:lvl1pPr>
          </a:lstStyle>
          <a:p>
            <a:pPr algn="ctr" defTabSz="913861">
              <a:defRPr/>
            </a:pPr>
            <a:r>
              <a:rPr sz="1400" b="1" u="sng" dirty="0">
                <a:solidFill>
                  <a:prstClr val="black"/>
                </a:solidFill>
                <a:latin typeface="Comic Sans MS"/>
                <a:ea typeface="Times New Roman"/>
              </a:rPr>
              <a:t>Foundation TIER</a:t>
            </a:r>
            <a:r>
              <a:rPr sz="1400" b="1" dirty="0">
                <a:solidFill>
                  <a:prstClr val="black"/>
                </a:solidFill>
                <a:latin typeface="Comic Sans MS"/>
                <a:ea typeface="Times New Roman"/>
              </a:rPr>
              <a:t>                  		</a:t>
            </a:r>
            <a:r>
              <a:rPr sz="1600" b="1" dirty="0">
                <a:solidFill>
                  <a:prstClr val="black"/>
                </a:solidFill>
                <a:latin typeface="Comic Sans MS"/>
                <a:ea typeface="Times New Roman"/>
              </a:rPr>
              <a:t>Year10</a:t>
            </a:r>
            <a:r>
              <a:rPr sz="1400" b="1" dirty="0">
                <a:solidFill>
                  <a:prstClr val="black"/>
                </a:solidFill>
                <a:latin typeface="Comic Sans MS"/>
                <a:ea typeface="Times New Roman"/>
              </a:rPr>
              <a:t>        Spring1</a:t>
            </a:r>
          </a:p>
          <a:p>
            <a:pPr algn="ctr" defTabSz="913861">
              <a:defRPr/>
            </a:pPr>
            <a:r>
              <a:rPr lang="en-GB" sz="1400" b="1" dirty="0">
                <a:solidFill>
                  <a:prstClr val="black"/>
                </a:solidFill>
              </a:rPr>
              <a:t>13aProbability I </a:t>
            </a:r>
            <a:r>
              <a:rPr lang="en-GB" sz="1400" b="1" dirty="0">
                <a:solidFill>
                  <a:prstClr val="black"/>
                </a:solidFill>
                <a:latin typeface="Verdana" pitchFamily="34" charset="0"/>
              </a:rPr>
              <a:t>                                                                    </a:t>
            </a:r>
            <a:r>
              <a:rPr sz="1400" b="1" dirty="0">
                <a:solidFill>
                  <a:prstClr val="black"/>
                </a:solidFill>
                <a:latin typeface="Comic Sans MS"/>
                <a:ea typeface="Times New Roman"/>
              </a:rPr>
              <a:t>TIME ALLOCATION</a:t>
            </a:r>
            <a:r>
              <a:rPr sz="1800" b="1" dirty="0">
                <a:solidFill>
                  <a:prstClr val="black"/>
                </a:solidFill>
                <a:latin typeface="Comic Sans MS"/>
                <a:ea typeface="Times New Roman"/>
              </a:rPr>
              <a:t>: </a:t>
            </a:r>
            <a:r>
              <a:rPr sz="1800" b="1" dirty="0">
                <a:solidFill>
                  <a:prstClr val="black"/>
                </a:solidFill>
              </a:rPr>
              <a:t>4-6hours</a:t>
            </a:r>
            <a:br>
              <a:rPr sz="1800" b="1" dirty="0">
                <a:solidFill>
                  <a:prstClr val="black"/>
                </a:solidFill>
                <a:latin typeface="Times New Roman"/>
                <a:ea typeface="Times New Roman"/>
              </a:rPr>
            </a:br>
            <a:endParaRPr sz="1800" b="1" dirty="0">
              <a:solidFill>
                <a:prstClr val="black"/>
              </a:solidFill>
            </a:endParaRPr>
          </a:p>
        </p:txBody>
      </p:sp>
    </p:spTree>
    <p:extLst>
      <p:ext uri="{BB962C8B-B14F-4D97-AF65-F5344CB8AC3E}">
        <p14:creationId xmlns:p14="http://schemas.microsoft.com/office/powerpoint/2010/main" val="3551222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90090337"/>
              </p:ext>
            </p:extLst>
          </p:nvPr>
        </p:nvGraphicFramePr>
        <p:xfrm>
          <a:off x="200209" y="978612"/>
          <a:ext cx="8805159" cy="5579596"/>
        </p:xfrm>
        <a:graphic>
          <a:graphicData uri="http://schemas.openxmlformats.org/drawingml/2006/table">
            <a:tbl>
              <a:tblPr firstRow="1" firstCol="1" lastRow="1" lastCol="1" bandRow="1" bandCol="1"/>
              <a:tblGrid>
                <a:gridCol w="5012168">
                  <a:extLst>
                    <a:ext uri="{9D8B030D-6E8A-4147-A177-3AD203B41FA5}">
                      <a16:colId xmlns:a16="http://schemas.microsoft.com/office/drawing/2014/main" val="20000"/>
                    </a:ext>
                  </a:extLst>
                </a:gridCol>
                <a:gridCol w="3792991">
                  <a:extLst>
                    <a:ext uri="{9D8B030D-6E8A-4147-A177-3AD203B41FA5}">
                      <a16:colId xmlns:a16="http://schemas.microsoft.com/office/drawing/2014/main" val="20001"/>
                    </a:ext>
                  </a:extLst>
                </a:gridCol>
              </a:tblGrid>
              <a:tr h="276451">
                <a:tc>
                  <a:txBody>
                    <a:bodyPr/>
                    <a:lstStyle/>
                    <a:p>
                      <a:pPr algn="ctr">
                        <a:spcAft>
                          <a:spcPts val="0"/>
                        </a:spcAft>
                      </a:pPr>
                      <a:r>
                        <a:rPr lang="en-GB" sz="900" b="1" dirty="0">
                          <a:effectLst/>
                          <a:latin typeface="Comic Sans MS" pitchFamily="66" charset="0"/>
                          <a:ea typeface="Times New Roman"/>
                        </a:rPr>
                        <a:t>PRIOR KNOWLEDGE</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spcAft>
                          <a:spcPts val="0"/>
                        </a:spcAft>
                      </a:pPr>
                      <a:r>
                        <a:rPr lang="en-GB" sz="900" b="1" dirty="0">
                          <a:effectLst/>
                          <a:latin typeface="Comic Sans MS" pitchFamily="66" charset="0"/>
                          <a:ea typeface="Times New Roman"/>
                        </a:rPr>
                        <a:t>KEY WORDS</a:t>
                      </a:r>
                      <a:endParaRPr lang="en-GB" sz="900" dirty="0">
                        <a:effectLst/>
                        <a:latin typeface="Comic Sans MS" pitchFamily="66" charset="0"/>
                        <a:ea typeface="Times New Roman"/>
                      </a:endParaRPr>
                    </a:p>
                    <a:p>
                      <a:pPr algn="ctr">
                        <a:spcAft>
                          <a:spcPts val="0"/>
                        </a:spcAft>
                      </a:pP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0"/>
                  </a:ext>
                </a:extLst>
              </a:tr>
              <a:tr h="1018801">
                <a:tc>
                  <a:txBody>
                    <a:bodyPr/>
                    <a:lstStyle/>
                    <a:p>
                      <a:r>
                        <a:rPr lang="en-GB" sz="1600" kern="1200" dirty="0">
                          <a:solidFill>
                            <a:schemeClr val="tx1"/>
                          </a:solidFill>
                          <a:effectLst/>
                          <a:latin typeface="+mn-lt"/>
                          <a:ea typeface="+mn-ea"/>
                          <a:cs typeface="+mn-cs"/>
                        </a:rPr>
                        <a:t>Students should know the four operations of number.</a:t>
                      </a:r>
                    </a:p>
                    <a:p>
                      <a:r>
                        <a:rPr lang="en-GB" sz="1600" kern="1200" dirty="0">
                          <a:solidFill>
                            <a:schemeClr val="tx1"/>
                          </a:solidFill>
                          <a:effectLst/>
                          <a:latin typeface="+mn-lt"/>
                          <a:ea typeface="+mn-ea"/>
                          <a:cs typeface="+mn-cs"/>
                        </a:rPr>
                        <a:t>Students should have a basic understanding of fractions as being ‘parts of a whole’. </a:t>
                      </a:r>
                    </a:p>
                    <a:p>
                      <a:r>
                        <a:rPr lang="en-GB" sz="1600" b="1" kern="1200" dirty="0">
                          <a:solidFill>
                            <a:schemeClr val="tx1"/>
                          </a:solidFill>
                          <a:effectLst/>
                          <a:latin typeface="+mn-lt"/>
                          <a:ea typeface="+mn-ea"/>
                          <a:cs typeface="+mn-cs"/>
                        </a:rPr>
                        <a:t> </a:t>
                      </a:r>
                      <a:endParaRPr lang="en-GB" sz="1600" kern="1200" dirty="0">
                        <a:solidFill>
                          <a:schemeClr val="tx1"/>
                        </a:solidFill>
                        <a:effectLst/>
                        <a:latin typeface="+mn-lt"/>
                        <a:ea typeface="+mn-ea"/>
                        <a:cs typeface="+mn-cs"/>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300" kern="1200" dirty="0">
                          <a:solidFill>
                            <a:schemeClr val="tx1"/>
                          </a:solidFill>
                          <a:effectLst/>
                          <a:latin typeface="+mn-lt"/>
                          <a:ea typeface="+mn-ea"/>
                          <a:cs typeface="+mn-cs"/>
                        </a:rPr>
                        <a:t>Ratio, proportion, share, parts, fraction, function, direct proportion, inverse proportion, graphical, linear, compare</a:t>
                      </a:r>
                    </a:p>
                    <a:p>
                      <a:pPr algn="ctr">
                        <a:spcAft>
                          <a:spcPts val="0"/>
                        </a:spcAft>
                      </a:pPr>
                      <a:r>
                        <a:rPr lang="en-GB" sz="900" dirty="0">
                          <a:effectLst/>
                          <a:latin typeface="Comic Sans MS" pitchFamily="66" charset="0"/>
                          <a:ea typeface="Times New Roman"/>
                        </a:rPr>
                        <a:t>.</a:t>
                      </a:r>
                    </a:p>
                    <a:p>
                      <a:pPr>
                        <a:spcAft>
                          <a:spcPts val="0"/>
                        </a:spcAft>
                      </a:pPr>
                      <a:r>
                        <a:rPr lang="en-GB" sz="900" dirty="0">
                          <a:effectLst/>
                          <a:latin typeface="Comic Sans MS" pitchFamily="66" charset="0"/>
                          <a:ea typeface="Times New Roman"/>
                        </a:rPr>
                        <a:t> </a:t>
                      </a: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17241">
                <a:tc>
                  <a:txBody>
                    <a:bodyPr/>
                    <a:lstStyle/>
                    <a:p>
                      <a:pPr algn="ctr">
                        <a:spcAft>
                          <a:spcPts val="0"/>
                        </a:spcAft>
                      </a:pPr>
                      <a:r>
                        <a:rPr lang="en-GB" sz="900" b="1" dirty="0">
                          <a:effectLst/>
                          <a:latin typeface="Comic Sans MS" pitchFamily="66" charset="0"/>
                          <a:ea typeface="Times New Roman"/>
                        </a:rPr>
                        <a:t>LEARNING OBJECTIVES</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spcAft>
                          <a:spcPts val="0"/>
                        </a:spcAft>
                      </a:pPr>
                      <a:r>
                        <a:rPr lang="en-GB" sz="900" b="1" dirty="0">
                          <a:effectLst/>
                          <a:latin typeface="Comic Sans MS" pitchFamily="66" charset="0"/>
                          <a:ea typeface="Times New Roman"/>
                        </a:rPr>
                        <a:t>RESOURCES/ACTIVITIES/ICT</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2"/>
                  </a:ext>
                </a:extLst>
              </a:tr>
              <a:tr h="1852295">
                <a:tc rowSpan="3">
                  <a:txBody>
                    <a:bodyPr/>
                    <a:lstStyle/>
                    <a:p>
                      <a:pPr lvl="0"/>
                      <a:r>
                        <a:rPr lang="en-GB" sz="1400" kern="1200" dirty="0">
                          <a:solidFill>
                            <a:schemeClr val="tx1"/>
                          </a:solidFill>
                          <a:effectLst/>
                          <a:latin typeface="+mn-lt"/>
                          <a:ea typeface="+mn-ea"/>
                          <a:cs typeface="+mn-cs"/>
                        </a:rPr>
                        <a:t>Find the probability of an event happening using relative frequency; </a:t>
                      </a:r>
                    </a:p>
                    <a:p>
                      <a:pPr lvl="0"/>
                      <a:r>
                        <a:rPr lang="en-GB" sz="1400" kern="1200" dirty="0">
                          <a:solidFill>
                            <a:schemeClr val="tx1"/>
                          </a:solidFill>
                          <a:effectLst/>
                          <a:latin typeface="+mn-lt"/>
                          <a:ea typeface="+mn-ea"/>
                          <a:cs typeface="+mn-cs"/>
                        </a:rPr>
                        <a:t>Estimate the number of times an event will occur, given the probability and the number of trials – for both experimental and theoretical probabilities; (Grade D/3)</a:t>
                      </a:r>
                    </a:p>
                    <a:p>
                      <a:pPr lvl="0"/>
                      <a:r>
                        <a:rPr lang="en-GB" sz="1400" kern="1200" dirty="0">
                          <a:solidFill>
                            <a:schemeClr val="tx1"/>
                          </a:solidFill>
                          <a:effectLst/>
                          <a:latin typeface="+mn-lt"/>
                          <a:ea typeface="+mn-ea"/>
                          <a:cs typeface="+mn-cs"/>
                        </a:rPr>
                        <a:t>List all outcomes for combined events systematically; </a:t>
                      </a:r>
                    </a:p>
                    <a:p>
                      <a:pPr lvl="0"/>
                      <a:r>
                        <a:rPr lang="en-GB" sz="1400" kern="1200" dirty="0">
                          <a:solidFill>
                            <a:schemeClr val="tx1"/>
                          </a:solidFill>
                          <a:effectLst/>
                          <a:latin typeface="+mn-lt"/>
                          <a:ea typeface="+mn-ea"/>
                          <a:cs typeface="+mn-cs"/>
                        </a:rPr>
                        <a:t>Use and draw sample space diagrams; (Grade C-/4)(SMSC)</a:t>
                      </a:r>
                    </a:p>
                    <a:p>
                      <a:pPr lvl="0"/>
                      <a:r>
                        <a:rPr lang="en-GB" sz="1400" kern="1200" dirty="0">
                          <a:solidFill>
                            <a:schemeClr val="tx1"/>
                          </a:solidFill>
                          <a:effectLst/>
                          <a:latin typeface="+mn-lt"/>
                          <a:ea typeface="+mn-ea"/>
                          <a:cs typeface="+mn-cs"/>
                        </a:rPr>
                        <a:t>Work out probabilities from Venn diagrams to represent real-life situations and also ‘abstract’ sets of numbers/values; </a:t>
                      </a:r>
                    </a:p>
                    <a:p>
                      <a:pPr lvl="0"/>
                      <a:r>
                        <a:rPr lang="en-GB" sz="1400" kern="1200" dirty="0">
                          <a:solidFill>
                            <a:schemeClr val="tx1"/>
                          </a:solidFill>
                          <a:effectLst/>
                          <a:latin typeface="+mn-lt"/>
                          <a:ea typeface="+mn-ea"/>
                          <a:cs typeface="+mn-cs"/>
                        </a:rPr>
                        <a:t>Use union and intersection notation;</a:t>
                      </a:r>
                    </a:p>
                    <a:p>
                      <a:pPr lvl="0"/>
                      <a:r>
                        <a:rPr lang="en-GB" sz="1400" kern="1200" dirty="0">
                          <a:solidFill>
                            <a:schemeClr val="tx1"/>
                          </a:solidFill>
                          <a:effectLst/>
                          <a:latin typeface="+mn-lt"/>
                          <a:ea typeface="+mn-ea"/>
                          <a:cs typeface="+mn-cs"/>
                        </a:rPr>
                        <a:t>Compare experimental data and theoretical probabilities; (Grade D/4)</a:t>
                      </a:r>
                    </a:p>
                    <a:p>
                      <a:pPr lvl="0"/>
                      <a:r>
                        <a:rPr lang="en-GB" sz="1400" kern="1200" dirty="0">
                          <a:solidFill>
                            <a:schemeClr val="tx1"/>
                          </a:solidFill>
                          <a:effectLst/>
                          <a:latin typeface="+mn-lt"/>
                          <a:ea typeface="+mn-ea"/>
                          <a:cs typeface="+mn-cs"/>
                        </a:rPr>
                        <a:t>Compare relative frequencies from samples of different sizes; (Grade C-/4)</a:t>
                      </a:r>
                    </a:p>
                    <a:p>
                      <a:pPr lvl="0"/>
                      <a:r>
                        <a:rPr lang="en-GB" sz="1400" kern="1200" dirty="0">
                          <a:solidFill>
                            <a:schemeClr val="tx1"/>
                          </a:solidFill>
                          <a:effectLst/>
                          <a:latin typeface="+mn-lt"/>
                          <a:ea typeface="+mn-ea"/>
                          <a:cs typeface="+mn-cs"/>
                        </a:rPr>
                        <a:t>Find the probability of successive events, such as several throws of a single dice; </a:t>
                      </a:r>
                    </a:p>
                    <a:p>
                      <a:pPr lvl="0"/>
                      <a:r>
                        <a:rPr lang="en-GB" sz="1400" kern="1200" dirty="0">
                          <a:solidFill>
                            <a:schemeClr val="tx1"/>
                          </a:solidFill>
                          <a:effectLst/>
                          <a:latin typeface="+mn-lt"/>
                          <a:ea typeface="+mn-ea"/>
                          <a:cs typeface="+mn-cs"/>
                        </a:rPr>
                        <a:t>Use tree diagrams to calculate the probability of two independent events; (Grade B-/5)</a:t>
                      </a:r>
                    </a:p>
                    <a:p>
                      <a:pPr lvl="0"/>
                      <a:r>
                        <a:rPr lang="en-GB" sz="1400" kern="1200" dirty="0">
                          <a:solidFill>
                            <a:schemeClr val="tx1"/>
                          </a:solidFill>
                          <a:effectLst/>
                          <a:latin typeface="+mn-lt"/>
                          <a:ea typeface="+mn-ea"/>
                          <a:cs typeface="+mn-cs"/>
                        </a:rPr>
                        <a:t>Use tree diagrams to calculate the probability of two dependent events. (Grade B-/5)</a:t>
                      </a: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u="sng" kern="1200" dirty="0">
                          <a:solidFill>
                            <a:schemeClr val="tx1"/>
                          </a:solidFill>
                          <a:effectLst/>
                          <a:latin typeface="+mn-lt"/>
                          <a:ea typeface="+mn-ea"/>
                          <a:cs typeface="+mn-cs"/>
                        </a:rPr>
                        <a:t>KM: </a:t>
                      </a:r>
                      <a:r>
                        <a:rPr lang="en-US" sz="1200" u="sng" kern="1200" dirty="0">
                          <a:solidFill>
                            <a:schemeClr val="tx1"/>
                          </a:solidFill>
                          <a:effectLst/>
                          <a:latin typeface="+mn-lt"/>
                          <a:ea typeface="+mn-ea"/>
                          <a:cs typeface="+mn-cs"/>
                          <a:hlinkClick r:id="rId2"/>
                        </a:rPr>
                        <a:t>Sample spaces</a:t>
                      </a:r>
                      <a:endParaRPr lang="en-GB" sz="12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rPr>
                        <a:t>KM: </a:t>
                      </a:r>
                      <a:r>
                        <a:rPr lang="en-US" sz="1200" u="sng" kern="1200" dirty="0">
                          <a:solidFill>
                            <a:schemeClr val="tx1"/>
                          </a:solidFill>
                          <a:effectLst/>
                          <a:latin typeface="+mn-lt"/>
                          <a:ea typeface="+mn-ea"/>
                          <a:cs typeface="+mn-cs"/>
                          <a:hlinkClick r:id="rId3"/>
                        </a:rPr>
                        <a:t>Race game</a:t>
                      </a:r>
                      <a:endParaRPr lang="en-GB" sz="12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rPr>
                        <a:t>NRICH: </a:t>
                      </a:r>
                      <a:r>
                        <a:rPr lang="en-US" sz="1200" u="sng" kern="1200" dirty="0">
                          <a:solidFill>
                            <a:schemeClr val="tx1"/>
                          </a:solidFill>
                          <a:effectLst/>
                          <a:latin typeface="+mn-lt"/>
                          <a:ea typeface="+mn-ea"/>
                          <a:cs typeface="+mn-cs"/>
                          <a:hlinkClick r:id="rId4"/>
                        </a:rPr>
                        <a:t>Prize Giving</a:t>
                      </a:r>
                      <a:r>
                        <a:rPr lang="en-US" sz="1200" u="sng" kern="1200" dirty="0">
                          <a:solidFill>
                            <a:schemeClr val="tx1"/>
                          </a:solidFill>
                          <a:effectLst/>
                          <a:latin typeface="+mn-lt"/>
                          <a:ea typeface="+mn-ea"/>
                          <a:cs typeface="+mn-cs"/>
                        </a:rPr>
                        <a:t> (frequency trees</a:t>
                      </a:r>
                    </a:p>
                    <a:p>
                      <a:r>
                        <a:rPr lang="en-GB" sz="1200" b="0" i="0" u="none" strike="noStrike" kern="1200" baseline="0" dirty="0">
                          <a:solidFill>
                            <a:schemeClr val="tx1"/>
                          </a:solidFill>
                          <a:latin typeface="+mn-lt"/>
                          <a:ea typeface="+mn-ea"/>
                          <a:cs typeface="+mn-cs"/>
                        </a:rPr>
                        <a:t>Clip 85 Two-Way Tables </a:t>
                      </a:r>
                    </a:p>
                    <a:p>
                      <a:r>
                        <a:rPr lang="en-GB" sz="1200" b="0" i="0" u="none" strike="noStrike" kern="1200" baseline="0" dirty="0">
                          <a:solidFill>
                            <a:schemeClr val="tx1"/>
                          </a:solidFill>
                          <a:latin typeface="+mn-lt"/>
                          <a:ea typeface="+mn-ea"/>
                          <a:cs typeface="+mn-cs"/>
                        </a:rPr>
                        <a:t>Clip 40 The probability Scale </a:t>
                      </a:r>
                    </a:p>
                    <a:p>
                      <a:r>
                        <a:rPr lang="en-GB" sz="1200" b="0" i="0" u="none" strike="noStrike" kern="1200" baseline="0" dirty="0">
                          <a:solidFill>
                            <a:schemeClr val="tx1"/>
                          </a:solidFill>
                          <a:latin typeface="+mn-lt"/>
                          <a:ea typeface="+mn-ea"/>
                          <a:cs typeface="+mn-cs"/>
                        </a:rPr>
                        <a:t>Clip 90 List of Outcomes </a:t>
                      </a:r>
                    </a:p>
                    <a:p>
                      <a:r>
                        <a:rPr lang="en-GB" sz="1200" b="0" i="0" u="none" strike="noStrike" kern="1200" baseline="0" dirty="0">
                          <a:solidFill>
                            <a:schemeClr val="tx1"/>
                          </a:solidFill>
                          <a:latin typeface="+mn-lt"/>
                          <a:ea typeface="+mn-ea"/>
                          <a:cs typeface="+mn-cs"/>
                        </a:rPr>
                        <a:t>Clip 91 Mutually Exclusive Events </a:t>
                      </a:r>
                    </a:p>
                    <a:p>
                      <a:r>
                        <a:rPr lang="en-GB" sz="1200" b="0" i="0" u="none" strike="noStrike" kern="1200" baseline="0" dirty="0">
                          <a:solidFill>
                            <a:schemeClr val="tx1"/>
                          </a:solidFill>
                          <a:latin typeface="+mn-lt"/>
                          <a:ea typeface="+mn-ea"/>
                          <a:cs typeface="+mn-cs"/>
                        </a:rPr>
                        <a:t>Clip 132 Experimental Probabilities </a:t>
                      </a:r>
                      <a:r>
                        <a:rPr lang="en-GB" sz="900" b="0" i="0" u="none" strike="noStrike" kern="1200" baseline="0" dirty="0">
                          <a:solidFill>
                            <a:schemeClr val="tx1"/>
                          </a:solidFill>
                          <a:latin typeface="+mn-lt"/>
                          <a:ea typeface="+mn-ea"/>
                          <a:cs typeface="+mn-cs"/>
                        </a:rPr>
                        <a:t>	</a:t>
                      </a:r>
                    </a:p>
                    <a:p>
                      <a:pPr>
                        <a:spcAft>
                          <a:spcPts val="0"/>
                        </a:spcAft>
                      </a:pPr>
                      <a:endParaRPr lang="en-GB" sz="900" dirty="0">
                        <a:effectLst/>
                        <a:latin typeface="Comic Sans MS" pitchFamily="66" charset="0"/>
                        <a:ea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60861">
                <a:tc vMerge="1">
                  <a:txBody>
                    <a:bodyPr/>
                    <a:lstStyle/>
                    <a:p>
                      <a:endParaRPr lang="en-GB"/>
                    </a:p>
                  </a:txBody>
                  <a:tcPr/>
                </a:tc>
                <a:tc>
                  <a:txBody>
                    <a:bodyPr/>
                    <a:lstStyle/>
                    <a:p>
                      <a:pPr algn="ctr">
                        <a:spcAft>
                          <a:spcPts val="0"/>
                        </a:spcAft>
                      </a:pPr>
                      <a:r>
                        <a:rPr lang="en-GB" sz="900" b="1" dirty="0">
                          <a:effectLst/>
                          <a:latin typeface="Comic Sans MS" pitchFamily="66" charset="0"/>
                          <a:ea typeface="Times New Roman"/>
                        </a:rPr>
                        <a:t>PLENARIES/KEY QUESTIONS</a:t>
                      </a:r>
                      <a:endParaRPr lang="en-GB" sz="900" dirty="0">
                        <a:effectLst/>
                        <a:latin typeface="Comic Sans MS" pitchFamily="66" charset="0"/>
                        <a:ea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r h="2053947">
                <a:tc vMerge="1">
                  <a:txBody>
                    <a:bodyPr/>
                    <a:lstStyle/>
                    <a:p>
                      <a:endParaRPr lang="en-GB" dirty="0"/>
                    </a:p>
                  </a:txBody>
                  <a:tcPr/>
                </a:tc>
                <a:tc>
                  <a:txBody>
                    <a:bodyPr/>
                    <a:lstStyle/>
                    <a:p>
                      <a:r>
                        <a:rPr lang="en-GB" sz="1100" kern="1200" dirty="0">
                          <a:solidFill>
                            <a:schemeClr val="tx1"/>
                          </a:solidFill>
                          <a:effectLst/>
                          <a:latin typeface="+mn-lt"/>
                          <a:ea typeface="+mn-ea"/>
                          <a:cs typeface="+mn-cs"/>
                        </a:rPr>
                        <a:t>Recognise that two paints mixed red to yellow 5 : 4 and 20 : 16 are the same colour.</a:t>
                      </a:r>
                    </a:p>
                    <a:p>
                      <a:r>
                        <a:rPr lang="en-GB" sz="1100" kern="1200" dirty="0">
                          <a:solidFill>
                            <a:schemeClr val="tx1"/>
                          </a:solidFill>
                          <a:effectLst/>
                          <a:latin typeface="+mn-lt"/>
                          <a:ea typeface="+mn-ea"/>
                          <a:cs typeface="+mn-cs"/>
                        </a:rPr>
                        <a:t>If it takes 2 builders 10 days to build a wall, how long will it take 3 builders? (SMSC)(BV)</a:t>
                      </a:r>
                    </a:p>
                    <a:p>
                      <a:r>
                        <a:rPr lang="en-GB" sz="1100" kern="1200" dirty="0">
                          <a:solidFill>
                            <a:schemeClr val="tx1"/>
                          </a:solidFill>
                          <a:effectLst/>
                          <a:latin typeface="+mn-lt"/>
                          <a:ea typeface="+mn-ea"/>
                          <a:cs typeface="+mn-cs"/>
                        </a:rPr>
                        <a:t>Scale up recipes and decide if there is enough of each ingredient.</a:t>
                      </a:r>
                    </a:p>
                    <a:p>
                      <a:r>
                        <a:rPr lang="en-GB" sz="1100" kern="1200" dirty="0">
                          <a:solidFill>
                            <a:schemeClr val="tx1"/>
                          </a:solidFill>
                          <a:effectLst/>
                          <a:latin typeface="+mn-lt"/>
                          <a:ea typeface="+mn-ea"/>
                          <a:cs typeface="+mn-cs"/>
                        </a:rPr>
                        <a:t>Given two sets of data in a table, are they in direct proportion?</a:t>
                      </a:r>
                    </a:p>
                    <a:p>
                      <a:r>
                        <a:rPr lang="en-GB" sz="1100" kern="1200" dirty="0">
                          <a:solidFill>
                            <a:schemeClr val="tx1"/>
                          </a:solidFill>
                          <a:effectLst/>
                          <a:latin typeface="+mn-lt"/>
                          <a:ea typeface="+mn-ea"/>
                          <a:cs typeface="+mn-cs"/>
                        </a:rPr>
                        <a:t>Find out/prove whether two variables are in direct proportion by plotting the graph and using it as a model to read off other values.</a:t>
                      </a:r>
                    </a:p>
                    <a:p>
                      <a:r>
                        <a:rPr lang="en-GB" sz="1100" kern="1200" dirty="0">
                          <a:solidFill>
                            <a:schemeClr val="tx1"/>
                          </a:solidFill>
                          <a:effectLst/>
                          <a:latin typeface="+mn-lt"/>
                          <a:ea typeface="+mn-ea"/>
                          <a:cs typeface="+mn-cs"/>
                        </a:rPr>
                        <a:t>Possible link with scatter graphs. (SMSC)(BV)</a:t>
                      </a:r>
                    </a:p>
                    <a:p>
                      <a:pPr algn="just">
                        <a:lnSpc>
                          <a:spcPct val="115000"/>
                        </a:lnSpc>
                        <a:spcAft>
                          <a:spcPts val="0"/>
                        </a:spcAft>
                      </a:pPr>
                      <a:endParaRPr lang="en-GB" sz="1000" dirty="0">
                        <a:effectLst/>
                        <a:latin typeface="+mn-lt"/>
                        <a:ea typeface="Calibri"/>
                        <a:cs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 name="Title 1"/>
          <p:cNvSpPr txBox="1">
            <a:spLocks/>
          </p:cNvSpPr>
          <p:nvPr/>
        </p:nvSpPr>
        <p:spPr>
          <a:xfrm>
            <a:off x="200208" y="228782"/>
            <a:ext cx="8943792" cy="1143240"/>
          </a:xfrm>
          <a:prstGeom prst="rect">
            <a:avLst/>
          </a:prstGeom>
        </p:spPr>
        <p:txBody>
          <a:bodyPr lIns="80105" tIns="40053" rIns="80105" bIns="40053"/>
          <a:lstStyle>
            <a:lvl1pPr algn="l" defTabSz="914400" rtl="0" eaLnBrk="1" latinLnBrk="0" hangingPunct="1">
              <a:spcBef>
                <a:spcPct val="0"/>
              </a:spcBef>
              <a:buNone/>
              <a:defRPr lang="en-GB" sz="1200" u="none" kern="1200" baseline="0" smtClean="0">
                <a:solidFill>
                  <a:schemeClr val="tx1"/>
                </a:solidFill>
                <a:effectLst/>
                <a:latin typeface="+mj-lt"/>
                <a:ea typeface="+mj-ea"/>
                <a:cs typeface="+mj-cs"/>
              </a:defRPr>
            </a:lvl1pPr>
          </a:lstStyle>
          <a:p>
            <a:pPr fontAlgn="base">
              <a:lnSpc>
                <a:spcPct val="115000"/>
              </a:lnSpc>
              <a:spcAft>
                <a:spcPts val="877"/>
              </a:spcAft>
            </a:pPr>
            <a:r>
              <a:rPr sz="1400" b="1" u="sng" dirty="0">
                <a:solidFill>
                  <a:prstClr val="black"/>
                </a:solidFill>
                <a:latin typeface="Comic Sans MS"/>
                <a:ea typeface="Times New Roman"/>
              </a:rPr>
              <a:t>Foundation TIER</a:t>
            </a:r>
            <a:r>
              <a:rPr sz="1400" b="1" dirty="0">
                <a:solidFill>
                  <a:prstClr val="black"/>
                </a:solidFill>
                <a:latin typeface="Comic Sans MS"/>
                <a:ea typeface="Times New Roman"/>
              </a:rPr>
              <a:t>                  		</a:t>
            </a:r>
            <a:r>
              <a:rPr sz="1600" b="1" dirty="0">
                <a:solidFill>
                  <a:prstClr val="black"/>
                </a:solidFill>
                <a:latin typeface="Comic Sans MS"/>
                <a:ea typeface="Times New Roman"/>
              </a:rPr>
              <a:t>Year10</a:t>
            </a:r>
            <a:r>
              <a:rPr sz="1400" b="1" dirty="0">
                <a:solidFill>
                  <a:prstClr val="black"/>
                </a:solidFill>
                <a:latin typeface="Comic Sans MS"/>
                <a:ea typeface="Times New Roman"/>
              </a:rPr>
              <a:t>        Spring1</a:t>
            </a:r>
            <a:br>
              <a:rPr dirty="0">
                <a:solidFill>
                  <a:prstClr val="black"/>
                </a:solidFill>
                <a:latin typeface="Times New Roman"/>
                <a:ea typeface="Times New Roman"/>
              </a:rPr>
            </a:br>
            <a:r>
              <a:rPr sz="1400" dirty="0">
                <a:solidFill>
                  <a:prstClr val="black"/>
                </a:solidFill>
              </a:rPr>
              <a:t>   </a:t>
            </a:r>
            <a:r>
              <a:rPr lang="en-GB" sz="1400" b="1" dirty="0"/>
              <a:t>13b. Probability II </a:t>
            </a:r>
            <a:r>
              <a:rPr lang="en-GB" sz="1400" dirty="0"/>
              <a:t>                                                                                                 </a:t>
            </a:r>
            <a:r>
              <a:rPr sz="1400" b="1" dirty="0">
                <a:solidFill>
                  <a:prstClr val="black"/>
                </a:solidFill>
                <a:latin typeface="Comic Sans MS"/>
                <a:ea typeface="Times New Roman"/>
              </a:rPr>
              <a:t>TIME ALLOCATION</a:t>
            </a:r>
            <a:r>
              <a:rPr sz="1800" b="1" dirty="0">
                <a:solidFill>
                  <a:prstClr val="black"/>
                </a:solidFill>
                <a:latin typeface="Comic Sans MS"/>
                <a:ea typeface="Times New Roman"/>
              </a:rPr>
              <a:t>: </a:t>
            </a:r>
            <a:r>
              <a:rPr sz="1800" b="1" dirty="0">
                <a:solidFill>
                  <a:prstClr val="black"/>
                </a:solidFill>
              </a:rPr>
              <a:t>8-10hours</a:t>
            </a:r>
            <a:br>
              <a:rPr sz="1800" b="1" dirty="0">
                <a:solidFill>
                  <a:prstClr val="black"/>
                </a:solidFill>
                <a:latin typeface="Times New Roman"/>
                <a:ea typeface="Times New Roman"/>
              </a:rPr>
            </a:br>
            <a:endParaRPr sz="1800" b="1" dirty="0">
              <a:solidFill>
                <a:prstClr val="black"/>
              </a:solidFill>
            </a:endParaRPr>
          </a:p>
        </p:txBody>
      </p:sp>
    </p:spTree>
    <p:extLst>
      <p:ext uri="{BB962C8B-B14F-4D97-AF65-F5344CB8AC3E}">
        <p14:creationId xmlns:p14="http://schemas.microsoft.com/office/powerpoint/2010/main" val="4045763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74098041"/>
              </p:ext>
            </p:extLst>
          </p:nvPr>
        </p:nvGraphicFramePr>
        <p:xfrm>
          <a:off x="76201" y="978612"/>
          <a:ext cx="8929168" cy="5748022"/>
        </p:xfrm>
        <a:graphic>
          <a:graphicData uri="http://schemas.openxmlformats.org/drawingml/2006/table">
            <a:tbl>
              <a:tblPr firstRow="1" firstCol="1" lastRow="1" lastCol="1" bandRow="1" bandCol="1"/>
              <a:tblGrid>
                <a:gridCol w="5410199">
                  <a:extLst>
                    <a:ext uri="{9D8B030D-6E8A-4147-A177-3AD203B41FA5}">
                      <a16:colId xmlns:a16="http://schemas.microsoft.com/office/drawing/2014/main" val="20000"/>
                    </a:ext>
                  </a:extLst>
                </a:gridCol>
                <a:gridCol w="3518969">
                  <a:extLst>
                    <a:ext uri="{9D8B030D-6E8A-4147-A177-3AD203B41FA5}">
                      <a16:colId xmlns:a16="http://schemas.microsoft.com/office/drawing/2014/main" val="20001"/>
                    </a:ext>
                  </a:extLst>
                </a:gridCol>
              </a:tblGrid>
              <a:tr h="276451">
                <a:tc>
                  <a:txBody>
                    <a:bodyPr/>
                    <a:lstStyle/>
                    <a:p>
                      <a:pPr algn="ctr">
                        <a:spcAft>
                          <a:spcPts val="0"/>
                        </a:spcAft>
                      </a:pPr>
                      <a:r>
                        <a:rPr lang="en-GB" sz="900" b="1" dirty="0">
                          <a:effectLst/>
                          <a:latin typeface="Comic Sans MS" pitchFamily="66" charset="0"/>
                          <a:ea typeface="Times New Roman"/>
                        </a:rPr>
                        <a:t>PRIOR KNOWLEDGE</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spcAft>
                          <a:spcPts val="0"/>
                        </a:spcAft>
                      </a:pPr>
                      <a:r>
                        <a:rPr lang="en-GB" sz="900" b="1" dirty="0">
                          <a:effectLst/>
                          <a:latin typeface="Comic Sans MS" pitchFamily="66" charset="0"/>
                          <a:ea typeface="Times New Roman"/>
                        </a:rPr>
                        <a:t>KEY WORDS</a:t>
                      </a:r>
                      <a:endParaRPr lang="en-GB" sz="900" dirty="0">
                        <a:effectLst/>
                        <a:latin typeface="Comic Sans MS" pitchFamily="66" charset="0"/>
                        <a:ea typeface="Times New Roman"/>
                      </a:endParaRPr>
                    </a:p>
                    <a:p>
                      <a:pPr algn="ctr">
                        <a:spcAft>
                          <a:spcPts val="0"/>
                        </a:spcAft>
                      </a:pP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0"/>
                  </a:ext>
                </a:extLst>
              </a:tr>
              <a:tr h="802337">
                <a:tc>
                  <a:txBody>
                    <a:bodyPr/>
                    <a:lstStyle/>
                    <a:p>
                      <a:r>
                        <a:rPr lang="en-GB" sz="1200" kern="1200" dirty="0">
                          <a:solidFill>
                            <a:schemeClr val="tx1"/>
                          </a:solidFill>
                          <a:effectLst/>
                          <a:latin typeface="+mn-lt"/>
                          <a:ea typeface="+mn-ea"/>
                          <a:cs typeface="+mn-cs"/>
                        </a:rPr>
                        <a:t>Students should be able to interpret scales on a range of measuring instruments.</a:t>
                      </a:r>
                    </a:p>
                    <a:p>
                      <a:r>
                        <a:rPr lang="en-GB" sz="1200" kern="1200" dirty="0">
                          <a:solidFill>
                            <a:schemeClr val="tx1"/>
                          </a:solidFill>
                          <a:effectLst/>
                          <a:latin typeface="+mn-lt"/>
                          <a:ea typeface="+mn-ea"/>
                          <a:cs typeface="+mn-cs"/>
                        </a:rPr>
                        <a:t>Students should be able to find a percentage of an amount and relate percentages to decimals.</a:t>
                      </a:r>
                    </a:p>
                    <a:p>
                      <a:r>
                        <a:rPr lang="en-GB" sz="1200" kern="1200" dirty="0">
                          <a:solidFill>
                            <a:schemeClr val="tx1"/>
                          </a:solidFill>
                          <a:effectLst/>
                          <a:latin typeface="+mn-lt"/>
                          <a:ea typeface="+mn-ea"/>
                          <a:cs typeface="+mn-cs"/>
                        </a:rPr>
                        <a:t>Students should be able to rearrange equations and use these to solve problems. </a:t>
                      </a:r>
                    </a:p>
                    <a:p>
                      <a:r>
                        <a:rPr lang="en-GB" sz="1200" kern="1200" dirty="0">
                          <a:solidFill>
                            <a:schemeClr val="tx1"/>
                          </a:solidFill>
                          <a:effectLst/>
                          <a:latin typeface="+mn-lt"/>
                          <a:ea typeface="+mn-ea"/>
                          <a:cs typeface="+mn-cs"/>
                        </a:rPr>
                        <a:t>Students should know speed = distance/time, density = mass/volume</a:t>
                      </a: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200" kern="1200" dirty="0">
                          <a:solidFill>
                            <a:schemeClr val="tx1"/>
                          </a:solidFill>
                          <a:effectLst/>
                          <a:latin typeface="+mn-lt"/>
                          <a:ea typeface="+mn-ea"/>
                          <a:cs typeface="+mn-cs"/>
                        </a:rPr>
                        <a:t>Ratio, proportion, best value, proportional change, compound measure, density, mass, volume, speed, distance, time, density, mass, volume, pressure, acceleration, velocity, inverse, direct</a:t>
                      </a:r>
                    </a:p>
                    <a:p>
                      <a:pPr algn="ctr">
                        <a:spcAft>
                          <a:spcPts val="0"/>
                        </a:spcAft>
                      </a:pPr>
                      <a:r>
                        <a:rPr lang="en-GB" sz="900" dirty="0">
                          <a:effectLst/>
                          <a:latin typeface="Comic Sans MS" pitchFamily="66" charset="0"/>
                          <a:ea typeface="Times New Roman"/>
                        </a:rPr>
                        <a:t>.</a:t>
                      </a:r>
                    </a:p>
                    <a:p>
                      <a:pPr>
                        <a:spcAft>
                          <a:spcPts val="0"/>
                        </a:spcAft>
                      </a:pPr>
                      <a:r>
                        <a:rPr lang="en-GB" sz="900" dirty="0">
                          <a:effectLst/>
                          <a:latin typeface="Comic Sans MS" pitchFamily="66" charset="0"/>
                          <a:ea typeface="Times New Roman"/>
                        </a:rPr>
                        <a:t> </a:t>
                      </a: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17241">
                <a:tc>
                  <a:txBody>
                    <a:bodyPr/>
                    <a:lstStyle/>
                    <a:p>
                      <a:pPr algn="ctr">
                        <a:spcAft>
                          <a:spcPts val="0"/>
                        </a:spcAft>
                      </a:pPr>
                      <a:r>
                        <a:rPr lang="en-GB" sz="900" b="1" dirty="0">
                          <a:effectLst/>
                          <a:latin typeface="Comic Sans MS" pitchFamily="66" charset="0"/>
                          <a:ea typeface="Times New Roman"/>
                        </a:rPr>
                        <a:t>LEARNING OBJECTIVES</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spcAft>
                          <a:spcPts val="0"/>
                        </a:spcAft>
                      </a:pPr>
                      <a:r>
                        <a:rPr lang="en-GB" sz="900" b="1" dirty="0">
                          <a:effectLst/>
                          <a:latin typeface="Comic Sans MS" pitchFamily="66" charset="0"/>
                          <a:ea typeface="Times New Roman"/>
                        </a:rPr>
                        <a:t>RESOURCES/ACTIVITIES/ICT</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2"/>
                  </a:ext>
                </a:extLst>
              </a:tr>
              <a:tr h="1545216">
                <a:tc rowSpan="3">
                  <a:txBody>
                    <a:bodyPr/>
                    <a:lstStyle/>
                    <a:p>
                      <a:pPr lvl="0"/>
                      <a:r>
                        <a:rPr lang="en-GB" sz="1200" kern="1200" dirty="0">
                          <a:solidFill>
                            <a:schemeClr val="tx1"/>
                          </a:solidFill>
                          <a:effectLst/>
                          <a:latin typeface="+mn-lt"/>
                          <a:ea typeface="+mn-ea"/>
                          <a:cs typeface="+mn-cs"/>
                        </a:rPr>
                        <a:t>Understand and use compound measures: (Grade D-C)</a:t>
                      </a:r>
                    </a:p>
                    <a:p>
                      <a:pPr marL="228600" lvl="0" indent="-228600">
                        <a:buFont typeface="+mj-lt"/>
                        <a:buAutoNum type="arabicPeriod"/>
                      </a:pPr>
                      <a:r>
                        <a:rPr lang="en-GB" sz="1200" kern="1200" dirty="0">
                          <a:solidFill>
                            <a:schemeClr val="tx1"/>
                          </a:solidFill>
                          <a:effectLst/>
                          <a:latin typeface="+mn-lt"/>
                          <a:ea typeface="+mn-ea"/>
                          <a:cs typeface="+mn-cs"/>
                        </a:rPr>
                        <a:t>density;  2.pressure;  3.speed:</a:t>
                      </a:r>
                    </a:p>
                    <a:p>
                      <a:pPr lvl="0"/>
                      <a:r>
                        <a:rPr lang="en-GB" sz="1200" kern="1200" dirty="0">
                          <a:solidFill>
                            <a:schemeClr val="tx1"/>
                          </a:solidFill>
                          <a:effectLst/>
                          <a:latin typeface="+mn-lt"/>
                          <a:ea typeface="+mn-ea"/>
                          <a:cs typeface="+mn-cs"/>
                        </a:rPr>
                        <a:t>convert between metric speed measures;(Grade D/3)(SMSC)</a:t>
                      </a:r>
                    </a:p>
                    <a:p>
                      <a:pPr lvl="0"/>
                      <a:r>
                        <a:rPr lang="en-GB" sz="1200" kern="1200" dirty="0">
                          <a:solidFill>
                            <a:schemeClr val="tx1"/>
                          </a:solidFill>
                          <a:effectLst/>
                          <a:latin typeface="+mn-lt"/>
                          <a:ea typeface="+mn-ea"/>
                          <a:cs typeface="+mn-cs"/>
                        </a:rPr>
                        <a:t>read values in km/h and mph from a speedometer;</a:t>
                      </a:r>
                    </a:p>
                    <a:p>
                      <a:pPr lvl="0"/>
                      <a:r>
                        <a:rPr lang="en-GB" sz="1200" kern="1200" dirty="0">
                          <a:solidFill>
                            <a:schemeClr val="tx1"/>
                          </a:solidFill>
                          <a:effectLst/>
                          <a:latin typeface="+mn-lt"/>
                          <a:ea typeface="+mn-ea"/>
                          <a:cs typeface="+mn-cs"/>
                        </a:rPr>
                        <a:t>calculate average speed, distance, time – in miles per hour as well as metric measures;</a:t>
                      </a:r>
                    </a:p>
                    <a:p>
                      <a:pPr lvl="0"/>
                      <a:r>
                        <a:rPr lang="en-GB" sz="1200" kern="1200" dirty="0">
                          <a:solidFill>
                            <a:schemeClr val="tx1"/>
                          </a:solidFill>
                          <a:effectLst/>
                          <a:latin typeface="+mn-lt"/>
                          <a:ea typeface="+mn-ea"/>
                          <a:cs typeface="+mn-cs"/>
                        </a:rPr>
                        <a:t>use kinematics formulae from the formulae sheet to calculate speed, acceleration (with variables defined in the question);(Grade C-/4)(SMSC)</a:t>
                      </a:r>
                    </a:p>
                    <a:p>
                      <a:pPr lvl="0"/>
                      <a:r>
                        <a:rPr lang="en-GB" sz="1200" kern="1200" dirty="0">
                          <a:solidFill>
                            <a:schemeClr val="tx1"/>
                          </a:solidFill>
                          <a:effectLst/>
                          <a:latin typeface="+mn-lt"/>
                          <a:ea typeface="+mn-ea"/>
                          <a:cs typeface="+mn-cs"/>
                        </a:rPr>
                        <a:t>change d/t in m/s to a formula in km/h, i.e. d/t × (60 × 60)/1000 – with support;</a:t>
                      </a:r>
                    </a:p>
                    <a:p>
                      <a:pPr lvl="0"/>
                      <a:r>
                        <a:rPr lang="en-GB" sz="1200" kern="1200" dirty="0">
                          <a:solidFill>
                            <a:schemeClr val="tx1"/>
                          </a:solidFill>
                          <a:effectLst/>
                          <a:latin typeface="+mn-lt"/>
                          <a:ea typeface="+mn-ea"/>
                          <a:cs typeface="+mn-cs"/>
                        </a:rPr>
                        <a:t>Express a given number as a percentage of another number in more complex situations; (Grade C-/4)(SMSC)(BV)</a:t>
                      </a:r>
                    </a:p>
                    <a:p>
                      <a:pPr lvl="0"/>
                      <a:r>
                        <a:rPr lang="en-GB" sz="1200" kern="1200" dirty="0">
                          <a:solidFill>
                            <a:schemeClr val="tx1"/>
                          </a:solidFill>
                          <a:effectLst/>
                          <a:latin typeface="+mn-lt"/>
                          <a:ea typeface="+mn-ea"/>
                          <a:cs typeface="+mn-cs"/>
                        </a:rPr>
                        <a:t>Calculate percentage profit or loss;(grade C-/4)</a:t>
                      </a:r>
                    </a:p>
                    <a:p>
                      <a:pPr lvl="0"/>
                      <a:r>
                        <a:rPr lang="en-GB" sz="1200" kern="1200" dirty="0">
                          <a:solidFill>
                            <a:schemeClr val="tx1"/>
                          </a:solidFill>
                          <a:effectLst/>
                          <a:latin typeface="+mn-lt"/>
                          <a:ea typeface="+mn-ea"/>
                          <a:cs typeface="+mn-cs"/>
                        </a:rPr>
                        <a:t>Make calculations involving repeated percentage change, not using the formula;</a:t>
                      </a:r>
                    </a:p>
                    <a:p>
                      <a:pPr lvl="0"/>
                      <a:r>
                        <a:rPr lang="en-GB" sz="1200" kern="1200" dirty="0">
                          <a:solidFill>
                            <a:schemeClr val="tx1"/>
                          </a:solidFill>
                          <a:effectLst/>
                          <a:latin typeface="+mn-lt"/>
                          <a:ea typeface="+mn-ea"/>
                          <a:cs typeface="+mn-cs"/>
                        </a:rPr>
                        <a:t>Find the original amount given the final amount after a percentage increase or decrease;(Grade B-/5)</a:t>
                      </a:r>
                    </a:p>
                    <a:p>
                      <a:pPr lvl="0"/>
                      <a:r>
                        <a:rPr lang="en-GB" sz="1200" kern="1200" dirty="0">
                          <a:solidFill>
                            <a:schemeClr val="tx1"/>
                          </a:solidFill>
                          <a:effectLst/>
                          <a:latin typeface="+mn-lt"/>
                          <a:ea typeface="+mn-ea"/>
                          <a:cs typeface="+mn-cs"/>
                        </a:rPr>
                        <a:t>Use compound interest;(Grade C/5)(SMSC)(BV)</a:t>
                      </a:r>
                    </a:p>
                    <a:p>
                      <a:pPr lvl="0"/>
                      <a:r>
                        <a:rPr lang="en-GB" sz="1200" kern="1200" dirty="0">
                          <a:solidFill>
                            <a:schemeClr val="tx1"/>
                          </a:solidFill>
                          <a:effectLst/>
                          <a:latin typeface="+mn-lt"/>
                          <a:ea typeface="+mn-ea"/>
                          <a:cs typeface="+mn-cs"/>
                        </a:rPr>
                        <a:t>Use a variety of measures in ratio and proportion problems</a:t>
                      </a:r>
                      <a:r>
                        <a:rPr lang="en-GB" sz="1200" kern="1200" dirty="0">
                          <a:solidFill>
                            <a:schemeClr val="tx1"/>
                          </a:solidFill>
                          <a:effectLst/>
                          <a:latin typeface="+mn-lt"/>
                          <a:ea typeface="+mn-ea"/>
                          <a:cs typeface="+mn-cs"/>
                          <a:sym typeface="Wingdings" panose="05000000000000000000" pitchFamily="2" charset="2"/>
                        </a:rPr>
                        <a:t>(Grade</a:t>
                      </a:r>
                      <a:r>
                        <a:rPr lang="en-GB" sz="1200" kern="1200" baseline="0" dirty="0">
                          <a:solidFill>
                            <a:schemeClr val="tx1"/>
                          </a:solidFill>
                          <a:effectLst/>
                          <a:latin typeface="+mn-lt"/>
                          <a:ea typeface="+mn-ea"/>
                          <a:cs typeface="+mn-cs"/>
                          <a:sym typeface="Wingdings" panose="05000000000000000000" pitchFamily="2" charset="2"/>
                        </a:rPr>
                        <a:t> B-/5)</a:t>
                      </a:r>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currency conversion;</a:t>
                      </a:r>
                    </a:p>
                    <a:p>
                      <a:pPr lvl="0"/>
                      <a:r>
                        <a:rPr lang="en-GB" sz="1200" kern="1200" dirty="0">
                          <a:solidFill>
                            <a:schemeClr val="tx1"/>
                          </a:solidFill>
                          <a:effectLst/>
                          <a:latin typeface="+mn-lt"/>
                          <a:ea typeface="+mn-ea"/>
                          <a:cs typeface="+mn-cs"/>
                        </a:rPr>
                        <a:t>rates of pay;</a:t>
                      </a:r>
                    </a:p>
                    <a:p>
                      <a:pPr lvl="0"/>
                      <a:r>
                        <a:rPr lang="en-GB" sz="1200" kern="1200" dirty="0">
                          <a:solidFill>
                            <a:schemeClr val="tx1"/>
                          </a:solidFill>
                          <a:effectLst/>
                          <a:latin typeface="+mn-lt"/>
                          <a:ea typeface="+mn-ea"/>
                          <a:cs typeface="+mn-cs"/>
                        </a:rPr>
                        <a:t>best value;</a:t>
                      </a:r>
                    </a:p>
                    <a:p>
                      <a:pPr lvl="0"/>
                      <a:r>
                        <a:rPr lang="en-GB" sz="1200" kern="1200" dirty="0">
                          <a:solidFill>
                            <a:schemeClr val="tx1"/>
                          </a:solidFill>
                          <a:effectLst/>
                          <a:latin typeface="+mn-lt"/>
                          <a:ea typeface="+mn-ea"/>
                          <a:cs typeface="+mn-cs"/>
                        </a:rPr>
                        <a:t>Set up, solve and interpret the answers in growth and decay problems;(grade C+/5)</a:t>
                      </a:r>
                    </a:p>
                    <a:p>
                      <a:pPr lvl="0"/>
                      <a:r>
                        <a:rPr lang="en-GB" sz="1200" kern="1200" dirty="0">
                          <a:solidFill>
                            <a:schemeClr val="tx1"/>
                          </a:solidFill>
                          <a:effectLst/>
                          <a:latin typeface="+mn-lt"/>
                          <a:ea typeface="+mn-ea"/>
                          <a:cs typeface="+mn-cs"/>
                        </a:rPr>
                        <a:t>Understand that </a:t>
                      </a:r>
                      <a:r>
                        <a:rPr lang="en-GB" sz="1200" i="1" kern="1200" dirty="0">
                          <a:solidFill>
                            <a:schemeClr val="tx1"/>
                          </a:solidFill>
                          <a:effectLst/>
                          <a:latin typeface="+mn-lt"/>
                          <a:ea typeface="+mn-ea"/>
                          <a:cs typeface="+mn-cs"/>
                        </a:rPr>
                        <a:t>X</a:t>
                      </a:r>
                      <a:r>
                        <a:rPr lang="en-GB" sz="1200" kern="1200" dirty="0">
                          <a:solidFill>
                            <a:schemeClr val="tx1"/>
                          </a:solidFill>
                          <a:effectLst/>
                          <a:latin typeface="+mn-lt"/>
                          <a:ea typeface="+mn-ea"/>
                          <a:cs typeface="+mn-cs"/>
                        </a:rPr>
                        <a:t> is inversely proportional to </a:t>
                      </a:r>
                      <a:r>
                        <a:rPr lang="en-GB" sz="1200" i="1" kern="1200" dirty="0">
                          <a:solidFill>
                            <a:schemeClr val="tx1"/>
                          </a:solidFill>
                          <a:effectLst/>
                          <a:latin typeface="+mn-lt"/>
                          <a:ea typeface="+mn-ea"/>
                          <a:cs typeface="+mn-cs"/>
                        </a:rPr>
                        <a:t>Y</a:t>
                      </a:r>
                      <a:r>
                        <a:rPr lang="en-GB" sz="1200" kern="1200" dirty="0">
                          <a:solidFill>
                            <a:schemeClr val="tx1"/>
                          </a:solidFill>
                          <a:effectLst/>
                          <a:latin typeface="+mn-lt"/>
                          <a:ea typeface="+mn-ea"/>
                          <a:cs typeface="+mn-cs"/>
                        </a:rPr>
                        <a:t> is equivalent to </a:t>
                      </a:r>
                      <a:r>
                        <a:rPr lang="en-GB" sz="1200" i="1" kern="1200" dirty="0">
                          <a:solidFill>
                            <a:schemeClr val="tx1"/>
                          </a:solidFill>
                          <a:effectLst/>
                          <a:latin typeface="+mn-lt"/>
                          <a:ea typeface="+mn-ea"/>
                          <a:cs typeface="+mn-cs"/>
                        </a:rPr>
                        <a:t>X</a:t>
                      </a:r>
                      <a:r>
                        <a:rPr lang="en-GB" sz="1200" kern="1200" dirty="0">
                          <a:solidFill>
                            <a:schemeClr val="tx1"/>
                          </a:solidFill>
                          <a:effectLst/>
                          <a:latin typeface="+mn-lt"/>
                          <a:ea typeface="+mn-ea"/>
                          <a:cs typeface="+mn-cs"/>
                        </a:rPr>
                        <a:t> is proportional to ; </a:t>
                      </a:r>
                    </a:p>
                    <a:p>
                      <a:pPr lvl="0"/>
                      <a:r>
                        <a:rPr lang="en-GB" sz="1200" kern="1200" dirty="0">
                          <a:solidFill>
                            <a:schemeClr val="tx1"/>
                          </a:solidFill>
                          <a:effectLst/>
                          <a:latin typeface="+mn-lt"/>
                          <a:ea typeface="+mn-ea"/>
                          <a:cs typeface="+mn-cs"/>
                        </a:rPr>
                        <a:t>Interpret equations that describe direct and inverse proportion. (Grade C+/5)</a:t>
                      </a: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900" dirty="0">
                        <a:effectLst/>
                        <a:latin typeface="Comic Sans MS" pitchFamily="66" charset="0"/>
                        <a:ea typeface="Times New Roman"/>
                      </a:endParaRPr>
                    </a:p>
                    <a:p>
                      <a:r>
                        <a:rPr lang="en-US" sz="1200" kern="1200" dirty="0">
                          <a:solidFill>
                            <a:schemeClr val="tx1"/>
                          </a:solidFill>
                          <a:effectLst/>
                          <a:latin typeface="+mn-lt"/>
                          <a:ea typeface="+mn-ea"/>
                          <a:cs typeface="+mn-cs"/>
                        </a:rPr>
                        <a:t>NCETM: </a:t>
                      </a:r>
                      <a:r>
                        <a:rPr lang="en-US" sz="1200" u="sng" kern="1200" dirty="0">
                          <a:solidFill>
                            <a:schemeClr val="tx1"/>
                          </a:solidFill>
                          <a:effectLst/>
                          <a:latin typeface="+mn-lt"/>
                          <a:ea typeface="+mn-ea"/>
                          <a:cs typeface="+mn-cs"/>
                          <a:hlinkClick r:id="rId2"/>
                        </a:rPr>
                        <a:t>Multiplicative reasoning</a:t>
                      </a:r>
                      <a:r>
                        <a:rPr lang="en-US" sz="1200" u="sng" kern="1200" dirty="0">
                          <a:solidFill>
                            <a:schemeClr val="tx1"/>
                          </a:solidFill>
                          <a:effectLst/>
                          <a:latin typeface="+mn-lt"/>
                          <a:ea typeface="+mn-ea"/>
                          <a:cs typeface="+mn-cs"/>
                        </a:rPr>
                        <a:t>(SMSC)(BV)</a:t>
                      </a:r>
                    </a:p>
                    <a:p>
                      <a:r>
                        <a:rPr lang="en-GB" sz="1200" kern="1200" dirty="0">
                          <a:solidFill>
                            <a:schemeClr val="tx1"/>
                          </a:solidFill>
                          <a:effectLst/>
                          <a:latin typeface="+mn-lt"/>
                          <a:ea typeface="+mn-ea"/>
                          <a:cs typeface="+mn-cs"/>
                        </a:rPr>
                        <a:t>•Show me an example of two quantities that will be in proportion.  And another.  And another …</a:t>
                      </a:r>
                    </a:p>
                    <a:p>
                      <a:r>
                        <a:rPr lang="en-GB" sz="1200" kern="1200" dirty="0">
                          <a:solidFill>
                            <a:schemeClr val="tx1"/>
                          </a:solidFill>
                          <a:effectLst/>
                          <a:latin typeface="+mn-lt"/>
                          <a:ea typeface="+mn-ea"/>
                          <a:cs typeface="+mn-cs"/>
                        </a:rPr>
                        <a:t>(Showing a table of values such as the one •Which is the faster speed: 60 km/h or 10 m/s?  Explain why. (BV)</a:t>
                      </a: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60861">
                <a:tc vMerge="1">
                  <a:txBody>
                    <a:bodyPr/>
                    <a:lstStyle/>
                    <a:p>
                      <a:endParaRPr lang="en-GB"/>
                    </a:p>
                  </a:txBody>
                  <a:tcPr/>
                </a:tc>
                <a:tc>
                  <a:txBody>
                    <a:bodyPr/>
                    <a:lstStyle/>
                    <a:p>
                      <a:pPr algn="ctr">
                        <a:spcAft>
                          <a:spcPts val="0"/>
                        </a:spcAft>
                      </a:pPr>
                      <a:r>
                        <a:rPr lang="en-GB" sz="900" b="1" dirty="0">
                          <a:effectLst/>
                          <a:latin typeface="Comic Sans MS" pitchFamily="66" charset="0"/>
                          <a:ea typeface="Times New Roman"/>
                        </a:rPr>
                        <a:t>PLENARIES/KEY QUESTIONS</a:t>
                      </a:r>
                      <a:endParaRPr lang="en-GB" sz="900" dirty="0">
                        <a:effectLst/>
                        <a:latin typeface="Comic Sans MS" pitchFamily="66" charset="0"/>
                        <a:ea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r h="2053947">
                <a:tc vMerge="1">
                  <a:txBody>
                    <a:bodyPr/>
                    <a:lstStyle/>
                    <a:p>
                      <a:endParaRPr lang="en-GB" dirty="0"/>
                    </a:p>
                  </a:txBody>
                  <a:tcPr/>
                </a:tc>
                <a:tc>
                  <a:txBody>
                    <a:bodyPr/>
                    <a:lstStyle/>
                    <a:p>
                      <a:r>
                        <a:rPr lang="en-GB" sz="1200" kern="1200" dirty="0">
                          <a:solidFill>
                            <a:schemeClr val="tx1"/>
                          </a:solidFill>
                          <a:effectLst/>
                          <a:latin typeface="+mn-lt"/>
                          <a:ea typeface="+mn-ea"/>
                          <a:cs typeface="+mn-cs"/>
                        </a:rPr>
                        <a:t>Know that measurements using real numbers depend upon the choice of unit, with speedometers and rates of change.</a:t>
                      </a:r>
                    </a:p>
                    <a:p>
                      <a:r>
                        <a:rPr lang="en-GB" sz="1200" kern="1200" dirty="0">
                          <a:solidFill>
                            <a:schemeClr val="tx1"/>
                          </a:solidFill>
                          <a:effectLst/>
                          <a:latin typeface="+mn-lt"/>
                          <a:ea typeface="+mn-ea"/>
                          <a:cs typeface="+mn-cs"/>
                        </a:rPr>
                        <a:t>Change m/s to km/h.</a:t>
                      </a:r>
                    </a:p>
                    <a:p>
                      <a:r>
                        <a:rPr lang="en-GB" sz="1200" kern="1200" dirty="0">
                          <a:solidFill>
                            <a:schemeClr val="tx1"/>
                          </a:solidFill>
                          <a:effectLst/>
                          <a:latin typeface="+mn-lt"/>
                          <a:ea typeface="+mn-ea"/>
                          <a:cs typeface="+mn-cs"/>
                        </a:rPr>
                        <a:t>Understand direct proportion as: as </a:t>
                      </a:r>
                      <a:r>
                        <a:rPr lang="en-GB" sz="1200" i="1" kern="1200" dirty="0">
                          <a:solidFill>
                            <a:schemeClr val="tx1"/>
                          </a:solidFill>
                          <a:effectLst/>
                          <a:latin typeface="+mn-lt"/>
                          <a:ea typeface="+mn-ea"/>
                          <a:cs typeface="+mn-cs"/>
                        </a:rPr>
                        <a:t>x</a:t>
                      </a:r>
                      <a:r>
                        <a:rPr lang="en-GB" sz="1200" kern="1200" dirty="0">
                          <a:solidFill>
                            <a:schemeClr val="tx1"/>
                          </a:solidFill>
                          <a:effectLst/>
                          <a:latin typeface="+mn-lt"/>
                          <a:ea typeface="+mn-ea"/>
                          <a:cs typeface="+mn-cs"/>
                        </a:rPr>
                        <a:t> increase, </a:t>
                      </a:r>
                      <a:r>
                        <a:rPr lang="en-GB" sz="1200" i="1" kern="1200" dirty="0">
                          <a:solidFill>
                            <a:schemeClr val="tx1"/>
                          </a:solidFill>
                          <a:effectLst/>
                          <a:latin typeface="+mn-lt"/>
                          <a:ea typeface="+mn-ea"/>
                          <a:cs typeface="+mn-cs"/>
                        </a:rPr>
                        <a:t>y</a:t>
                      </a:r>
                      <a:r>
                        <a:rPr lang="en-GB" sz="1200" kern="1200" dirty="0">
                          <a:solidFill>
                            <a:schemeClr val="tx1"/>
                          </a:solidFill>
                          <a:effectLst/>
                          <a:latin typeface="+mn-lt"/>
                          <a:ea typeface="+mn-ea"/>
                          <a:cs typeface="+mn-cs"/>
                        </a:rPr>
                        <a:t> increases. </a:t>
                      </a:r>
                    </a:p>
                    <a:p>
                      <a:r>
                        <a:rPr lang="en-GB" sz="1200" kern="1200" dirty="0">
                          <a:solidFill>
                            <a:schemeClr val="tx1"/>
                          </a:solidFill>
                          <a:effectLst/>
                          <a:latin typeface="+mn-lt"/>
                          <a:ea typeface="+mn-ea"/>
                          <a:cs typeface="+mn-cs"/>
                        </a:rPr>
                        <a:t>Understand inverse proportion as: as </a:t>
                      </a:r>
                      <a:r>
                        <a:rPr lang="en-GB" sz="1200" i="1" kern="1200" dirty="0">
                          <a:solidFill>
                            <a:schemeClr val="tx1"/>
                          </a:solidFill>
                          <a:effectLst/>
                          <a:latin typeface="+mn-lt"/>
                          <a:ea typeface="+mn-ea"/>
                          <a:cs typeface="+mn-cs"/>
                        </a:rPr>
                        <a:t>x</a:t>
                      </a:r>
                      <a:r>
                        <a:rPr lang="en-GB" sz="1200" kern="1200" dirty="0">
                          <a:solidFill>
                            <a:schemeClr val="tx1"/>
                          </a:solidFill>
                          <a:effectLst/>
                          <a:latin typeface="+mn-lt"/>
                          <a:ea typeface="+mn-ea"/>
                          <a:cs typeface="+mn-cs"/>
                        </a:rPr>
                        <a:t> increases, </a:t>
                      </a:r>
                      <a:r>
                        <a:rPr lang="en-GB" sz="1200" i="1" kern="1200" dirty="0">
                          <a:solidFill>
                            <a:schemeClr val="tx1"/>
                          </a:solidFill>
                          <a:effectLst/>
                          <a:latin typeface="+mn-lt"/>
                          <a:ea typeface="+mn-ea"/>
                          <a:cs typeface="+mn-cs"/>
                        </a:rPr>
                        <a:t>y</a:t>
                      </a:r>
                      <a:r>
                        <a:rPr lang="en-GB" sz="1200" kern="1200" dirty="0">
                          <a:solidFill>
                            <a:schemeClr val="tx1"/>
                          </a:solidFill>
                          <a:effectLst/>
                          <a:latin typeface="+mn-lt"/>
                          <a:ea typeface="+mn-ea"/>
                          <a:cs typeface="+mn-cs"/>
                        </a:rPr>
                        <a:t> decreases.</a:t>
                      </a:r>
                    </a:p>
                    <a:p>
                      <a:r>
                        <a:rPr lang="en-GB" sz="1200" kern="1200" dirty="0">
                          <a:solidFill>
                            <a:schemeClr val="tx1"/>
                          </a:solidFill>
                          <a:effectLst/>
                          <a:latin typeface="+mn-lt"/>
                          <a:ea typeface="+mn-ea"/>
                          <a:cs typeface="+mn-cs"/>
                        </a:rPr>
                        <a:t>Some students may think that compound interest and simple interest are the same method of calculating interest.</a:t>
                      </a:r>
                    </a:p>
                    <a:p>
                      <a:r>
                        <a:rPr lang="en-GB" sz="1200" kern="1200" dirty="0">
                          <a:solidFill>
                            <a:schemeClr val="tx1"/>
                          </a:solidFill>
                          <a:effectLst/>
                          <a:latin typeface="+mn-lt"/>
                          <a:ea typeface="+mn-ea"/>
                          <a:cs typeface="+mn-cs"/>
                        </a:rPr>
                        <a:t>Incomplete methods when using multipliers, i.e. reduce £80 by 15% = 80 × 0.15.(SMSC)(BV)</a:t>
                      </a:r>
                    </a:p>
                    <a:p>
                      <a:pPr algn="just">
                        <a:lnSpc>
                          <a:spcPct val="115000"/>
                        </a:lnSpc>
                        <a:spcAft>
                          <a:spcPts val="0"/>
                        </a:spcAft>
                      </a:pPr>
                      <a:endParaRPr lang="en-GB" sz="1000" dirty="0">
                        <a:effectLst/>
                        <a:latin typeface="+mn-lt"/>
                        <a:ea typeface="Calibri"/>
                        <a:cs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 name="Title 1"/>
          <p:cNvSpPr txBox="1">
            <a:spLocks/>
          </p:cNvSpPr>
          <p:nvPr/>
        </p:nvSpPr>
        <p:spPr>
          <a:xfrm>
            <a:off x="200208" y="228782"/>
            <a:ext cx="8943792" cy="1143240"/>
          </a:xfrm>
          <a:prstGeom prst="rect">
            <a:avLst/>
          </a:prstGeom>
        </p:spPr>
        <p:txBody>
          <a:bodyPr lIns="80105" tIns="40053" rIns="80105" bIns="40053"/>
          <a:lstStyle>
            <a:lvl1pPr algn="l" defTabSz="914400" rtl="0" eaLnBrk="1" latinLnBrk="0" hangingPunct="1">
              <a:spcBef>
                <a:spcPct val="0"/>
              </a:spcBef>
              <a:buNone/>
              <a:defRPr lang="en-GB" sz="1200" u="none" kern="1200" baseline="0" smtClean="0">
                <a:solidFill>
                  <a:schemeClr val="tx1"/>
                </a:solidFill>
                <a:effectLst/>
                <a:latin typeface="+mj-lt"/>
                <a:ea typeface="+mj-ea"/>
                <a:cs typeface="+mj-cs"/>
              </a:defRPr>
            </a:lvl1pPr>
          </a:lstStyle>
          <a:p>
            <a:pPr fontAlgn="base">
              <a:lnSpc>
                <a:spcPct val="115000"/>
              </a:lnSpc>
              <a:spcAft>
                <a:spcPts val="877"/>
              </a:spcAft>
            </a:pPr>
            <a:r>
              <a:rPr sz="1400" b="1" u="sng" dirty="0">
                <a:solidFill>
                  <a:prstClr val="black"/>
                </a:solidFill>
                <a:latin typeface="Comic Sans MS"/>
                <a:ea typeface="Times New Roman"/>
              </a:rPr>
              <a:t>Foundation TIER</a:t>
            </a:r>
            <a:r>
              <a:rPr sz="1400" b="1" dirty="0">
                <a:solidFill>
                  <a:prstClr val="black"/>
                </a:solidFill>
                <a:latin typeface="Comic Sans MS"/>
                <a:ea typeface="Times New Roman"/>
              </a:rPr>
              <a:t>                  		</a:t>
            </a:r>
            <a:r>
              <a:rPr sz="1600" b="1" dirty="0">
                <a:solidFill>
                  <a:prstClr val="black"/>
                </a:solidFill>
                <a:latin typeface="Comic Sans MS"/>
                <a:ea typeface="Times New Roman"/>
              </a:rPr>
              <a:t>Year10</a:t>
            </a:r>
            <a:r>
              <a:rPr sz="1400" b="1" dirty="0">
                <a:solidFill>
                  <a:prstClr val="black"/>
                </a:solidFill>
                <a:latin typeface="Comic Sans MS"/>
                <a:ea typeface="Times New Roman"/>
              </a:rPr>
              <a:t>        Spring2</a:t>
            </a:r>
            <a:br>
              <a:rPr dirty="0">
                <a:solidFill>
                  <a:prstClr val="black"/>
                </a:solidFill>
                <a:latin typeface="Times New Roman"/>
                <a:ea typeface="Times New Roman"/>
              </a:rPr>
            </a:br>
            <a:r>
              <a:rPr sz="1400" dirty="0">
                <a:solidFill>
                  <a:prstClr val="black"/>
                </a:solidFill>
              </a:rPr>
              <a:t>   </a:t>
            </a:r>
            <a:r>
              <a:rPr lang="en-GB" sz="1400" dirty="0">
                <a:solidFill>
                  <a:prstClr val="black"/>
                </a:solidFill>
              </a:rPr>
              <a:t>14.Multiplicative reasoning</a:t>
            </a:r>
            <a:r>
              <a:rPr lang="en-GB" sz="1400" b="1" dirty="0">
                <a:solidFill>
                  <a:prstClr val="black"/>
                </a:solidFill>
                <a:latin typeface="Verdana" pitchFamily="34" charset="0"/>
              </a:rPr>
              <a:t>                              </a:t>
            </a:r>
            <a:r>
              <a:rPr sz="1400" b="1" dirty="0">
                <a:solidFill>
                  <a:prstClr val="black"/>
                </a:solidFill>
                <a:latin typeface="Comic Sans MS"/>
                <a:ea typeface="Times New Roman"/>
              </a:rPr>
              <a:t>TIME ALLOCATION</a:t>
            </a:r>
            <a:r>
              <a:rPr sz="1800" b="1" dirty="0">
                <a:solidFill>
                  <a:prstClr val="black"/>
                </a:solidFill>
                <a:latin typeface="Comic Sans MS"/>
                <a:ea typeface="Times New Roman"/>
              </a:rPr>
              <a:t>: </a:t>
            </a:r>
            <a:r>
              <a:rPr sz="1800" b="1" dirty="0">
                <a:solidFill>
                  <a:prstClr val="black"/>
                </a:solidFill>
              </a:rPr>
              <a:t>6-8hours</a:t>
            </a:r>
            <a:br>
              <a:rPr sz="1800" b="1" dirty="0">
                <a:solidFill>
                  <a:prstClr val="black"/>
                </a:solidFill>
                <a:latin typeface="Times New Roman"/>
                <a:ea typeface="Times New Roman"/>
              </a:rPr>
            </a:br>
            <a:endParaRPr sz="1800" b="1" dirty="0">
              <a:solidFill>
                <a:prstClr val="black"/>
              </a:solidFill>
            </a:endParaRPr>
          </a:p>
        </p:txBody>
      </p:sp>
    </p:spTree>
    <p:extLst>
      <p:ext uri="{BB962C8B-B14F-4D97-AF65-F5344CB8AC3E}">
        <p14:creationId xmlns:p14="http://schemas.microsoft.com/office/powerpoint/2010/main" val="287524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025699955"/>
              </p:ext>
            </p:extLst>
          </p:nvPr>
        </p:nvGraphicFramePr>
        <p:xfrm>
          <a:off x="33403" y="619036"/>
          <a:ext cx="9110597" cy="6312169"/>
        </p:xfrm>
        <a:graphic>
          <a:graphicData uri="http://schemas.openxmlformats.org/drawingml/2006/table">
            <a:tbl>
              <a:tblPr firstRow="1" firstCol="1" lastRow="1" lastCol="1" bandRow="1" bandCol="1"/>
              <a:tblGrid>
                <a:gridCol w="5689672">
                  <a:extLst>
                    <a:ext uri="{9D8B030D-6E8A-4147-A177-3AD203B41FA5}">
                      <a16:colId xmlns:a16="http://schemas.microsoft.com/office/drawing/2014/main" val="20000"/>
                    </a:ext>
                  </a:extLst>
                </a:gridCol>
                <a:gridCol w="3420925">
                  <a:extLst>
                    <a:ext uri="{9D8B030D-6E8A-4147-A177-3AD203B41FA5}">
                      <a16:colId xmlns:a16="http://schemas.microsoft.com/office/drawing/2014/main" val="20001"/>
                    </a:ext>
                  </a:extLst>
                </a:gridCol>
              </a:tblGrid>
              <a:tr h="298398">
                <a:tc>
                  <a:txBody>
                    <a:bodyPr/>
                    <a:lstStyle/>
                    <a:p>
                      <a:pPr algn="ctr">
                        <a:spcAft>
                          <a:spcPts val="0"/>
                        </a:spcAft>
                      </a:pPr>
                      <a:r>
                        <a:rPr lang="en-GB" sz="900" b="1" dirty="0">
                          <a:effectLst/>
                          <a:latin typeface="Comic Sans MS" pitchFamily="66" charset="0"/>
                          <a:ea typeface="Times New Roman"/>
                        </a:rPr>
                        <a:t>PRIOR KNOWLEDGE</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spcAft>
                          <a:spcPts val="0"/>
                        </a:spcAft>
                      </a:pPr>
                      <a:r>
                        <a:rPr lang="en-GB" sz="900" b="1" dirty="0">
                          <a:effectLst/>
                          <a:latin typeface="Comic Sans MS" pitchFamily="66" charset="0"/>
                          <a:ea typeface="Times New Roman"/>
                        </a:rPr>
                        <a:t>KEY WORDS</a:t>
                      </a:r>
                      <a:endParaRPr lang="en-GB" sz="900" dirty="0">
                        <a:effectLst/>
                        <a:latin typeface="Comic Sans MS" pitchFamily="66" charset="0"/>
                        <a:ea typeface="Times New Roman"/>
                      </a:endParaRPr>
                    </a:p>
                    <a:p>
                      <a:pPr algn="ctr">
                        <a:spcAft>
                          <a:spcPts val="0"/>
                        </a:spcAft>
                      </a:pP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0"/>
                  </a:ext>
                </a:extLst>
              </a:tr>
              <a:tr h="866032">
                <a:tc>
                  <a:txBody>
                    <a:bodyPr/>
                    <a:lstStyle/>
                    <a:p>
                      <a:pPr marL="0" marR="0" indent="0" algn="l" defTabSz="801188" rtl="0" eaLnBrk="1" fontAlgn="auto" latinLnBrk="0" hangingPunct="1">
                        <a:lnSpc>
                          <a:spcPct val="100000"/>
                        </a:lnSpc>
                        <a:spcBef>
                          <a:spcPts val="0"/>
                        </a:spcBef>
                        <a:spcAft>
                          <a:spcPts val="0"/>
                        </a:spcAft>
                        <a:buClrTx/>
                        <a:buSzTx/>
                        <a:buFontTx/>
                        <a:buNone/>
                        <a:tabLst/>
                        <a:defRPr/>
                      </a:pPr>
                      <a:r>
                        <a:rPr lang="en-GB" sz="1600" kern="1200" dirty="0">
                          <a:solidFill>
                            <a:schemeClr val="tx1"/>
                          </a:solidFill>
                          <a:effectLst/>
                          <a:latin typeface="+mn-lt"/>
                          <a:ea typeface="+mn-ea"/>
                          <a:cs typeface="+mn-cs"/>
                        </a:rPr>
                        <a:t>Students should be able to measure and draw lines.</a:t>
                      </a:r>
                    </a:p>
                    <a:p>
                      <a:endParaRPr lang="en-GB" sz="1200" kern="1200" dirty="0">
                        <a:solidFill>
                          <a:schemeClr val="tx1"/>
                        </a:solidFill>
                        <a:effectLst/>
                        <a:latin typeface="+mn-lt"/>
                        <a:ea typeface="+mn-ea"/>
                        <a:cs typeface="+mn-cs"/>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801188"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Construct, circle, arc, sector, face, edge, vertex, two-dimensional, three-dimensional, solid, elevations, congruent, angles, regular, irregular, bearing, degree, bisect, perpendicular, loci, map, scale, plan, region</a:t>
                      </a:r>
                    </a:p>
                    <a:p>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34487">
                <a:tc>
                  <a:txBody>
                    <a:bodyPr/>
                    <a:lstStyle/>
                    <a:p>
                      <a:pPr algn="ctr">
                        <a:spcAft>
                          <a:spcPts val="0"/>
                        </a:spcAft>
                      </a:pPr>
                      <a:r>
                        <a:rPr lang="en-GB" sz="900" b="1" dirty="0">
                          <a:effectLst/>
                          <a:latin typeface="Comic Sans MS" pitchFamily="66" charset="0"/>
                          <a:ea typeface="Times New Roman"/>
                        </a:rPr>
                        <a:t>LEARNING OBJECTIVES</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spcAft>
                          <a:spcPts val="0"/>
                        </a:spcAft>
                      </a:pPr>
                      <a:r>
                        <a:rPr lang="en-GB" sz="900" b="1" dirty="0">
                          <a:effectLst/>
                          <a:latin typeface="Comic Sans MS" pitchFamily="66" charset="0"/>
                          <a:ea typeface="Times New Roman"/>
                        </a:rPr>
                        <a:t>RESOURCES/ACTIVITIES/ICT</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2"/>
                  </a:ext>
                </a:extLst>
              </a:tr>
              <a:tr h="1568451">
                <a:tc rowSpan="3">
                  <a:txBody>
                    <a:bodyPr/>
                    <a:lstStyle/>
                    <a:p>
                      <a:pPr lvl="0"/>
                      <a:r>
                        <a:rPr lang="en-GB" sz="1600" kern="1200" dirty="0">
                          <a:solidFill>
                            <a:schemeClr val="tx1"/>
                          </a:solidFill>
                          <a:effectLst/>
                          <a:latin typeface="+mn-lt"/>
                          <a:ea typeface="+mn-ea"/>
                          <a:cs typeface="+mn-cs"/>
                        </a:rPr>
                        <a:t>Understand clockwise and anticlockwise; (Grade G+/1)</a:t>
                      </a:r>
                    </a:p>
                    <a:p>
                      <a:pPr lvl="0"/>
                      <a:r>
                        <a:rPr lang="en-GB" sz="1600" kern="1200" dirty="0">
                          <a:solidFill>
                            <a:schemeClr val="tx1"/>
                          </a:solidFill>
                          <a:effectLst/>
                          <a:latin typeface="+mn-lt"/>
                          <a:ea typeface="+mn-ea"/>
                          <a:cs typeface="+mn-cs"/>
                        </a:rPr>
                        <a:t>Draw circles and arcs to a given radius or given the diameter; (Grade G+/1)</a:t>
                      </a:r>
                    </a:p>
                    <a:p>
                      <a:pPr lvl="0"/>
                      <a:r>
                        <a:rPr lang="en-GB" sz="1600" kern="1200" dirty="0">
                          <a:solidFill>
                            <a:schemeClr val="tx1"/>
                          </a:solidFill>
                          <a:effectLst/>
                          <a:latin typeface="+mn-lt"/>
                          <a:ea typeface="+mn-ea"/>
                          <a:cs typeface="+mn-cs"/>
                        </a:rPr>
                        <a:t>Measure and draw lines, to the nearest mm; (Grade G+/1)</a:t>
                      </a:r>
                    </a:p>
                    <a:p>
                      <a:pPr lvl="0"/>
                      <a:r>
                        <a:rPr lang="en-GB" sz="1600" kern="1200" dirty="0">
                          <a:solidFill>
                            <a:schemeClr val="tx1"/>
                          </a:solidFill>
                          <a:effectLst/>
                          <a:latin typeface="+mn-lt"/>
                          <a:ea typeface="+mn-ea"/>
                          <a:cs typeface="+mn-cs"/>
                        </a:rPr>
                        <a:t>Measure and draw angles, to the nearest degree; (Grade G+/1)</a:t>
                      </a:r>
                    </a:p>
                    <a:p>
                      <a:pPr lvl="0"/>
                      <a:r>
                        <a:rPr lang="en-GB" sz="1600" kern="1200" dirty="0">
                          <a:solidFill>
                            <a:schemeClr val="tx1"/>
                          </a:solidFill>
                          <a:effectLst/>
                          <a:latin typeface="+mn-lt"/>
                          <a:ea typeface="+mn-ea"/>
                          <a:cs typeface="+mn-cs"/>
                        </a:rPr>
                        <a:t>Know and use compass directions;(Grade G+/1 )</a:t>
                      </a:r>
                    </a:p>
                    <a:p>
                      <a:pPr lvl="0"/>
                      <a:r>
                        <a:rPr lang="en-GB" sz="1600" b="1" u="sng" kern="1200" dirty="0">
                          <a:solidFill>
                            <a:schemeClr val="tx1"/>
                          </a:solidFill>
                          <a:effectLst/>
                          <a:latin typeface="+mn-lt"/>
                          <a:ea typeface="+mn-ea"/>
                          <a:cs typeface="+mn-cs"/>
                        </a:rPr>
                        <a:t>Draw sketches of 3D solids; </a:t>
                      </a:r>
                    </a:p>
                    <a:p>
                      <a:pPr lvl="0"/>
                      <a:r>
                        <a:rPr lang="en-GB" sz="1600" kern="1200" dirty="0">
                          <a:solidFill>
                            <a:schemeClr val="tx1"/>
                          </a:solidFill>
                          <a:effectLst/>
                          <a:latin typeface="+mn-lt"/>
                          <a:ea typeface="+mn-ea"/>
                          <a:cs typeface="+mn-cs"/>
                        </a:rPr>
                        <a:t>Know the terms face, edge and vertex; (Grade</a:t>
                      </a:r>
                      <a:r>
                        <a:rPr lang="en-GB" sz="1600" kern="1200" baseline="0" dirty="0">
                          <a:solidFill>
                            <a:schemeClr val="tx1"/>
                          </a:solidFill>
                          <a:effectLst/>
                          <a:latin typeface="+mn-lt"/>
                          <a:ea typeface="+mn-ea"/>
                          <a:cs typeface="+mn-cs"/>
                        </a:rPr>
                        <a:t> F/1)</a:t>
                      </a:r>
                      <a:endParaRPr lang="en-GB" sz="1600" kern="1200" dirty="0">
                        <a:solidFill>
                          <a:schemeClr val="tx1"/>
                        </a:solidFill>
                        <a:effectLst/>
                        <a:latin typeface="+mn-lt"/>
                        <a:ea typeface="+mn-ea"/>
                        <a:cs typeface="+mn-cs"/>
                      </a:endParaRPr>
                    </a:p>
                    <a:p>
                      <a:pPr lvl="0"/>
                      <a:r>
                        <a:rPr lang="en-GB" sz="1600" kern="1200" dirty="0">
                          <a:solidFill>
                            <a:schemeClr val="tx1"/>
                          </a:solidFill>
                          <a:effectLst/>
                          <a:latin typeface="+mn-lt"/>
                          <a:ea typeface="+mn-ea"/>
                          <a:cs typeface="+mn-cs"/>
                        </a:rPr>
                        <a:t>Identify and sketch planes of symmetry of 3D solids;(Grade D/3)</a:t>
                      </a:r>
                    </a:p>
                    <a:p>
                      <a:pPr lvl="0"/>
                      <a:r>
                        <a:rPr lang="en-GB" sz="1600" kern="1200" dirty="0">
                          <a:solidFill>
                            <a:schemeClr val="tx1"/>
                          </a:solidFill>
                          <a:effectLst/>
                          <a:latin typeface="+mn-lt"/>
                          <a:ea typeface="+mn-ea"/>
                          <a:cs typeface="+mn-cs"/>
                        </a:rPr>
                        <a:t>Use isometric grids to draw 2D representations of 3D solids; </a:t>
                      </a:r>
                    </a:p>
                    <a:p>
                      <a:pPr lvl="0"/>
                      <a:r>
                        <a:rPr lang="en-GB" sz="1600" kern="1200" dirty="0">
                          <a:solidFill>
                            <a:schemeClr val="tx1"/>
                          </a:solidFill>
                          <a:effectLst/>
                          <a:latin typeface="+mn-lt"/>
                          <a:ea typeface="+mn-ea"/>
                          <a:cs typeface="+mn-cs"/>
                        </a:rPr>
                        <a:t>Make accurate drawings of triangles and other 2D shapes using a ruler and a protractor; (Grade D/3)</a:t>
                      </a:r>
                    </a:p>
                    <a:p>
                      <a:pPr lvl="0"/>
                      <a:r>
                        <a:rPr lang="en-GB" sz="1600" kern="1200" dirty="0">
                          <a:solidFill>
                            <a:schemeClr val="tx1"/>
                          </a:solidFill>
                          <a:effectLst/>
                          <a:latin typeface="+mn-lt"/>
                          <a:ea typeface="+mn-ea"/>
                          <a:cs typeface="+mn-cs"/>
                        </a:rPr>
                        <a:t>Construct diagrams of everyday 2D situations involving rectangles, triangles, perpendicular and parallel lines; (Grade D/3)</a:t>
                      </a:r>
                    </a:p>
                    <a:p>
                      <a:pPr lvl="0"/>
                      <a:r>
                        <a:rPr lang="en-GB" sz="1600" kern="1200" dirty="0">
                          <a:solidFill>
                            <a:schemeClr val="tx1"/>
                          </a:solidFill>
                          <a:effectLst/>
                          <a:latin typeface="+mn-lt"/>
                          <a:ea typeface="+mn-ea"/>
                          <a:cs typeface="+mn-cs"/>
                        </a:rPr>
                        <a:t>Understand and draw front and side elevations and plans of shapes made from simple solids; (grade C-/4)</a:t>
                      </a:r>
                    </a:p>
                    <a:p>
                      <a:pPr lvl="0"/>
                      <a:r>
                        <a:rPr lang="en-GB" sz="1600" b="1" u="sng" kern="1200" dirty="0">
                          <a:solidFill>
                            <a:schemeClr val="tx1"/>
                          </a:solidFill>
                          <a:effectLst/>
                          <a:latin typeface="+mn-lt"/>
                          <a:ea typeface="+mn-ea"/>
                          <a:cs typeface="+mn-cs"/>
                        </a:rPr>
                        <a:t>Given the front and side elevations and the plan of a solid, draw a sketch of the 3D solid. (grade C-/4)(BV)(SMSC)</a:t>
                      </a:r>
                    </a:p>
                    <a:p>
                      <a:pPr lvl="0"/>
                      <a:endParaRPr lang="en-GB" sz="1200" kern="1200" dirty="0">
                        <a:solidFill>
                          <a:schemeClr val="tx1"/>
                        </a:solidFill>
                        <a:effectLst/>
                        <a:latin typeface="+mn-lt"/>
                        <a:ea typeface="+mn-ea"/>
                        <a:cs typeface="+mn-cs"/>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u="sng" kern="1200" dirty="0">
                          <a:solidFill>
                            <a:schemeClr val="tx1"/>
                          </a:solidFill>
                          <a:effectLst/>
                          <a:latin typeface="+mn-lt"/>
                          <a:ea typeface="+mn-ea"/>
                          <a:cs typeface="+mn-cs"/>
                        </a:rPr>
                        <a:t>KM: </a:t>
                      </a:r>
                      <a:r>
                        <a:rPr lang="en-US" sz="1200" u="sng" kern="1200" dirty="0">
                          <a:solidFill>
                            <a:schemeClr val="tx1"/>
                          </a:solidFill>
                          <a:effectLst/>
                          <a:latin typeface="+mn-lt"/>
                          <a:ea typeface="+mn-ea"/>
                          <a:cs typeface="+mn-cs"/>
                          <a:hlinkClick r:id="rId2"/>
                        </a:rPr>
                        <a:t>Construction instruction</a:t>
                      </a:r>
                      <a:endParaRPr lang="en-GB" sz="12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rPr>
                        <a:t>KM: </a:t>
                      </a:r>
                      <a:r>
                        <a:rPr lang="en-US" sz="1200" u="sng" kern="1200" dirty="0">
                          <a:solidFill>
                            <a:schemeClr val="tx1"/>
                          </a:solidFill>
                          <a:effectLst/>
                          <a:latin typeface="+mn-lt"/>
                          <a:ea typeface="+mn-ea"/>
                          <a:cs typeface="+mn-cs"/>
                          <a:hlinkClick r:id="rId3"/>
                        </a:rPr>
                        <a:t>Construction challenges</a:t>
                      </a:r>
                      <a:endParaRPr lang="en-GB" sz="12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rPr>
                        <a:t>KM: </a:t>
                      </a:r>
                      <a:r>
                        <a:rPr lang="en-US" sz="1200" u="sng" kern="1200" dirty="0">
                          <a:solidFill>
                            <a:schemeClr val="tx1"/>
                          </a:solidFill>
                          <a:effectLst/>
                          <a:latin typeface="+mn-lt"/>
                          <a:ea typeface="+mn-ea"/>
                          <a:cs typeface="+mn-cs"/>
                          <a:hlinkClick r:id="rId4"/>
                        </a:rPr>
                        <a:t>Locus hocus pocus</a:t>
                      </a:r>
                      <a:endParaRPr lang="en-GB" sz="12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rPr>
                        <a:t>KM: </a:t>
                      </a:r>
                      <a:r>
                        <a:rPr lang="en-US" sz="1200" u="sng" kern="1200" dirty="0">
                          <a:solidFill>
                            <a:schemeClr val="tx1"/>
                          </a:solidFill>
                          <a:effectLst/>
                          <a:latin typeface="+mn-lt"/>
                          <a:ea typeface="+mn-ea"/>
                          <a:cs typeface="+mn-cs"/>
                          <a:hlinkClick r:id="rId5"/>
                        </a:rPr>
                        <a:t>The perpendicular bisector</a:t>
                      </a:r>
                      <a:endParaRPr lang="en-GB" sz="12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rPr>
                        <a:t>KM: </a:t>
                      </a:r>
                      <a:r>
                        <a:rPr lang="en-US" sz="1200" u="sng" kern="1200" dirty="0">
                          <a:solidFill>
                            <a:schemeClr val="tx1"/>
                          </a:solidFill>
                          <a:effectLst/>
                          <a:latin typeface="+mn-lt"/>
                          <a:ea typeface="+mn-ea"/>
                          <a:cs typeface="+mn-cs"/>
                          <a:hlinkClick r:id="rId6"/>
                        </a:rPr>
                        <a:t>Topple</a:t>
                      </a:r>
                      <a:endParaRPr lang="en-GB" sz="12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rPr>
                        <a:t>KM: </a:t>
                      </a:r>
                      <a:r>
                        <a:rPr lang="en-US" sz="1200" u="sng" kern="1200" dirty="0">
                          <a:solidFill>
                            <a:schemeClr val="tx1"/>
                          </a:solidFill>
                          <a:effectLst/>
                          <a:latin typeface="+mn-lt"/>
                          <a:ea typeface="+mn-ea"/>
                          <a:cs typeface="+mn-cs"/>
                          <a:hlinkClick r:id="rId7"/>
                        </a:rPr>
                        <a:t>An elevated position</a:t>
                      </a:r>
                      <a:endParaRPr lang="en-GB" sz="12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rPr>
                        <a:t>KM: </a:t>
                      </a:r>
                      <a:r>
                        <a:rPr lang="en-US" sz="1200" u="sng" kern="1200" dirty="0">
                          <a:solidFill>
                            <a:schemeClr val="tx1"/>
                          </a:solidFill>
                          <a:effectLst/>
                          <a:latin typeface="+mn-lt"/>
                          <a:ea typeface="+mn-ea"/>
                          <a:cs typeface="+mn-cs"/>
                          <a:hlinkClick r:id="rId8"/>
                        </a:rPr>
                        <a:t>Solid problems</a:t>
                      </a:r>
                      <a:r>
                        <a:rPr lang="en-US" sz="1200" u="sng" kern="1200" dirty="0">
                          <a:solidFill>
                            <a:schemeClr val="tx1"/>
                          </a:solidFill>
                          <a:effectLst/>
                          <a:latin typeface="+mn-lt"/>
                          <a:ea typeface="+mn-ea"/>
                          <a:cs typeface="+mn-cs"/>
                        </a:rPr>
                        <a:t> (plans and elevations)</a:t>
                      </a:r>
                      <a:endParaRPr lang="en-GB" sz="12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rPr>
                        <a:t>KM: </a:t>
                      </a:r>
                      <a:r>
                        <a:rPr lang="en-US" sz="1200" u="sng" kern="1200" dirty="0">
                          <a:solidFill>
                            <a:schemeClr val="tx1"/>
                          </a:solidFill>
                          <a:effectLst/>
                          <a:latin typeface="+mn-lt"/>
                          <a:ea typeface="+mn-ea"/>
                          <a:cs typeface="+mn-cs"/>
                          <a:hlinkClick r:id="rId9"/>
                        </a:rPr>
                        <a:t>Isometric interpretation</a:t>
                      </a:r>
                      <a:r>
                        <a:rPr lang="en-US" sz="1200" u="sng" kern="1200" dirty="0">
                          <a:solidFill>
                            <a:schemeClr val="tx1"/>
                          </a:solidFill>
                          <a:effectLst/>
                          <a:latin typeface="+mn-lt"/>
                          <a:ea typeface="+mn-ea"/>
                          <a:cs typeface="+mn-cs"/>
                        </a:rPr>
                        <a:t> (plans and elevations)(SMSC)</a:t>
                      </a:r>
                      <a:endParaRPr lang="en-GB" sz="1200" kern="1200" dirty="0">
                        <a:solidFill>
                          <a:schemeClr val="tx1"/>
                        </a:solidFill>
                        <a:effectLst/>
                        <a:latin typeface="+mn-lt"/>
                        <a:ea typeface="+mn-ea"/>
                        <a:cs typeface="+mn-cs"/>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3631">
                <a:tc vMerge="1">
                  <a:txBody>
                    <a:bodyPr/>
                    <a:lstStyle/>
                    <a:p>
                      <a:endParaRPr lang="en-GB"/>
                    </a:p>
                  </a:txBody>
                  <a:tcPr/>
                </a:tc>
                <a:tc>
                  <a:txBody>
                    <a:bodyPr/>
                    <a:lstStyle/>
                    <a:p>
                      <a:pPr algn="ctr">
                        <a:spcAft>
                          <a:spcPts val="0"/>
                        </a:spcAft>
                      </a:pPr>
                      <a:r>
                        <a:rPr lang="en-GB" sz="900" b="1" dirty="0">
                          <a:effectLst/>
                          <a:latin typeface="Comic Sans MS" pitchFamily="66" charset="0"/>
                          <a:ea typeface="Times New Roman"/>
                        </a:rPr>
                        <a:t>PLENARIES/KEY QUESTIONS</a:t>
                      </a:r>
                      <a:endParaRPr lang="en-GB" sz="900" dirty="0">
                        <a:effectLst/>
                        <a:latin typeface="Comic Sans MS" pitchFamily="66" charset="0"/>
                        <a:ea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r h="2945565">
                <a:tc vMerge="1">
                  <a:txBody>
                    <a:bodyPr/>
                    <a:lstStyle/>
                    <a:p>
                      <a:endParaRPr lang="en-GB" dirty="0"/>
                    </a:p>
                  </a:txBody>
                  <a:tcPr/>
                </a:tc>
                <a:tc>
                  <a:txBody>
                    <a:bodyPr/>
                    <a:lstStyle/>
                    <a:p>
                      <a:r>
                        <a:rPr lang="en-GB" sz="1200" kern="1200" dirty="0">
                          <a:solidFill>
                            <a:schemeClr val="tx1"/>
                          </a:solidFill>
                          <a:effectLst/>
                          <a:latin typeface="+mn-lt"/>
                          <a:ea typeface="+mn-ea"/>
                          <a:cs typeface="+mn-cs"/>
                        </a:rPr>
                        <a:t>Be able to estimate the size of given angles.</a:t>
                      </a:r>
                    </a:p>
                    <a:p>
                      <a:r>
                        <a:rPr lang="en-GB" sz="1200" kern="1200" dirty="0">
                          <a:solidFill>
                            <a:schemeClr val="tx1"/>
                          </a:solidFill>
                          <a:effectLst/>
                          <a:latin typeface="+mn-lt"/>
                          <a:ea typeface="+mn-ea"/>
                          <a:cs typeface="+mn-cs"/>
                        </a:rPr>
                        <a:t>Convert fluently between metric units of length.</a:t>
                      </a:r>
                    </a:p>
                    <a:p>
                      <a:r>
                        <a:rPr lang="en-GB" sz="1200" kern="1200" dirty="0">
                          <a:solidFill>
                            <a:schemeClr val="tx1"/>
                          </a:solidFill>
                          <a:effectLst/>
                          <a:latin typeface="+mn-lt"/>
                          <a:ea typeface="+mn-ea"/>
                          <a:cs typeface="+mn-cs"/>
                        </a:rPr>
                        <a:t>Use bearings in a real-life context to describe the bearing between two towns on a map.</a:t>
                      </a:r>
                    </a:p>
                    <a:p>
                      <a:r>
                        <a:rPr lang="en-GB" sz="1200" kern="1200" dirty="0">
                          <a:solidFill>
                            <a:schemeClr val="tx1"/>
                          </a:solidFill>
                          <a:effectLst/>
                          <a:latin typeface="+mn-lt"/>
                          <a:ea typeface="+mn-ea"/>
                          <a:cs typeface="+mn-cs"/>
                        </a:rPr>
                        <a:t>Some pupils may use the wrong scale of a protractor. For example, they measure an obtuse angle as 60° rather than as 120°.</a:t>
                      </a:r>
                    </a:p>
                    <a:p>
                      <a:r>
                        <a:rPr lang="en-GB" sz="1200" kern="1200" dirty="0">
                          <a:solidFill>
                            <a:schemeClr val="tx1"/>
                          </a:solidFill>
                          <a:effectLst/>
                          <a:latin typeface="+mn-lt"/>
                          <a:ea typeface="+mn-ea"/>
                          <a:cs typeface="+mn-cs"/>
                        </a:rPr>
                        <a:t>Often 5 sides only are drawn for a cuboid.</a:t>
                      </a:r>
                    </a:p>
                    <a:p>
                      <a:r>
                        <a:rPr lang="en-GB" sz="1200" kern="1200" dirty="0">
                          <a:solidFill>
                            <a:schemeClr val="tx1"/>
                          </a:solidFill>
                          <a:effectLst/>
                          <a:latin typeface="+mn-lt"/>
                          <a:ea typeface="+mn-ea"/>
                          <a:cs typeface="+mn-cs"/>
                        </a:rPr>
                        <a:t>This is a very practical topic, and provides opportunities for some hands-on activities.</a:t>
                      </a:r>
                    </a:p>
                    <a:p>
                      <a:r>
                        <a:rPr lang="en-GB" sz="1200" kern="1200" dirty="0">
                          <a:solidFill>
                            <a:schemeClr val="tx1"/>
                          </a:solidFill>
                          <a:effectLst/>
                          <a:latin typeface="+mn-lt"/>
                          <a:ea typeface="+mn-ea"/>
                          <a:cs typeface="+mn-cs"/>
                        </a:rPr>
                        <a:t>Whilst not an explicit objective, it is useful for students to draw and construct nets and show how they fold to make 3D solids, allowing students to make the link between 3D shapes and their nets. This will enable students to understand that there is often more than one net that can form a 3D shape.(SMSC)(BV)</a:t>
                      </a:r>
                    </a:p>
                    <a:p>
                      <a:pPr algn="just">
                        <a:lnSpc>
                          <a:spcPct val="115000"/>
                        </a:lnSpc>
                        <a:spcAft>
                          <a:spcPts val="0"/>
                        </a:spcAft>
                      </a:pPr>
                      <a:endParaRPr lang="en-GB" sz="1000" dirty="0">
                        <a:effectLst/>
                        <a:latin typeface="+mn-lt"/>
                        <a:ea typeface="Calibri"/>
                        <a:cs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 name="Title 1"/>
          <p:cNvSpPr txBox="1">
            <a:spLocks/>
          </p:cNvSpPr>
          <p:nvPr/>
        </p:nvSpPr>
        <p:spPr>
          <a:xfrm>
            <a:off x="33403" y="28366"/>
            <a:ext cx="8943792" cy="1143240"/>
          </a:xfrm>
          <a:prstGeom prst="rect">
            <a:avLst/>
          </a:prstGeom>
        </p:spPr>
        <p:txBody>
          <a:bodyPr lIns="80105" tIns="40053" rIns="80105" bIns="40053"/>
          <a:lstStyle>
            <a:lvl1pPr algn="l" defTabSz="914400" rtl="0" eaLnBrk="1" latinLnBrk="0" hangingPunct="1">
              <a:spcBef>
                <a:spcPct val="0"/>
              </a:spcBef>
              <a:buNone/>
              <a:defRPr lang="en-GB" sz="1200" u="none" kern="1200" baseline="0" smtClean="0">
                <a:solidFill>
                  <a:schemeClr val="tx1"/>
                </a:solidFill>
                <a:effectLst/>
                <a:latin typeface="+mj-lt"/>
                <a:ea typeface="+mj-ea"/>
                <a:cs typeface="+mj-cs"/>
              </a:defRPr>
            </a:lvl1pPr>
          </a:lstStyle>
          <a:p>
            <a:pPr fontAlgn="base">
              <a:lnSpc>
                <a:spcPct val="115000"/>
              </a:lnSpc>
              <a:spcAft>
                <a:spcPts val="877"/>
              </a:spcAft>
            </a:pPr>
            <a:r>
              <a:rPr sz="1400" b="1" u="sng" dirty="0">
                <a:solidFill>
                  <a:prstClr val="black"/>
                </a:solidFill>
                <a:latin typeface="Comic Sans MS"/>
                <a:ea typeface="Times New Roman"/>
              </a:rPr>
              <a:t>Foundation TIER</a:t>
            </a:r>
            <a:r>
              <a:rPr sz="1400" b="1" dirty="0">
                <a:solidFill>
                  <a:prstClr val="black"/>
                </a:solidFill>
                <a:latin typeface="Comic Sans MS"/>
                <a:ea typeface="Times New Roman"/>
              </a:rPr>
              <a:t>                  		</a:t>
            </a:r>
            <a:r>
              <a:rPr sz="1600" b="1" dirty="0">
                <a:solidFill>
                  <a:prstClr val="black"/>
                </a:solidFill>
                <a:latin typeface="Comic Sans MS"/>
                <a:ea typeface="Times New Roman"/>
              </a:rPr>
              <a:t>Year10</a:t>
            </a:r>
            <a:r>
              <a:rPr sz="1400" b="1" dirty="0">
                <a:solidFill>
                  <a:prstClr val="black"/>
                </a:solidFill>
                <a:latin typeface="Comic Sans MS"/>
                <a:ea typeface="Times New Roman"/>
              </a:rPr>
              <a:t>        Spring2</a:t>
            </a:r>
            <a:br>
              <a:rPr dirty="0">
                <a:solidFill>
                  <a:prstClr val="black"/>
                </a:solidFill>
                <a:latin typeface="Times New Roman"/>
                <a:ea typeface="Times New Roman"/>
              </a:rPr>
            </a:br>
            <a:r>
              <a:rPr sz="1400" dirty="0">
                <a:solidFill>
                  <a:prstClr val="black"/>
                </a:solidFill>
              </a:rPr>
              <a:t>   </a:t>
            </a:r>
            <a:r>
              <a:rPr lang="en-GB" sz="1400" dirty="0">
                <a:solidFill>
                  <a:prstClr val="black"/>
                </a:solidFill>
              </a:rPr>
              <a:t>15a.Plans and elevations                                                                        </a:t>
            </a:r>
            <a:r>
              <a:rPr sz="1400" b="1" dirty="0">
                <a:solidFill>
                  <a:prstClr val="black"/>
                </a:solidFill>
                <a:latin typeface="Comic Sans MS"/>
                <a:ea typeface="Times New Roman"/>
              </a:rPr>
              <a:t>TIME ALLOCATION</a:t>
            </a:r>
            <a:r>
              <a:rPr sz="1800" b="1" dirty="0">
                <a:solidFill>
                  <a:prstClr val="black"/>
                </a:solidFill>
                <a:latin typeface="Comic Sans MS"/>
                <a:ea typeface="Times New Roman"/>
              </a:rPr>
              <a:t>: </a:t>
            </a:r>
            <a:r>
              <a:rPr sz="1800" b="1" dirty="0">
                <a:solidFill>
                  <a:prstClr val="black"/>
                </a:solidFill>
              </a:rPr>
              <a:t>5-7hours</a:t>
            </a:r>
            <a:br>
              <a:rPr sz="1800" b="1" dirty="0">
                <a:solidFill>
                  <a:prstClr val="black"/>
                </a:solidFill>
                <a:latin typeface="Times New Roman"/>
                <a:ea typeface="Times New Roman"/>
              </a:rPr>
            </a:br>
            <a:endParaRPr sz="1800" b="1" dirty="0">
              <a:solidFill>
                <a:prstClr val="black"/>
              </a:solidFill>
            </a:endParaRPr>
          </a:p>
        </p:txBody>
      </p:sp>
    </p:spTree>
    <p:extLst>
      <p:ext uri="{BB962C8B-B14F-4D97-AF65-F5344CB8AC3E}">
        <p14:creationId xmlns:p14="http://schemas.microsoft.com/office/powerpoint/2010/main" val="42711907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94557641"/>
              </p:ext>
            </p:extLst>
          </p:nvPr>
        </p:nvGraphicFramePr>
        <p:xfrm>
          <a:off x="231397" y="990600"/>
          <a:ext cx="8929168" cy="6014895"/>
        </p:xfrm>
        <a:graphic>
          <a:graphicData uri="http://schemas.openxmlformats.org/drawingml/2006/table">
            <a:tbl>
              <a:tblPr firstRow="1" firstCol="1" lastRow="1" lastCol="1" bandRow="1" bandCol="1"/>
              <a:tblGrid>
                <a:gridCol w="5562599">
                  <a:extLst>
                    <a:ext uri="{9D8B030D-6E8A-4147-A177-3AD203B41FA5}">
                      <a16:colId xmlns:a16="http://schemas.microsoft.com/office/drawing/2014/main" val="20000"/>
                    </a:ext>
                  </a:extLst>
                </a:gridCol>
                <a:gridCol w="3366569">
                  <a:extLst>
                    <a:ext uri="{9D8B030D-6E8A-4147-A177-3AD203B41FA5}">
                      <a16:colId xmlns:a16="http://schemas.microsoft.com/office/drawing/2014/main" val="20001"/>
                    </a:ext>
                  </a:extLst>
                </a:gridCol>
              </a:tblGrid>
              <a:tr h="272611">
                <a:tc>
                  <a:txBody>
                    <a:bodyPr/>
                    <a:lstStyle/>
                    <a:p>
                      <a:pPr algn="ctr">
                        <a:spcAft>
                          <a:spcPts val="0"/>
                        </a:spcAft>
                      </a:pPr>
                      <a:r>
                        <a:rPr lang="en-GB" sz="900" b="1" dirty="0">
                          <a:effectLst/>
                          <a:latin typeface="Comic Sans MS" pitchFamily="66" charset="0"/>
                          <a:ea typeface="Times New Roman"/>
                        </a:rPr>
                        <a:t>PRIOR KNOWLEDGE</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spcAft>
                          <a:spcPts val="0"/>
                        </a:spcAft>
                      </a:pPr>
                      <a:r>
                        <a:rPr lang="en-GB" sz="900" b="1" dirty="0">
                          <a:effectLst/>
                          <a:latin typeface="Comic Sans MS" pitchFamily="66" charset="0"/>
                          <a:ea typeface="Times New Roman"/>
                        </a:rPr>
                        <a:t>KEY WORDS</a:t>
                      </a:r>
                      <a:endParaRPr lang="en-GB" sz="900" dirty="0">
                        <a:effectLst/>
                        <a:latin typeface="Comic Sans MS" pitchFamily="66" charset="0"/>
                        <a:ea typeface="Times New Roman"/>
                      </a:endParaRPr>
                    </a:p>
                    <a:p>
                      <a:pPr algn="ctr">
                        <a:spcAft>
                          <a:spcPts val="0"/>
                        </a:spcAft>
                      </a:pP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0"/>
                  </a:ext>
                </a:extLst>
              </a:tr>
              <a:tr h="703915">
                <a:tc>
                  <a:txBody>
                    <a:bodyPr/>
                    <a:lstStyle/>
                    <a:p>
                      <a:pPr marL="0" marR="0" indent="0" algn="l" defTabSz="801188" rtl="0" eaLnBrk="1" fontAlgn="auto" latinLnBrk="0" hangingPunct="1">
                        <a:lnSpc>
                          <a:spcPct val="100000"/>
                        </a:lnSpc>
                        <a:spcBef>
                          <a:spcPts val="0"/>
                        </a:spcBef>
                        <a:spcAft>
                          <a:spcPts val="0"/>
                        </a:spcAft>
                        <a:buClrTx/>
                        <a:buSzTx/>
                        <a:buFontTx/>
                        <a:buNone/>
                        <a:tabLst/>
                        <a:defRPr/>
                      </a:pPr>
                      <a:r>
                        <a:rPr lang="en-GB" sz="1600" kern="1200" dirty="0">
                          <a:solidFill>
                            <a:schemeClr val="tx1"/>
                          </a:solidFill>
                          <a:effectLst/>
                          <a:latin typeface="+mn-lt"/>
                          <a:ea typeface="+mn-ea"/>
                          <a:cs typeface="+mn-cs"/>
                        </a:rPr>
                        <a:t>Students should be able to measure and draw lines.</a:t>
                      </a: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801188"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Construct, circle, arc, sector, face, edge, vertex, two-dimensional, three-dimensional, solid, elevations, congruent, angles, regular, irregular, bearing, degree, bisect, perpendicular, loci, map, scale, plan, region</a:t>
                      </a: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14224">
                <a:tc>
                  <a:txBody>
                    <a:bodyPr/>
                    <a:lstStyle/>
                    <a:p>
                      <a:pPr algn="ctr">
                        <a:spcAft>
                          <a:spcPts val="0"/>
                        </a:spcAft>
                      </a:pPr>
                      <a:r>
                        <a:rPr lang="en-GB" sz="900" b="1" dirty="0">
                          <a:effectLst/>
                          <a:latin typeface="Comic Sans MS" pitchFamily="66" charset="0"/>
                          <a:ea typeface="Times New Roman"/>
                        </a:rPr>
                        <a:t>LEARNING OBJECTIVES</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spcAft>
                          <a:spcPts val="0"/>
                        </a:spcAft>
                      </a:pPr>
                      <a:r>
                        <a:rPr lang="en-GB" sz="900" b="1" dirty="0">
                          <a:effectLst/>
                          <a:latin typeface="Comic Sans MS" pitchFamily="66" charset="0"/>
                          <a:ea typeface="Times New Roman"/>
                        </a:rPr>
                        <a:t>RESOURCES/ACTIVITIES/ICT</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2"/>
                  </a:ext>
                </a:extLst>
              </a:tr>
              <a:tr h="1070537">
                <a:tc rowSpan="3">
                  <a:txBody>
                    <a:bodyPr/>
                    <a:lstStyle/>
                    <a:p>
                      <a:pPr lvl="0"/>
                      <a:r>
                        <a:rPr lang="en-GB" sz="1200" kern="1200" dirty="0">
                          <a:solidFill>
                            <a:schemeClr val="tx1"/>
                          </a:solidFill>
                          <a:effectLst/>
                          <a:latin typeface="+mn-lt"/>
                          <a:ea typeface="+mn-ea"/>
                          <a:cs typeface="+mn-cs"/>
                        </a:rPr>
                        <a:t>Understand congruence, as two shapes that are the same size and shape; (Grade E/2)</a:t>
                      </a:r>
                    </a:p>
                    <a:p>
                      <a:pPr lvl="0"/>
                      <a:r>
                        <a:rPr lang="en-GB" sz="1200" kern="1200" dirty="0">
                          <a:solidFill>
                            <a:schemeClr val="tx1"/>
                          </a:solidFill>
                          <a:effectLst/>
                          <a:latin typeface="+mn-lt"/>
                          <a:ea typeface="+mn-ea"/>
                          <a:cs typeface="+mn-cs"/>
                        </a:rPr>
                        <a:t>Visually identify shapes which are congruent; (Grade E/2)</a:t>
                      </a:r>
                    </a:p>
                    <a:p>
                      <a:pPr marL="0" marR="0" lvl="0" indent="0" algn="l" defTabSz="801188"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Use straight edge and a pair of compasses to do standard constructions:</a:t>
                      </a:r>
                      <a:r>
                        <a:rPr lang="en-GB" sz="1200" b="1" u="sng" kern="1200" dirty="0">
                          <a:solidFill>
                            <a:schemeClr val="tx1"/>
                          </a:solidFill>
                          <a:effectLst/>
                          <a:latin typeface="+mn-lt"/>
                          <a:ea typeface="+mn-ea"/>
                          <a:cs typeface="+mn-cs"/>
                        </a:rPr>
                        <a:t>(Grade D/3)</a:t>
                      </a:r>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understand, from the experience of constructing them, that triangles satisfying SSS, SAS, ASA and RHS are unique, but SSA triangles are not;(Grade D/3)</a:t>
                      </a:r>
                    </a:p>
                    <a:p>
                      <a:pPr marL="0" marR="0" lvl="0" indent="0" algn="l" defTabSz="801188"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construct the perpendicular bisector of a given line;</a:t>
                      </a:r>
                      <a:r>
                        <a:rPr lang="en-GB" sz="1200" b="1" u="sng" kern="1200" dirty="0">
                          <a:solidFill>
                            <a:schemeClr val="tx1"/>
                          </a:solidFill>
                          <a:effectLst/>
                          <a:latin typeface="+mn-lt"/>
                          <a:ea typeface="+mn-ea"/>
                          <a:cs typeface="+mn-cs"/>
                        </a:rPr>
                        <a:t> (Grade C-/4)</a:t>
                      </a:r>
                      <a:endParaRPr lang="en-GB" sz="1200" kern="1200" dirty="0">
                        <a:solidFill>
                          <a:schemeClr val="tx1"/>
                        </a:solidFill>
                        <a:effectLst/>
                        <a:latin typeface="+mn-lt"/>
                        <a:ea typeface="+mn-ea"/>
                        <a:cs typeface="+mn-cs"/>
                      </a:endParaRPr>
                    </a:p>
                    <a:p>
                      <a:pPr marL="0" marR="0" lvl="0" indent="0" algn="l" defTabSz="801188"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construct the perpendicular from a point to a line;</a:t>
                      </a:r>
                      <a:r>
                        <a:rPr lang="en-GB" sz="1200" b="1" u="sng" kern="1200" dirty="0">
                          <a:solidFill>
                            <a:schemeClr val="tx1"/>
                          </a:solidFill>
                          <a:effectLst/>
                          <a:latin typeface="+mn-lt"/>
                          <a:ea typeface="+mn-ea"/>
                          <a:cs typeface="+mn-cs"/>
                        </a:rPr>
                        <a:t> (Grade C-/4)</a:t>
                      </a:r>
                      <a:endParaRPr lang="en-GB" sz="1200" kern="1200" dirty="0">
                        <a:solidFill>
                          <a:schemeClr val="tx1"/>
                        </a:solidFill>
                        <a:effectLst/>
                        <a:latin typeface="+mn-lt"/>
                        <a:ea typeface="+mn-ea"/>
                        <a:cs typeface="+mn-cs"/>
                      </a:endParaRPr>
                    </a:p>
                    <a:p>
                      <a:pPr lvl="0"/>
                      <a:r>
                        <a:rPr lang="en-GB" sz="1200" b="1" u="sng" kern="1200" dirty="0">
                          <a:solidFill>
                            <a:schemeClr val="tx1"/>
                          </a:solidFill>
                          <a:effectLst/>
                          <a:latin typeface="+mn-lt"/>
                          <a:ea typeface="+mn-ea"/>
                          <a:cs typeface="+mn-cs"/>
                        </a:rPr>
                        <a:t>construct the bisector of a given angle;(Grade C-/4)</a:t>
                      </a:r>
                    </a:p>
                    <a:p>
                      <a:pPr marL="0" marR="0" lvl="0" indent="0" algn="l" defTabSz="801188" rtl="0" eaLnBrk="1" fontAlgn="auto" latinLnBrk="0" hangingPunct="1">
                        <a:lnSpc>
                          <a:spcPct val="100000"/>
                        </a:lnSpc>
                        <a:spcBef>
                          <a:spcPts val="0"/>
                        </a:spcBef>
                        <a:spcAft>
                          <a:spcPts val="0"/>
                        </a:spcAft>
                        <a:buClrTx/>
                        <a:buSzTx/>
                        <a:buFontTx/>
                        <a:buNone/>
                        <a:tabLst/>
                        <a:defRPr/>
                      </a:pPr>
                      <a:r>
                        <a:rPr lang="en-GB" sz="1200" b="1" u="sng" kern="1200" dirty="0">
                          <a:solidFill>
                            <a:schemeClr val="tx1"/>
                          </a:solidFill>
                          <a:effectLst/>
                          <a:latin typeface="+mn-lt"/>
                          <a:ea typeface="+mn-ea"/>
                          <a:cs typeface="+mn-cs"/>
                        </a:rPr>
                        <a:t>construct angles of 90°, 45°; (Grade C-4)</a:t>
                      </a:r>
                    </a:p>
                    <a:p>
                      <a:pPr lvl="0"/>
                      <a:r>
                        <a:rPr lang="en-GB" sz="1200" kern="1200" dirty="0">
                          <a:solidFill>
                            <a:schemeClr val="tx1"/>
                          </a:solidFill>
                          <a:effectLst/>
                          <a:latin typeface="+mn-lt"/>
                          <a:ea typeface="+mn-ea"/>
                          <a:cs typeface="+mn-cs"/>
                        </a:rPr>
                        <a:t>Draw and construct diagrams from given instructions, including the following:</a:t>
                      </a:r>
                    </a:p>
                    <a:p>
                      <a:pPr marL="0" marR="0" lvl="0" indent="0" algn="l" defTabSz="801188"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 region bounded by a circle and an intersecting line;</a:t>
                      </a:r>
                      <a:r>
                        <a:rPr lang="en-GB" sz="1200" b="1" u="sng" kern="1200" dirty="0">
                          <a:solidFill>
                            <a:schemeClr val="tx1"/>
                          </a:solidFill>
                          <a:effectLst/>
                          <a:latin typeface="+mn-lt"/>
                          <a:ea typeface="+mn-ea"/>
                          <a:cs typeface="+mn-cs"/>
                        </a:rPr>
                        <a:t> (Grade C-/4)</a:t>
                      </a:r>
                      <a:endParaRPr lang="en-GB" sz="1200" kern="1200" dirty="0">
                        <a:solidFill>
                          <a:schemeClr val="tx1"/>
                        </a:solidFill>
                        <a:effectLst/>
                        <a:latin typeface="+mn-lt"/>
                        <a:ea typeface="+mn-ea"/>
                        <a:cs typeface="+mn-cs"/>
                      </a:endParaRPr>
                    </a:p>
                    <a:p>
                      <a:pPr marL="0" marR="0" lvl="0" indent="0" algn="l" defTabSz="801188"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 given distance from a point and a given distance from a line;</a:t>
                      </a:r>
                      <a:r>
                        <a:rPr lang="en-GB" sz="1200" b="1" u="sng" kern="1200" dirty="0">
                          <a:solidFill>
                            <a:schemeClr val="tx1"/>
                          </a:solidFill>
                          <a:effectLst/>
                          <a:latin typeface="+mn-lt"/>
                          <a:ea typeface="+mn-ea"/>
                          <a:cs typeface="+mn-cs"/>
                        </a:rPr>
                        <a:t> (Grade C/5)</a:t>
                      </a:r>
                      <a:endParaRPr lang="en-GB" sz="1200" kern="1200" dirty="0">
                        <a:solidFill>
                          <a:schemeClr val="tx1"/>
                        </a:solidFill>
                        <a:effectLst/>
                        <a:latin typeface="+mn-lt"/>
                        <a:ea typeface="+mn-ea"/>
                        <a:cs typeface="+mn-cs"/>
                      </a:endParaRPr>
                    </a:p>
                    <a:p>
                      <a:pPr marL="0" marR="0" lvl="0" indent="0" algn="l" defTabSz="801188"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equal distances from two points or two line segments;</a:t>
                      </a:r>
                      <a:r>
                        <a:rPr lang="en-GB" sz="1200" b="1" u="sng" kern="1200" dirty="0">
                          <a:solidFill>
                            <a:schemeClr val="tx1"/>
                          </a:solidFill>
                          <a:effectLst/>
                          <a:latin typeface="+mn-lt"/>
                          <a:ea typeface="+mn-ea"/>
                          <a:cs typeface="+mn-cs"/>
                        </a:rPr>
                        <a:t> (Grade C/5)</a:t>
                      </a:r>
                      <a:endParaRPr lang="en-GB" sz="1200" kern="1200" dirty="0">
                        <a:solidFill>
                          <a:schemeClr val="tx1"/>
                        </a:solidFill>
                        <a:effectLst/>
                        <a:latin typeface="+mn-lt"/>
                        <a:ea typeface="+mn-ea"/>
                        <a:cs typeface="+mn-cs"/>
                      </a:endParaRPr>
                    </a:p>
                    <a:p>
                      <a:pPr marL="0" marR="0" lvl="0" indent="0" algn="l" defTabSz="801188"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regions may be defined by ‘nearer to’ or ‘greater than’;</a:t>
                      </a:r>
                      <a:r>
                        <a:rPr lang="en-GB" sz="1200" b="1" u="sng" kern="1200" dirty="0">
                          <a:solidFill>
                            <a:schemeClr val="tx1"/>
                          </a:solidFill>
                          <a:effectLst/>
                          <a:latin typeface="+mn-lt"/>
                          <a:ea typeface="+mn-ea"/>
                          <a:cs typeface="+mn-cs"/>
                        </a:rPr>
                        <a:t> (Grade C/5)(SMSC)(BV)</a:t>
                      </a:r>
                      <a:endParaRPr lang="en-GB" sz="1200" kern="1200" dirty="0">
                        <a:solidFill>
                          <a:schemeClr val="tx1"/>
                        </a:solidFill>
                        <a:effectLst/>
                        <a:latin typeface="+mn-lt"/>
                        <a:ea typeface="+mn-ea"/>
                        <a:cs typeface="+mn-cs"/>
                      </a:endParaRPr>
                    </a:p>
                    <a:p>
                      <a:pPr marL="0" marR="0" lvl="0" indent="0" algn="l" defTabSz="801188"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Find and describe regions satisfying a combination of loci; </a:t>
                      </a:r>
                      <a:r>
                        <a:rPr lang="en-GB" sz="1200" b="1" u="sng" kern="1200" dirty="0">
                          <a:solidFill>
                            <a:schemeClr val="tx1"/>
                          </a:solidFill>
                          <a:effectLst/>
                          <a:latin typeface="+mn-lt"/>
                          <a:ea typeface="+mn-ea"/>
                          <a:cs typeface="+mn-cs"/>
                        </a:rPr>
                        <a:t>(Grade C/5)</a:t>
                      </a:r>
                      <a:endParaRPr lang="en-GB" sz="1200" kern="1200" dirty="0">
                        <a:solidFill>
                          <a:schemeClr val="tx1"/>
                        </a:solidFill>
                        <a:effectLst/>
                        <a:latin typeface="+mn-lt"/>
                        <a:ea typeface="+mn-ea"/>
                        <a:cs typeface="+mn-cs"/>
                      </a:endParaRPr>
                    </a:p>
                    <a:p>
                      <a:pPr marL="0" marR="0" lvl="0" indent="0" algn="l" defTabSz="801188"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Use constructions to solve loci problems (2D only); </a:t>
                      </a:r>
                      <a:r>
                        <a:rPr lang="en-GB" sz="1200" b="1" u="sng" kern="1200" dirty="0">
                          <a:solidFill>
                            <a:schemeClr val="tx1"/>
                          </a:solidFill>
                          <a:effectLst/>
                          <a:latin typeface="+mn-lt"/>
                          <a:ea typeface="+mn-ea"/>
                          <a:cs typeface="+mn-cs"/>
                        </a:rPr>
                        <a:t>(Grade C/5)</a:t>
                      </a:r>
                      <a:endParaRPr lang="en-GB" sz="1200" kern="1200" dirty="0">
                        <a:solidFill>
                          <a:schemeClr val="tx1"/>
                        </a:solidFill>
                        <a:effectLst/>
                        <a:latin typeface="+mn-lt"/>
                        <a:ea typeface="+mn-ea"/>
                        <a:cs typeface="+mn-cs"/>
                      </a:endParaRPr>
                    </a:p>
                    <a:p>
                      <a:pPr marL="0" marR="0" lvl="0" indent="0" algn="l" defTabSz="801188"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Use and interpret maps and scale drawings; </a:t>
                      </a:r>
                      <a:r>
                        <a:rPr lang="en-GB" sz="1200" b="1" u="sng" kern="1200" dirty="0">
                          <a:solidFill>
                            <a:schemeClr val="tx1"/>
                          </a:solidFill>
                          <a:effectLst/>
                          <a:latin typeface="+mn-lt"/>
                          <a:ea typeface="+mn-ea"/>
                          <a:cs typeface="+mn-cs"/>
                        </a:rPr>
                        <a:t>(Grade C/5)</a:t>
                      </a:r>
                      <a:endParaRPr lang="en-GB" sz="1200" kern="1200" dirty="0">
                        <a:solidFill>
                          <a:schemeClr val="tx1"/>
                        </a:solidFill>
                        <a:effectLst/>
                        <a:latin typeface="+mn-lt"/>
                        <a:ea typeface="+mn-ea"/>
                        <a:cs typeface="+mn-cs"/>
                      </a:endParaRPr>
                    </a:p>
                    <a:p>
                      <a:pPr marL="0" marR="0" lvl="0" indent="0" algn="l" defTabSz="801188"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Estimate lengths using a scale diagram; </a:t>
                      </a:r>
                      <a:r>
                        <a:rPr lang="en-GB" sz="1200" b="1" u="sng" kern="1200" dirty="0">
                          <a:solidFill>
                            <a:schemeClr val="tx1"/>
                          </a:solidFill>
                          <a:effectLst/>
                          <a:latin typeface="+mn-lt"/>
                          <a:ea typeface="+mn-ea"/>
                          <a:cs typeface="+mn-cs"/>
                        </a:rPr>
                        <a:t>(Grade C/5)</a:t>
                      </a:r>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Make an accurate scale drawing from a diagram;(Grade</a:t>
                      </a:r>
                      <a:r>
                        <a:rPr lang="en-GB" sz="1200" kern="1200" baseline="0" dirty="0">
                          <a:solidFill>
                            <a:schemeClr val="tx1"/>
                          </a:solidFill>
                          <a:effectLst/>
                          <a:latin typeface="+mn-lt"/>
                          <a:ea typeface="+mn-ea"/>
                          <a:cs typeface="+mn-cs"/>
                        </a:rPr>
                        <a:t> D/3)</a:t>
                      </a:r>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Use three-figure bearings to specify direction; (Grade D/3)</a:t>
                      </a:r>
                    </a:p>
                    <a:p>
                      <a:pPr lvl="0"/>
                      <a:r>
                        <a:rPr lang="en-GB" sz="1200" kern="1200" dirty="0">
                          <a:solidFill>
                            <a:schemeClr val="tx1"/>
                          </a:solidFill>
                          <a:effectLst/>
                          <a:latin typeface="+mn-lt"/>
                          <a:ea typeface="+mn-ea"/>
                          <a:cs typeface="+mn-cs"/>
                        </a:rPr>
                        <a:t>Mark on a diagram the position of point </a:t>
                      </a:r>
                      <a:r>
                        <a:rPr lang="en-GB" sz="1200" i="1" kern="1200" dirty="0">
                          <a:solidFill>
                            <a:schemeClr val="tx1"/>
                          </a:solidFill>
                          <a:effectLst/>
                          <a:latin typeface="+mn-lt"/>
                          <a:ea typeface="+mn-ea"/>
                          <a:cs typeface="+mn-cs"/>
                        </a:rPr>
                        <a:t>B</a:t>
                      </a:r>
                      <a:r>
                        <a:rPr lang="en-GB" sz="1200" kern="1200" dirty="0">
                          <a:solidFill>
                            <a:schemeClr val="tx1"/>
                          </a:solidFill>
                          <a:effectLst/>
                          <a:latin typeface="+mn-lt"/>
                          <a:ea typeface="+mn-ea"/>
                          <a:cs typeface="+mn-cs"/>
                        </a:rPr>
                        <a:t> given its bearing from point </a:t>
                      </a:r>
                      <a:r>
                        <a:rPr lang="en-GB" sz="1200" i="1" kern="1200" dirty="0">
                          <a:solidFill>
                            <a:schemeClr val="tx1"/>
                          </a:solidFill>
                          <a:effectLst/>
                          <a:latin typeface="+mn-lt"/>
                          <a:ea typeface="+mn-ea"/>
                          <a:cs typeface="+mn-cs"/>
                        </a:rPr>
                        <a:t>A</a:t>
                      </a:r>
                      <a:r>
                        <a:rPr lang="en-GB" sz="1200" kern="1200" dirty="0">
                          <a:solidFill>
                            <a:schemeClr val="tx1"/>
                          </a:solidFill>
                          <a:effectLst/>
                          <a:latin typeface="+mn-lt"/>
                          <a:ea typeface="+mn-ea"/>
                          <a:cs typeface="+mn-cs"/>
                        </a:rPr>
                        <a:t>;</a:t>
                      </a:r>
                    </a:p>
                    <a:p>
                      <a:pPr lvl="0"/>
                      <a:r>
                        <a:rPr lang="en-GB" sz="1200" kern="1200" dirty="0">
                          <a:solidFill>
                            <a:schemeClr val="tx1"/>
                          </a:solidFill>
                          <a:effectLst/>
                          <a:latin typeface="+mn-lt"/>
                          <a:ea typeface="+mn-ea"/>
                          <a:cs typeface="+mn-cs"/>
                        </a:rPr>
                        <a:t>Give a bearing between the points on a map or scaled plan; (Grade C-/4)</a:t>
                      </a:r>
                    </a:p>
                    <a:p>
                      <a:pPr lvl="0"/>
                      <a:r>
                        <a:rPr lang="en-GB" sz="1200" kern="1200" dirty="0">
                          <a:solidFill>
                            <a:schemeClr val="tx1"/>
                          </a:solidFill>
                          <a:effectLst/>
                          <a:latin typeface="+mn-lt"/>
                          <a:ea typeface="+mn-ea"/>
                          <a:cs typeface="+mn-cs"/>
                        </a:rPr>
                        <a:t>Given the bearing of a point </a:t>
                      </a:r>
                      <a:r>
                        <a:rPr lang="en-GB" sz="1200" i="1" kern="1200" dirty="0">
                          <a:solidFill>
                            <a:schemeClr val="tx1"/>
                          </a:solidFill>
                          <a:effectLst/>
                          <a:latin typeface="+mn-lt"/>
                          <a:ea typeface="+mn-ea"/>
                          <a:cs typeface="+mn-cs"/>
                        </a:rPr>
                        <a:t>A</a:t>
                      </a:r>
                      <a:r>
                        <a:rPr lang="en-GB" sz="1200" kern="1200" dirty="0">
                          <a:solidFill>
                            <a:schemeClr val="tx1"/>
                          </a:solidFill>
                          <a:effectLst/>
                          <a:latin typeface="+mn-lt"/>
                          <a:ea typeface="+mn-ea"/>
                          <a:cs typeface="+mn-cs"/>
                        </a:rPr>
                        <a:t> from point </a:t>
                      </a:r>
                      <a:r>
                        <a:rPr lang="en-GB" sz="1200" i="1" kern="1200" dirty="0">
                          <a:solidFill>
                            <a:schemeClr val="tx1"/>
                          </a:solidFill>
                          <a:effectLst/>
                          <a:latin typeface="+mn-lt"/>
                          <a:ea typeface="+mn-ea"/>
                          <a:cs typeface="+mn-cs"/>
                        </a:rPr>
                        <a:t>B</a:t>
                      </a:r>
                      <a:r>
                        <a:rPr lang="en-GB" sz="1200" kern="1200" dirty="0">
                          <a:solidFill>
                            <a:schemeClr val="tx1"/>
                          </a:solidFill>
                          <a:effectLst/>
                          <a:latin typeface="+mn-lt"/>
                          <a:ea typeface="+mn-ea"/>
                          <a:cs typeface="+mn-cs"/>
                        </a:rPr>
                        <a:t>, work out the bearing of </a:t>
                      </a:r>
                      <a:r>
                        <a:rPr lang="en-GB" sz="1200" i="1" kern="1200" dirty="0">
                          <a:solidFill>
                            <a:schemeClr val="tx1"/>
                          </a:solidFill>
                          <a:effectLst/>
                          <a:latin typeface="+mn-lt"/>
                          <a:ea typeface="+mn-ea"/>
                          <a:cs typeface="+mn-cs"/>
                        </a:rPr>
                        <a:t>B</a:t>
                      </a:r>
                      <a:r>
                        <a:rPr lang="en-GB" sz="1200" kern="1200" dirty="0">
                          <a:solidFill>
                            <a:schemeClr val="tx1"/>
                          </a:solidFill>
                          <a:effectLst/>
                          <a:latin typeface="+mn-lt"/>
                          <a:ea typeface="+mn-ea"/>
                          <a:cs typeface="+mn-cs"/>
                        </a:rPr>
                        <a:t> from </a:t>
                      </a:r>
                      <a:r>
                        <a:rPr lang="en-GB" sz="1200" i="1" kern="1200" dirty="0">
                          <a:solidFill>
                            <a:schemeClr val="tx1"/>
                          </a:solidFill>
                          <a:effectLst/>
                          <a:latin typeface="+mn-lt"/>
                          <a:ea typeface="+mn-ea"/>
                          <a:cs typeface="+mn-cs"/>
                        </a:rPr>
                        <a:t>A</a:t>
                      </a:r>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Use accurate drawing to solve bearings problems; </a:t>
                      </a:r>
                    </a:p>
                    <a:p>
                      <a:pPr lvl="0"/>
                      <a:r>
                        <a:rPr lang="en-GB" sz="1200" kern="1200" dirty="0">
                          <a:solidFill>
                            <a:schemeClr val="tx1"/>
                          </a:solidFill>
                          <a:effectLst/>
                          <a:latin typeface="+mn-lt"/>
                          <a:ea typeface="+mn-ea"/>
                          <a:cs typeface="+mn-cs"/>
                        </a:rPr>
                        <a:t>Solve locus problems including bearings.(Grade C-/4)(SMSC)(BV)</a:t>
                      </a:r>
                    </a:p>
                    <a:p>
                      <a:pPr lvl="0"/>
                      <a:endParaRPr lang="en-GB" sz="1200" kern="1200" dirty="0">
                        <a:solidFill>
                          <a:schemeClr val="tx1"/>
                        </a:solidFill>
                        <a:effectLst/>
                        <a:latin typeface="+mn-lt"/>
                        <a:ea typeface="+mn-ea"/>
                        <a:cs typeface="+mn-cs"/>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600" u="sng" kern="1200" dirty="0">
                          <a:solidFill>
                            <a:schemeClr val="tx1"/>
                          </a:solidFill>
                          <a:effectLst/>
                          <a:latin typeface="+mn-lt"/>
                          <a:ea typeface="+mn-ea"/>
                          <a:cs typeface="+mn-cs"/>
                        </a:rPr>
                        <a:t>KM: </a:t>
                      </a:r>
                      <a:r>
                        <a:rPr lang="en-US" sz="1600" u="sng" kern="1200" dirty="0">
                          <a:solidFill>
                            <a:schemeClr val="tx1"/>
                          </a:solidFill>
                          <a:effectLst/>
                          <a:latin typeface="+mn-lt"/>
                          <a:ea typeface="+mn-ea"/>
                          <a:cs typeface="+mn-cs"/>
                          <a:hlinkClick r:id="rId2"/>
                        </a:rPr>
                        <a:t>Construction instruction</a:t>
                      </a:r>
                      <a:endParaRPr lang="en-GB" sz="1600" kern="1200" dirty="0">
                        <a:solidFill>
                          <a:schemeClr val="tx1"/>
                        </a:solidFill>
                        <a:effectLst/>
                        <a:latin typeface="+mn-lt"/>
                        <a:ea typeface="+mn-ea"/>
                        <a:cs typeface="+mn-cs"/>
                      </a:endParaRPr>
                    </a:p>
                    <a:p>
                      <a:r>
                        <a:rPr lang="en-US" sz="1600" u="sng" kern="1200" dirty="0">
                          <a:solidFill>
                            <a:schemeClr val="tx1"/>
                          </a:solidFill>
                          <a:effectLst/>
                          <a:latin typeface="+mn-lt"/>
                          <a:ea typeface="+mn-ea"/>
                          <a:cs typeface="+mn-cs"/>
                        </a:rPr>
                        <a:t>KM: </a:t>
                      </a:r>
                      <a:r>
                        <a:rPr lang="en-US" sz="1600" u="sng" kern="1200" dirty="0">
                          <a:solidFill>
                            <a:schemeClr val="tx1"/>
                          </a:solidFill>
                          <a:effectLst/>
                          <a:latin typeface="+mn-lt"/>
                          <a:ea typeface="+mn-ea"/>
                          <a:cs typeface="+mn-cs"/>
                          <a:hlinkClick r:id="rId3"/>
                        </a:rPr>
                        <a:t>Construction challenges</a:t>
                      </a:r>
                      <a:endParaRPr lang="en-GB" sz="1600" kern="1200" dirty="0">
                        <a:solidFill>
                          <a:schemeClr val="tx1"/>
                        </a:solidFill>
                        <a:effectLst/>
                        <a:latin typeface="+mn-lt"/>
                        <a:ea typeface="+mn-ea"/>
                        <a:cs typeface="+mn-cs"/>
                      </a:endParaRPr>
                    </a:p>
                    <a:p>
                      <a:r>
                        <a:rPr lang="en-US" sz="1600" u="sng" kern="1200" dirty="0">
                          <a:solidFill>
                            <a:schemeClr val="tx1"/>
                          </a:solidFill>
                          <a:effectLst/>
                          <a:latin typeface="+mn-lt"/>
                          <a:ea typeface="+mn-ea"/>
                          <a:cs typeface="+mn-cs"/>
                        </a:rPr>
                        <a:t>KM: </a:t>
                      </a:r>
                      <a:r>
                        <a:rPr lang="en-US" sz="1600" u="sng" kern="1200" dirty="0">
                          <a:solidFill>
                            <a:schemeClr val="tx1"/>
                          </a:solidFill>
                          <a:effectLst/>
                          <a:latin typeface="+mn-lt"/>
                          <a:ea typeface="+mn-ea"/>
                          <a:cs typeface="+mn-cs"/>
                          <a:hlinkClick r:id="rId4"/>
                        </a:rPr>
                        <a:t>Napoleonic challenge</a:t>
                      </a:r>
                      <a:endParaRPr lang="en-GB" sz="1600" kern="1200" dirty="0">
                        <a:solidFill>
                          <a:schemeClr val="tx1"/>
                        </a:solidFill>
                        <a:effectLst/>
                        <a:latin typeface="+mn-lt"/>
                        <a:ea typeface="+mn-ea"/>
                        <a:cs typeface="+mn-cs"/>
                      </a:endParaRPr>
                    </a:p>
                    <a:p>
                      <a:r>
                        <a:rPr lang="en-US" sz="1600" u="sng" kern="1200" dirty="0">
                          <a:solidFill>
                            <a:schemeClr val="tx1"/>
                          </a:solidFill>
                          <a:effectLst/>
                          <a:latin typeface="+mn-lt"/>
                          <a:ea typeface="+mn-ea"/>
                          <a:cs typeface="+mn-cs"/>
                        </a:rPr>
                        <a:t>KM: </a:t>
                      </a:r>
                      <a:r>
                        <a:rPr lang="en-US" sz="1600" u="sng" kern="1200" dirty="0">
                          <a:solidFill>
                            <a:schemeClr val="tx1"/>
                          </a:solidFill>
                          <a:effectLst/>
                          <a:latin typeface="+mn-lt"/>
                          <a:ea typeface="+mn-ea"/>
                          <a:cs typeface="+mn-cs"/>
                          <a:hlinkClick r:id="rId5"/>
                        </a:rPr>
                        <a:t>Locus hocus pocus</a:t>
                      </a:r>
                      <a:endParaRPr lang="en-GB" sz="1600" kern="1200" dirty="0">
                        <a:solidFill>
                          <a:schemeClr val="tx1"/>
                        </a:solidFill>
                        <a:effectLst/>
                        <a:latin typeface="+mn-lt"/>
                        <a:ea typeface="+mn-ea"/>
                        <a:cs typeface="+mn-cs"/>
                      </a:endParaRPr>
                    </a:p>
                    <a:p>
                      <a:pPr>
                        <a:spcAft>
                          <a:spcPts val="0"/>
                        </a:spcAft>
                      </a:pPr>
                      <a:endParaRPr lang="en-GB" sz="900" dirty="0">
                        <a:effectLst/>
                        <a:latin typeface="Comic Sans MS" pitchFamily="66" charset="0"/>
                        <a:ea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58626">
                <a:tc vMerge="1">
                  <a:txBody>
                    <a:bodyPr/>
                    <a:lstStyle/>
                    <a:p>
                      <a:endParaRPr lang="en-GB"/>
                    </a:p>
                  </a:txBody>
                  <a:tcPr/>
                </a:tc>
                <a:tc>
                  <a:txBody>
                    <a:bodyPr/>
                    <a:lstStyle/>
                    <a:p>
                      <a:pPr algn="ctr">
                        <a:spcAft>
                          <a:spcPts val="0"/>
                        </a:spcAft>
                      </a:pPr>
                      <a:r>
                        <a:rPr lang="en-GB" sz="900" b="1" dirty="0">
                          <a:effectLst/>
                          <a:latin typeface="Comic Sans MS" pitchFamily="66" charset="0"/>
                          <a:ea typeface="Times New Roman"/>
                        </a:rPr>
                        <a:t>PLENARIES/KEY QUESTIONS</a:t>
                      </a:r>
                      <a:endParaRPr lang="en-GB" sz="900" dirty="0">
                        <a:effectLst/>
                        <a:latin typeface="Comic Sans MS" pitchFamily="66" charset="0"/>
                        <a:ea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r h="3523685">
                <a:tc vMerge="1">
                  <a:txBody>
                    <a:bodyPr/>
                    <a:lstStyle/>
                    <a:p>
                      <a:endParaRPr lang="en-GB" dirty="0"/>
                    </a:p>
                  </a:txBody>
                  <a:tcPr/>
                </a:tc>
                <a:tc>
                  <a:txBody>
                    <a:bodyPr/>
                    <a:lstStyle/>
                    <a:p>
                      <a:r>
                        <a:rPr lang="en-GB" sz="1600" kern="1200" dirty="0">
                          <a:solidFill>
                            <a:schemeClr val="tx1"/>
                          </a:solidFill>
                          <a:effectLst/>
                          <a:latin typeface="+mn-lt"/>
                          <a:ea typeface="+mn-ea"/>
                          <a:cs typeface="+mn-cs"/>
                        </a:rPr>
                        <a:t>Sketch the locus of point on a vertex of a rotating shape as it moves along a line, i.e. a point on the circumference or at the centre of a wheel. </a:t>
                      </a:r>
                    </a:p>
                    <a:p>
                      <a:r>
                        <a:rPr lang="en-GB" sz="1600" b="1" kern="1200" dirty="0">
                          <a:solidFill>
                            <a:schemeClr val="tx1"/>
                          </a:solidFill>
                          <a:effectLst/>
                          <a:latin typeface="+mn-lt"/>
                          <a:ea typeface="+mn-ea"/>
                          <a:cs typeface="+mn-cs"/>
                        </a:rPr>
                        <a:t>COMMON MISCONCEPTIONS</a:t>
                      </a:r>
                      <a:endParaRPr lang="en-GB" sz="1600" kern="1200" dirty="0">
                        <a:solidFill>
                          <a:schemeClr val="tx1"/>
                        </a:solidFill>
                        <a:effectLst/>
                        <a:latin typeface="+mn-lt"/>
                        <a:ea typeface="+mn-ea"/>
                        <a:cs typeface="+mn-cs"/>
                      </a:endParaRPr>
                    </a:p>
                    <a:p>
                      <a:r>
                        <a:rPr lang="en-GB" sz="1600" kern="1200" dirty="0">
                          <a:solidFill>
                            <a:schemeClr val="tx1"/>
                          </a:solidFill>
                          <a:effectLst/>
                          <a:latin typeface="+mn-lt"/>
                          <a:ea typeface="+mn-ea"/>
                          <a:cs typeface="+mn-cs"/>
                        </a:rPr>
                        <a:t>Correct use of a protractor may be an issue.</a:t>
                      </a:r>
                    </a:p>
                    <a:p>
                      <a:r>
                        <a:rPr lang="en-GB" sz="1600" kern="1200" dirty="0">
                          <a:solidFill>
                            <a:schemeClr val="tx1"/>
                          </a:solidFill>
                          <a:effectLst/>
                          <a:latin typeface="+mn-lt"/>
                          <a:ea typeface="+mn-ea"/>
                          <a:cs typeface="+mn-cs"/>
                        </a:rPr>
                        <a:t>Drawings should be done in pencil.</a:t>
                      </a:r>
                    </a:p>
                    <a:p>
                      <a:r>
                        <a:rPr lang="en-GB" sz="1600" kern="1200" dirty="0">
                          <a:solidFill>
                            <a:schemeClr val="tx1"/>
                          </a:solidFill>
                          <a:effectLst/>
                          <a:latin typeface="+mn-lt"/>
                          <a:ea typeface="+mn-ea"/>
                          <a:cs typeface="+mn-cs"/>
                        </a:rPr>
                        <a:t>Relate loci problems to real-life scenarios, including mobile phone masts and coverage.(SMSC)(BV)</a:t>
                      </a:r>
                    </a:p>
                    <a:p>
                      <a:r>
                        <a:rPr lang="en-GB" sz="1600" kern="1200" dirty="0">
                          <a:solidFill>
                            <a:schemeClr val="tx1"/>
                          </a:solidFill>
                          <a:effectLst/>
                          <a:latin typeface="+mn-lt"/>
                          <a:ea typeface="+mn-ea"/>
                          <a:cs typeface="+mn-cs"/>
                        </a:rPr>
                        <a:t>Construction lines should not be erased.</a:t>
                      </a:r>
                    </a:p>
                    <a:p>
                      <a:pPr algn="just">
                        <a:lnSpc>
                          <a:spcPct val="115000"/>
                        </a:lnSpc>
                        <a:spcAft>
                          <a:spcPts val="0"/>
                        </a:spcAft>
                      </a:pPr>
                      <a:endParaRPr lang="en-GB" sz="1000" dirty="0">
                        <a:effectLst/>
                        <a:latin typeface="+mn-lt"/>
                        <a:ea typeface="Calibri"/>
                        <a:cs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 name="Title 1"/>
          <p:cNvSpPr txBox="1">
            <a:spLocks/>
          </p:cNvSpPr>
          <p:nvPr/>
        </p:nvSpPr>
        <p:spPr>
          <a:xfrm>
            <a:off x="33403" y="28366"/>
            <a:ext cx="8943792" cy="1143240"/>
          </a:xfrm>
          <a:prstGeom prst="rect">
            <a:avLst/>
          </a:prstGeom>
        </p:spPr>
        <p:txBody>
          <a:bodyPr lIns="80105" tIns="40053" rIns="80105" bIns="40053"/>
          <a:lstStyle>
            <a:lvl1pPr algn="l" defTabSz="914400" rtl="0" eaLnBrk="1" latinLnBrk="0" hangingPunct="1">
              <a:spcBef>
                <a:spcPct val="0"/>
              </a:spcBef>
              <a:buNone/>
              <a:defRPr lang="en-GB" sz="1200" u="none" kern="1200" baseline="0" smtClean="0">
                <a:solidFill>
                  <a:schemeClr val="tx1"/>
                </a:solidFill>
                <a:effectLst/>
                <a:latin typeface="+mj-lt"/>
                <a:ea typeface="+mj-ea"/>
                <a:cs typeface="+mj-cs"/>
              </a:defRPr>
            </a:lvl1pPr>
          </a:lstStyle>
          <a:p>
            <a:pPr fontAlgn="base">
              <a:lnSpc>
                <a:spcPct val="115000"/>
              </a:lnSpc>
              <a:spcAft>
                <a:spcPts val="877"/>
              </a:spcAft>
            </a:pPr>
            <a:r>
              <a:rPr sz="1400" b="1" u="sng" dirty="0">
                <a:solidFill>
                  <a:prstClr val="black"/>
                </a:solidFill>
                <a:latin typeface="Comic Sans MS"/>
                <a:ea typeface="Times New Roman"/>
              </a:rPr>
              <a:t>Foundation TIER</a:t>
            </a:r>
            <a:r>
              <a:rPr sz="1400" b="1" dirty="0">
                <a:solidFill>
                  <a:prstClr val="black"/>
                </a:solidFill>
                <a:latin typeface="Comic Sans MS"/>
                <a:ea typeface="Times New Roman"/>
              </a:rPr>
              <a:t>                  		</a:t>
            </a:r>
            <a:r>
              <a:rPr sz="1600" b="1" dirty="0">
                <a:solidFill>
                  <a:prstClr val="black"/>
                </a:solidFill>
                <a:latin typeface="Comic Sans MS"/>
                <a:ea typeface="Times New Roman"/>
              </a:rPr>
              <a:t>Year10</a:t>
            </a:r>
            <a:r>
              <a:rPr sz="1400" b="1" dirty="0">
                <a:solidFill>
                  <a:prstClr val="black"/>
                </a:solidFill>
                <a:latin typeface="Comic Sans MS"/>
                <a:ea typeface="Times New Roman"/>
              </a:rPr>
              <a:t>        Summer1</a:t>
            </a:r>
            <a:br>
              <a:rPr dirty="0">
                <a:solidFill>
                  <a:prstClr val="black"/>
                </a:solidFill>
                <a:latin typeface="Times New Roman"/>
                <a:ea typeface="Times New Roman"/>
              </a:rPr>
            </a:br>
            <a:r>
              <a:rPr sz="1400" dirty="0">
                <a:solidFill>
                  <a:prstClr val="black"/>
                </a:solidFill>
              </a:rPr>
              <a:t>   </a:t>
            </a:r>
            <a:r>
              <a:rPr lang="en-GB" sz="1400" dirty="0">
                <a:solidFill>
                  <a:prstClr val="black"/>
                </a:solidFill>
              </a:rPr>
              <a:t>15b.</a:t>
            </a:r>
            <a:r>
              <a:rPr lang="en-GB" sz="1400" b="1" dirty="0"/>
              <a:t>Constructions, loci and bearings </a:t>
            </a:r>
            <a:r>
              <a:rPr lang="en-GB" sz="1400" dirty="0">
                <a:solidFill>
                  <a:prstClr val="black"/>
                </a:solidFill>
              </a:rPr>
              <a:t>                                                              </a:t>
            </a:r>
            <a:r>
              <a:rPr sz="1400" b="1" dirty="0">
                <a:solidFill>
                  <a:prstClr val="black"/>
                </a:solidFill>
                <a:latin typeface="Comic Sans MS"/>
                <a:ea typeface="Times New Roman"/>
              </a:rPr>
              <a:t>TIME ALLOCATION</a:t>
            </a:r>
            <a:r>
              <a:rPr sz="1800" b="1" dirty="0">
                <a:solidFill>
                  <a:prstClr val="black"/>
                </a:solidFill>
                <a:latin typeface="Comic Sans MS"/>
                <a:ea typeface="Times New Roman"/>
              </a:rPr>
              <a:t>: </a:t>
            </a:r>
            <a:r>
              <a:rPr sz="1800" b="1" dirty="0">
                <a:solidFill>
                  <a:prstClr val="black"/>
                </a:solidFill>
              </a:rPr>
              <a:t>9-11hours</a:t>
            </a:r>
            <a:br>
              <a:rPr sz="1800" b="1" dirty="0">
                <a:solidFill>
                  <a:prstClr val="black"/>
                </a:solidFill>
                <a:latin typeface="Times New Roman"/>
                <a:ea typeface="Times New Roman"/>
              </a:rPr>
            </a:br>
            <a:endParaRPr sz="1800" b="1" dirty="0">
              <a:solidFill>
                <a:prstClr val="black"/>
              </a:solidFill>
            </a:endParaRPr>
          </a:p>
        </p:txBody>
      </p:sp>
    </p:spTree>
    <p:extLst>
      <p:ext uri="{BB962C8B-B14F-4D97-AF65-F5344CB8AC3E}">
        <p14:creationId xmlns:p14="http://schemas.microsoft.com/office/powerpoint/2010/main" val="1297950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91836176"/>
              </p:ext>
            </p:extLst>
          </p:nvPr>
        </p:nvGraphicFramePr>
        <p:xfrm>
          <a:off x="228599" y="762001"/>
          <a:ext cx="8776769" cy="6026245"/>
        </p:xfrm>
        <a:graphic>
          <a:graphicData uri="http://schemas.openxmlformats.org/drawingml/2006/table">
            <a:tbl>
              <a:tblPr firstRow="1" firstCol="1" lastRow="1" lastCol="1" bandRow="1" bandCol="1"/>
              <a:tblGrid>
                <a:gridCol w="5317860">
                  <a:extLst>
                    <a:ext uri="{9D8B030D-6E8A-4147-A177-3AD203B41FA5}">
                      <a16:colId xmlns:a16="http://schemas.microsoft.com/office/drawing/2014/main" val="20000"/>
                    </a:ext>
                  </a:extLst>
                </a:gridCol>
                <a:gridCol w="3458909">
                  <a:extLst>
                    <a:ext uri="{9D8B030D-6E8A-4147-A177-3AD203B41FA5}">
                      <a16:colId xmlns:a16="http://schemas.microsoft.com/office/drawing/2014/main" val="20001"/>
                    </a:ext>
                  </a:extLst>
                </a:gridCol>
              </a:tblGrid>
              <a:tr h="258984">
                <a:tc>
                  <a:txBody>
                    <a:bodyPr/>
                    <a:lstStyle/>
                    <a:p>
                      <a:pPr algn="ctr">
                        <a:spcAft>
                          <a:spcPts val="0"/>
                        </a:spcAft>
                      </a:pPr>
                      <a:r>
                        <a:rPr lang="en-GB" sz="900" b="1" dirty="0">
                          <a:effectLst/>
                          <a:latin typeface="Comic Sans MS" pitchFamily="66" charset="0"/>
                          <a:ea typeface="Times New Roman"/>
                        </a:rPr>
                        <a:t>PRIOR KNOWLEDGE</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spcAft>
                          <a:spcPts val="0"/>
                        </a:spcAft>
                      </a:pPr>
                      <a:r>
                        <a:rPr lang="en-GB" sz="900" b="1" dirty="0">
                          <a:effectLst/>
                          <a:latin typeface="Comic Sans MS" pitchFamily="66" charset="0"/>
                          <a:ea typeface="Times New Roman"/>
                        </a:rPr>
                        <a:t>KEY WORDS</a:t>
                      </a:r>
                      <a:endParaRPr lang="en-GB" sz="900" dirty="0">
                        <a:effectLst/>
                        <a:latin typeface="Comic Sans MS" pitchFamily="66" charset="0"/>
                        <a:ea typeface="Times New Roman"/>
                      </a:endParaRPr>
                    </a:p>
                    <a:p>
                      <a:pPr algn="ctr">
                        <a:spcAft>
                          <a:spcPts val="0"/>
                        </a:spcAft>
                      </a:pP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0"/>
                  </a:ext>
                </a:extLst>
              </a:tr>
              <a:tr h="1007158">
                <a:tc>
                  <a:txBody>
                    <a:bodyPr/>
                    <a:lstStyle/>
                    <a:p>
                      <a:r>
                        <a:rPr lang="en-GB" sz="1400" kern="1200" dirty="0">
                          <a:solidFill>
                            <a:schemeClr val="tx1"/>
                          </a:solidFill>
                          <a:effectLst/>
                          <a:latin typeface="+mn-lt"/>
                          <a:ea typeface="+mn-ea"/>
                          <a:cs typeface="+mn-cs"/>
                        </a:rPr>
                        <a:t>Students should be able to square negative numbers.</a:t>
                      </a:r>
                    </a:p>
                    <a:p>
                      <a:r>
                        <a:rPr lang="en-GB" sz="1400" kern="1200" dirty="0">
                          <a:solidFill>
                            <a:schemeClr val="tx1"/>
                          </a:solidFill>
                          <a:effectLst/>
                          <a:latin typeface="+mn-lt"/>
                          <a:ea typeface="+mn-ea"/>
                          <a:cs typeface="+mn-cs"/>
                        </a:rPr>
                        <a:t>Students should be able to substitute into formulae.</a:t>
                      </a:r>
                    </a:p>
                    <a:p>
                      <a:r>
                        <a:rPr lang="en-GB" sz="1400" kern="1200" dirty="0">
                          <a:solidFill>
                            <a:schemeClr val="tx1"/>
                          </a:solidFill>
                          <a:effectLst/>
                          <a:latin typeface="+mn-lt"/>
                          <a:ea typeface="+mn-ea"/>
                          <a:cs typeface="+mn-cs"/>
                        </a:rPr>
                        <a:t>Students should be able to plot points on a coordinate grid.</a:t>
                      </a:r>
                    </a:p>
                    <a:p>
                      <a:r>
                        <a:rPr lang="en-GB" sz="1400" kern="1200" dirty="0">
                          <a:solidFill>
                            <a:schemeClr val="tx1"/>
                          </a:solidFill>
                          <a:effectLst/>
                          <a:latin typeface="+mn-lt"/>
                          <a:ea typeface="+mn-ea"/>
                          <a:cs typeface="+mn-cs"/>
                        </a:rPr>
                        <a:t>Students should be able to expand single brackets and collect ‘like’ terms.</a:t>
                      </a: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801188" rtl="0" eaLnBrk="1" fontAlgn="auto" latinLnBrk="0" hangingPunct="1">
                        <a:lnSpc>
                          <a:spcPct val="100000"/>
                        </a:lnSpc>
                        <a:spcBef>
                          <a:spcPts val="0"/>
                        </a:spcBef>
                        <a:spcAft>
                          <a:spcPts val="0"/>
                        </a:spcAft>
                        <a:buClrTx/>
                        <a:buSzTx/>
                        <a:buFontTx/>
                        <a:buNone/>
                        <a:tabLst/>
                        <a:defRPr/>
                      </a:pPr>
                      <a:r>
                        <a:rPr lang="en-GB" sz="1400" kern="1200" dirty="0">
                          <a:solidFill>
                            <a:schemeClr val="tx1"/>
                          </a:solidFill>
                          <a:effectLst/>
                          <a:latin typeface="+mn-lt"/>
                          <a:ea typeface="+mn-ea"/>
                          <a:cs typeface="+mn-cs"/>
                        </a:rPr>
                        <a:t>Quadratic, function, solve, expand, factorise, simplify, expression, graph, curve, factor, coefficient, bracket</a:t>
                      </a:r>
                    </a:p>
                    <a:p>
                      <a:pPr marL="0" marR="0" indent="0" algn="l" defTabSz="801188" rtl="0" eaLnBrk="1" fontAlgn="auto" latinLnBrk="0" hangingPunct="1">
                        <a:lnSpc>
                          <a:spcPct val="100000"/>
                        </a:lnSpc>
                        <a:spcBef>
                          <a:spcPts val="0"/>
                        </a:spcBef>
                        <a:spcAft>
                          <a:spcPts val="0"/>
                        </a:spcAft>
                        <a:buClrTx/>
                        <a:buSzTx/>
                        <a:buFontTx/>
                        <a:buNone/>
                        <a:tabLst/>
                        <a:defRPr/>
                      </a:pPr>
                      <a:endParaRPr lang="en-GB" sz="1400" kern="1200" dirty="0">
                        <a:solidFill>
                          <a:schemeClr val="tx1"/>
                        </a:solidFill>
                        <a:effectLst/>
                        <a:latin typeface="+mn-lt"/>
                        <a:ea typeface="+mn-ea"/>
                        <a:cs typeface="+mn-cs"/>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62150">
                <a:tc>
                  <a:txBody>
                    <a:bodyPr/>
                    <a:lstStyle/>
                    <a:p>
                      <a:pPr algn="ctr">
                        <a:spcAft>
                          <a:spcPts val="0"/>
                        </a:spcAft>
                      </a:pPr>
                      <a:r>
                        <a:rPr lang="en-GB" sz="900" b="1" dirty="0">
                          <a:effectLst/>
                          <a:latin typeface="Comic Sans MS" pitchFamily="66" charset="0"/>
                          <a:ea typeface="Times New Roman"/>
                        </a:rPr>
                        <a:t>LEARNING OBJECTIVES</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spcAft>
                          <a:spcPts val="0"/>
                        </a:spcAft>
                      </a:pPr>
                      <a:r>
                        <a:rPr lang="en-GB" sz="900" b="1" dirty="0">
                          <a:effectLst/>
                          <a:latin typeface="Comic Sans MS" pitchFamily="66" charset="0"/>
                          <a:ea typeface="Times New Roman"/>
                        </a:rPr>
                        <a:t>RESOURCES/ACTIVITIES/ICT</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2"/>
                  </a:ext>
                </a:extLst>
              </a:tr>
              <a:tr h="1237366">
                <a:tc rowSpan="3">
                  <a:txBody>
                    <a:bodyPr/>
                    <a:lstStyle/>
                    <a:p>
                      <a:pPr marL="0" lvl="0" algn="l" defTabSz="801188" rtl="0" eaLnBrk="1" latinLnBrk="0" hangingPunct="1"/>
                      <a:r>
                        <a:rPr lang="en-GB" sz="1600" b="1" u="sng" kern="1200" dirty="0">
                          <a:solidFill>
                            <a:schemeClr val="tx1"/>
                          </a:solidFill>
                          <a:effectLst/>
                          <a:latin typeface="+mn-lt"/>
                          <a:ea typeface="+mn-ea"/>
                          <a:cs typeface="+mn-cs"/>
                        </a:rPr>
                        <a:t>Define a ‘quadratic’ expression; </a:t>
                      </a:r>
                    </a:p>
                    <a:p>
                      <a:pPr marL="0" lvl="0" algn="l" defTabSz="801188" rtl="0" eaLnBrk="1" latinLnBrk="0" hangingPunct="1"/>
                      <a:r>
                        <a:rPr lang="en-GB" sz="1600" b="1" u="sng" kern="1200" dirty="0">
                          <a:solidFill>
                            <a:schemeClr val="tx1"/>
                          </a:solidFill>
                          <a:effectLst/>
                          <a:latin typeface="+mn-lt"/>
                          <a:ea typeface="+mn-ea"/>
                          <a:cs typeface="+mn-cs"/>
                        </a:rPr>
                        <a:t>Multiply together two algebraic expressions with brackets;(Grade B-/5) </a:t>
                      </a:r>
                    </a:p>
                    <a:p>
                      <a:pPr lvl="0"/>
                      <a:r>
                        <a:rPr lang="en-GB" sz="1600" b="1" u="sng" kern="1200" dirty="0">
                          <a:solidFill>
                            <a:schemeClr val="tx1"/>
                          </a:solidFill>
                          <a:effectLst/>
                          <a:latin typeface="+mn-lt"/>
                          <a:ea typeface="+mn-ea"/>
                          <a:cs typeface="+mn-cs"/>
                        </a:rPr>
                        <a:t>Square a linear expression, e.g. (</a:t>
                      </a:r>
                      <a:r>
                        <a:rPr lang="en-GB" sz="1600" b="1" i="1" u="sng" kern="1200" dirty="0">
                          <a:solidFill>
                            <a:schemeClr val="tx1"/>
                          </a:solidFill>
                          <a:effectLst/>
                          <a:latin typeface="+mn-lt"/>
                          <a:ea typeface="+mn-ea"/>
                          <a:cs typeface="+mn-cs"/>
                        </a:rPr>
                        <a:t>x</a:t>
                      </a:r>
                      <a:r>
                        <a:rPr lang="en-GB" sz="1600" b="1" u="sng" kern="1200" dirty="0">
                          <a:solidFill>
                            <a:schemeClr val="tx1"/>
                          </a:solidFill>
                          <a:effectLst/>
                          <a:latin typeface="+mn-lt"/>
                          <a:ea typeface="+mn-ea"/>
                          <a:cs typeface="+mn-cs"/>
                        </a:rPr>
                        <a:t> + 1)</a:t>
                      </a:r>
                      <a:r>
                        <a:rPr lang="en-GB" sz="1600" b="1" u="sng" kern="1200" baseline="30000" dirty="0">
                          <a:solidFill>
                            <a:schemeClr val="tx1"/>
                          </a:solidFill>
                          <a:effectLst/>
                          <a:latin typeface="+mn-lt"/>
                          <a:ea typeface="+mn-ea"/>
                          <a:cs typeface="+mn-cs"/>
                        </a:rPr>
                        <a:t>2</a:t>
                      </a:r>
                      <a:r>
                        <a:rPr lang="en-GB" sz="1600" b="1" u="sng" kern="1200" dirty="0">
                          <a:solidFill>
                            <a:schemeClr val="tx1"/>
                          </a:solidFill>
                          <a:effectLst/>
                          <a:latin typeface="+mn-lt"/>
                          <a:ea typeface="+mn-ea"/>
                          <a:cs typeface="+mn-cs"/>
                        </a:rPr>
                        <a:t>;(Grade B/5)</a:t>
                      </a:r>
                    </a:p>
                    <a:p>
                      <a:pPr lvl="0"/>
                      <a:r>
                        <a:rPr lang="en-GB" sz="1600" b="1" u="sng" kern="1200" dirty="0">
                          <a:solidFill>
                            <a:schemeClr val="tx1"/>
                          </a:solidFill>
                          <a:effectLst/>
                          <a:latin typeface="+mn-lt"/>
                          <a:ea typeface="+mn-ea"/>
                          <a:cs typeface="+mn-cs"/>
                        </a:rPr>
                        <a:t>Factorise quadratic expressions of the form </a:t>
                      </a:r>
                      <a:r>
                        <a:rPr lang="en-GB" sz="1600" b="1" i="1" u="sng" kern="1200" dirty="0">
                          <a:solidFill>
                            <a:schemeClr val="tx1"/>
                          </a:solidFill>
                          <a:effectLst/>
                          <a:latin typeface="+mn-lt"/>
                          <a:ea typeface="+mn-ea"/>
                          <a:cs typeface="+mn-cs"/>
                        </a:rPr>
                        <a:t>x</a:t>
                      </a:r>
                      <a:r>
                        <a:rPr lang="en-GB" sz="1600" b="1" u="sng" kern="1200" baseline="30000" dirty="0">
                          <a:solidFill>
                            <a:schemeClr val="tx1"/>
                          </a:solidFill>
                          <a:effectLst/>
                          <a:latin typeface="+mn-lt"/>
                          <a:ea typeface="+mn-ea"/>
                          <a:cs typeface="+mn-cs"/>
                        </a:rPr>
                        <a:t>2</a:t>
                      </a:r>
                      <a:r>
                        <a:rPr lang="en-GB" sz="1600" b="1" u="sng" kern="1200" dirty="0">
                          <a:solidFill>
                            <a:schemeClr val="tx1"/>
                          </a:solidFill>
                          <a:effectLst/>
                          <a:latin typeface="+mn-lt"/>
                          <a:ea typeface="+mn-ea"/>
                          <a:cs typeface="+mn-cs"/>
                        </a:rPr>
                        <a:t> + </a:t>
                      </a:r>
                      <a:r>
                        <a:rPr lang="en-GB" sz="1600" b="1" i="1" u="sng" kern="1200" dirty="0" err="1">
                          <a:solidFill>
                            <a:schemeClr val="tx1"/>
                          </a:solidFill>
                          <a:effectLst/>
                          <a:latin typeface="+mn-lt"/>
                          <a:ea typeface="+mn-ea"/>
                          <a:cs typeface="+mn-cs"/>
                        </a:rPr>
                        <a:t>bx</a:t>
                      </a:r>
                      <a:r>
                        <a:rPr lang="en-GB" sz="1600" b="1" u="sng" kern="1200" dirty="0">
                          <a:solidFill>
                            <a:schemeClr val="tx1"/>
                          </a:solidFill>
                          <a:effectLst/>
                          <a:latin typeface="+mn-lt"/>
                          <a:ea typeface="+mn-ea"/>
                          <a:cs typeface="+mn-cs"/>
                        </a:rPr>
                        <a:t> + </a:t>
                      </a:r>
                      <a:r>
                        <a:rPr lang="en-GB" sz="1600" b="1" i="1" u="sng" kern="1200" dirty="0">
                          <a:solidFill>
                            <a:schemeClr val="tx1"/>
                          </a:solidFill>
                          <a:effectLst/>
                          <a:latin typeface="+mn-lt"/>
                          <a:ea typeface="+mn-ea"/>
                          <a:cs typeface="+mn-cs"/>
                        </a:rPr>
                        <a:t>c</a:t>
                      </a:r>
                      <a:r>
                        <a:rPr lang="en-GB" sz="1600" b="1" u="sng" kern="1200" dirty="0">
                          <a:solidFill>
                            <a:schemeClr val="tx1"/>
                          </a:solidFill>
                          <a:effectLst/>
                          <a:latin typeface="+mn-lt"/>
                          <a:ea typeface="+mn-ea"/>
                          <a:cs typeface="+mn-cs"/>
                        </a:rPr>
                        <a:t>;</a:t>
                      </a:r>
                    </a:p>
                    <a:p>
                      <a:pPr lvl="0"/>
                      <a:r>
                        <a:rPr lang="en-GB" sz="1600" b="1" u="sng" kern="1200" dirty="0">
                          <a:solidFill>
                            <a:schemeClr val="tx1"/>
                          </a:solidFill>
                          <a:effectLst/>
                          <a:latin typeface="+mn-lt"/>
                          <a:ea typeface="+mn-ea"/>
                          <a:cs typeface="+mn-cs"/>
                        </a:rPr>
                        <a:t>Factorise a quadratic expression </a:t>
                      </a:r>
                      <a:r>
                        <a:rPr lang="en-GB" sz="1600" b="1" i="1" u="sng" kern="1200" dirty="0">
                          <a:solidFill>
                            <a:schemeClr val="tx1"/>
                          </a:solidFill>
                          <a:effectLst/>
                          <a:latin typeface="+mn-lt"/>
                          <a:ea typeface="+mn-ea"/>
                          <a:cs typeface="+mn-cs"/>
                        </a:rPr>
                        <a:t>x</a:t>
                      </a:r>
                      <a:r>
                        <a:rPr lang="en-GB" sz="1600" b="1" u="sng" kern="1200" baseline="30000" dirty="0">
                          <a:solidFill>
                            <a:schemeClr val="tx1"/>
                          </a:solidFill>
                          <a:effectLst/>
                          <a:latin typeface="+mn-lt"/>
                          <a:ea typeface="+mn-ea"/>
                          <a:cs typeface="+mn-cs"/>
                        </a:rPr>
                        <a:t>2</a:t>
                      </a:r>
                      <a:r>
                        <a:rPr lang="en-GB" sz="1600" b="1" u="sng" kern="1200" dirty="0">
                          <a:solidFill>
                            <a:schemeClr val="tx1"/>
                          </a:solidFill>
                          <a:effectLst/>
                          <a:latin typeface="+mn-lt"/>
                          <a:ea typeface="+mn-ea"/>
                          <a:cs typeface="+mn-cs"/>
                        </a:rPr>
                        <a:t> – </a:t>
                      </a:r>
                      <a:r>
                        <a:rPr lang="en-GB" sz="1600" b="1" i="1" u="sng" kern="1200" dirty="0">
                          <a:solidFill>
                            <a:schemeClr val="tx1"/>
                          </a:solidFill>
                          <a:effectLst/>
                          <a:latin typeface="+mn-lt"/>
                          <a:ea typeface="+mn-ea"/>
                          <a:cs typeface="+mn-cs"/>
                        </a:rPr>
                        <a:t>a</a:t>
                      </a:r>
                      <a:r>
                        <a:rPr lang="en-GB" sz="1600" b="1" u="sng" kern="1200" baseline="30000" dirty="0">
                          <a:solidFill>
                            <a:schemeClr val="tx1"/>
                          </a:solidFill>
                          <a:effectLst/>
                          <a:latin typeface="+mn-lt"/>
                          <a:ea typeface="+mn-ea"/>
                          <a:cs typeface="+mn-cs"/>
                        </a:rPr>
                        <a:t>2</a:t>
                      </a:r>
                      <a:r>
                        <a:rPr lang="en-GB" sz="1600" b="1" u="sng" kern="1200" dirty="0">
                          <a:solidFill>
                            <a:schemeClr val="tx1"/>
                          </a:solidFill>
                          <a:effectLst/>
                          <a:latin typeface="+mn-lt"/>
                          <a:ea typeface="+mn-ea"/>
                          <a:cs typeface="+mn-cs"/>
                        </a:rPr>
                        <a:t> using the difference of two squares; (</a:t>
                      </a:r>
                      <a:r>
                        <a:rPr lang="en-GB" sz="1600" kern="1200" dirty="0">
                          <a:solidFill>
                            <a:schemeClr val="tx1"/>
                          </a:solidFill>
                          <a:effectLst/>
                          <a:latin typeface="+mn-lt"/>
                          <a:ea typeface="+mn-ea"/>
                          <a:cs typeface="+mn-cs"/>
                        </a:rPr>
                        <a:t>Grade B-/5) </a:t>
                      </a:r>
                      <a:endParaRPr lang="en-GB" sz="1600" b="1" u="sng" kern="1200" dirty="0">
                        <a:solidFill>
                          <a:schemeClr val="tx1"/>
                        </a:solidFill>
                        <a:effectLst/>
                        <a:latin typeface="+mn-lt"/>
                        <a:ea typeface="+mn-ea"/>
                        <a:cs typeface="+mn-cs"/>
                      </a:endParaRPr>
                    </a:p>
                    <a:p>
                      <a:pPr lvl="0"/>
                      <a:r>
                        <a:rPr lang="en-GB" sz="1600" b="1" u="sng" kern="1200" dirty="0">
                          <a:solidFill>
                            <a:schemeClr val="tx1"/>
                          </a:solidFill>
                          <a:effectLst/>
                          <a:latin typeface="+mn-lt"/>
                          <a:ea typeface="+mn-ea"/>
                          <a:cs typeface="+mn-cs"/>
                        </a:rPr>
                        <a:t>Solve quadratic equations by factorising; (</a:t>
                      </a:r>
                      <a:r>
                        <a:rPr lang="en-GB" sz="1600" kern="1200" dirty="0">
                          <a:solidFill>
                            <a:schemeClr val="tx1"/>
                          </a:solidFill>
                          <a:effectLst/>
                          <a:latin typeface="+mn-lt"/>
                          <a:ea typeface="+mn-ea"/>
                          <a:cs typeface="+mn-cs"/>
                        </a:rPr>
                        <a:t>Grade B-/5) </a:t>
                      </a:r>
                      <a:endParaRPr lang="en-GB" sz="1600" b="1" u="sng" kern="1200" dirty="0">
                        <a:solidFill>
                          <a:schemeClr val="tx1"/>
                        </a:solidFill>
                        <a:effectLst/>
                        <a:latin typeface="+mn-lt"/>
                        <a:ea typeface="+mn-ea"/>
                        <a:cs typeface="+mn-cs"/>
                      </a:endParaRPr>
                    </a:p>
                    <a:p>
                      <a:pPr lvl="0"/>
                      <a:r>
                        <a:rPr lang="en-GB" sz="1600" b="1" u="sng" kern="1200" dirty="0">
                          <a:solidFill>
                            <a:schemeClr val="tx1"/>
                          </a:solidFill>
                          <a:effectLst/>
                          <a:latin typeface="+mn-lt"/>
                          <a:ea typeface="+mn-ea"/>
                          <a:cs typeface="+mn-cs"/>
                        </a:rPr>
                        <a:t>Find the roots of a quadratic function algebraically.</a:t>
                      </a:r>
                      <a:r>
                        <a:rPr lang="en-GB" sz="1600" kern="1200" dirty="0">
                          <a:solidFill>
                            <a:schemeClr val="tx1"/>
                          </a:solidFill>
                          <a:effectLst/>
                          <a:latin typeface="+mn-lt"/>
                          <a:ea typeface="+mn-ea"/>
                          <a:cs typeface="+mn-cs"/>
                        </a:rPr>
                        <a:t> Grade B-/5) </a:t>
                      </a:r>
                      <a:r>
                        <a:rPr lang="en-GB" sz="1600" b="1" u="sng" kern="1200" dirty="0">
                          <a:solidFill>
                            <a:schemeClr val="tx1"/>
                          </a:solidFill>
                          <a:effectLst/>
                          <a:latin typeface="+mn-lt"/>
                          <a:ea typeface="+mn-ea"/>
                          <a:cs typeface="+mn-cs"/>
                        </a:rPr>
                        <a:t> </a:t>
                      </a:r>
                    </a:p>
                    <a:p>
                      <a:pPr lvl="0"/>
                      <a:endParaRPr lang="en-GB" sz="900" kern="1200" dirty="0">
                        <a:solidFill>
                          <a:schemeClr val="tx1"/>
                        </a:solidFill>
                        <a:effectLst/>
                        <a:latin typeface="+mn-lt"/>
                        <a:ea typeface="+mn-ea"/>
                        <a:cs typeface="+mn-cs"/>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100" b="0" i="0" u="none" strike="noStrike" kern="1200" baseline="0" dirty="0">
                          <a:solidFill>
                            <a:schemeClr val="tx1"/>
                          </a:solidFill>
                          <a:latin typeface="+mn-lt"/>
                          <a:ea typeface="+mn-ea"/>
                          <a:cs typeface="+mn-cs"/>
                        </a:rPr>
                        <a:t>Clip 105 Solving equations </a:t>
                      </a:r>
                    </a:p>
                    <a:p>
                      <a:r>
                        <a:rPr lang="en-GB" sz="1100" b="0" i="0" u="none" strike="noStrike" kern="1200" baseline="0" dirty="0">
                          <a:solidFill>
                            <a:schemeClr val="tx1"/>
                          </a:solidFill>
                          <a:latin typeface="+mn-lt"/>
                          <a:ea typeface="+mn-ea"/>
                          <a:cs typeface="+mn-cs"/>
                        </a:rPr>
                        <a:t>Clip 106 Forming Equations 	</a:t>
                      </a:r>
                    </a:p>
                    <a:p>
                      <a:r>
                        <a:rPr lang="en-US" sz="1100" u="sng" kern="1200" dirty="0">
                          <a:solidFill>
                            <a:schemeClr val="tx1"/>
                          </a:solidFill>
                          <a:effectLst/>
                          <a:latin typeface="+mn-lt"/>
                          <a:ea typeface="+mn-ea"/>
                          <a:cs typeface="+mn-cs"/>
                        </a:rPr>
                        <a:t>KM: </a:t>
                      </a:r>
                      <a:r>
                        <a:rPr lang="en-US" sz="1100" u="sng" kern="1200" dirty="0">
                          <a:solidFill>
                            <a:schemeClr val="tx1"/>
                          </a:solidFill>
                          <a:effectLst/>
                          <a:latin typeface="+mn-lt"/>
                          <a:ea typeface="+mn-ea"/>
                          <a:cs typeface="+mn-cs"/>
                          <a:hlinkClick r:id="rId2"/>
                        </a:rPr>
                        <a:t>Stick on the Maths: Multiplying linear expressions</a:t>
                      </a:r>
                      <a:endParaRPr lang="en-GB" sz="1100" kern="1200" dirty="0">
                        <a:solidFill>
                          <a:schemeClr val="tx1"/>
                        </a:solidFill>
                        <a:effectLst/>
                        <a:latin typeface="+mn-lt"/>
                        <a:ea typeface="+mn-ea"/>
                        <a:cs typeface="+mn-cs"/>
                      </a:endParaRPr>
                    </a:p>
                    <a:p>
                      <a:r>
                        <a:rPr lang="en-US" sz="1100" u="sng" kern="1200" dirty="0">
                          <a:solidFill>
                            <a:schemeClr val="tx1"/>
                          </a:solidFill>
                          <a:effectLst/>
                          <a:latin typeface="+mn-lt"/>
                          <a:ea typeface="+mn-ea"/>
                          <a:cs typeface="+mn-cs"/>
                        </a:rPr>
                        <a:t>KM: </a:t>
                      </a:r>
                      <a:r>
                        <a:rPr lang="en-US" sz="1100" u="sng" kern="1200" dirty="0">
                          <a:solidFill>
                            <a:schemeClr val="tx1"/>
                          </a:solidFill>
                          <a:effectLst/>
                          <a:latin typeface="+mn-lt"/>
                          <a:ea typeface="+mn-ea"/>
                          <a:cs typeface="+mn-cs"/>
                          <a:hlinkClick r:id="rId3"/>
                        </a:rPr>
                        <a:t>Maths to Infinity: Brackets</a:t>
                      </a:r>
                      <a:endParaRPr lang="en-GB" sz="1100" kern="1200" dirty="0">
                        <a:solidFill>
                          <a:schemeClr val="tx1"/>
                        </a:solidFill>
                        <a:effectLst/>
                        <a:latin typeface="+mn-lt"/>
                        <a:ea typeface="+mn-ea"/>
                        <a:cs typeface="+mn-cs"/>
                      </a:endParaRPr>
                    </a:p>
                    <a:p>
                      <a:r>
                        <a:rPr lang="en-US" sz="1100" u="sng" kern="1200" dirty="0">
                          <a:solidFill>
                            <a:schemeClr val="tx1"/>
                          </a:solidFill>
                          <a:effectLst/>
                          <a:latin typeface="+mn-lt"/>
                          <a:ea typeface="+mn-ea"/>
                          <a:cs typeface="+mn-cs"/>
                        </a:rPr>
                        <a:t>KM: </a:t>
                      </a:r>
                      <a:r>
                        <a:rPr lang="en-US" sz="1100" u="sng" kern="1200" dirty="0">
                          <a:solidFill>
                            <a:schemeClr val="tx1"/>
                          </a:solidFill>
                          <a:effectLst/>
                          <a:latin typeface="+mn-lt"/>
                          <a:ea typeface="+mn-ea"/>
                          <a:cs typeface="+mn-cs"/>
                          <a:hlinkClick r:id="rId4"/>
                        </a:rPr>
                        <a:t>Maths to Infinity: Quadratics</a:t>
                      </a:r>
                      <a:endParaRPr lang="en-GB" sz="1100" kern="1200" dirty="0">
                        <a:solidFill>
                          <a:schemeClr val="tx1"/>
                        </a:solidFill>
                        <a:effectLst/>
                        <a:latin typeface="+mn-lt"/>
                        <a:ea typeface="+mn-ea"/>
                        <a:cs typeface="+mn-cs"/>
                      </a:endParaRPr>
                    </a:p>
                    <a:p>
                      <a:r>
                        <a:rPr lang="en-US" sz="1100" u="sng" kern="1200" dirty="0">
                          <a:solidFill>
                            <a:schemeClr val="tx1"/>
                          </a:solidFill>
                          <a:effectLst/>
                          <a:latin typeface="+mn-lt"/>
                          <a:ea typeface="+mn-ea"/>
                          <a:cs typeface="+mn-cs"/>
                        </a:rPr>
                        <a:t>NRICH: </a:t>
                      </a:r>
                      <a:r>
                        <a:rPr lang="en-US" sz="1100" u="sng" kern="1200" dirty="0">
                          <a:solidFill>
                            <a:schemeClr val="tx1"/>
                          </a:solidFill>
                          <a:effectLst/>
                          <a:latin typeface="+mn-lt"/>
                          <a:ea typeface="+mn-ea"/>
                          <a:cs typeface="+mn-cs"/>
                          <a:hlinkClick r:id="rId5"/>
                        </a:rPr>
                        <a:t>Pair Products</a:t>
                      </a:r>
                      <a:endParaRPr lang="en-GB" sz="1100" kern="1200" dirty="0">
                        <a:solidFill>
                          <a:schemeClr val="tx1"/>
                        </a:solidFill>
                        <a:effectLst/>
                        <a:latin typeface="+mn-lt"/>
                        <a:ea typeface="+mn-ea"/>
                        <a:cs typeface="+mn-cs"/>
                      </a:endParaRPr>
                    </a:p>
                    <a:p>
                      <a:r>
                        <a:rPr lang="en-US" sz="1100" kern="1200" dirty="0">
                          <a:solidFill>
                            <a:schemeClr val="tx1"/>
                          </a:solidFill>
                          <a:effectLst/>
                          <a:latin typeface="+mn-lt"/>
                          <a:ea typeface="+mn-ea"/>
                          <a:cs typeface="+mn-cs"/>
                        </a:rPr>
                        <a:t>NRICH: </a:t>
                      </a:r>
                      <a:r>
                        <a:rPr lang="en-US" sz="1100" u="sng" kern="1200" dirty="0">
                          <a:solidFill>
                            <a:schemeClr val="tx1"/>
                          </a:solidFill>
                          <a:effectLst/>
                          <a:latin typeface="+mn-lt"/>
                          <a:ea typeface="+mn-ea"/>
                          <a:cs typeface="+mn-cs"/>
                          <a:hlinkClick r:id="rId6"/>
                        </a:rPr>
                        <a:t>Multiplication Squa</a:t>
                      </a:r>
                      <a:r>
                        <a:rPr lang="en-US" sz="900" u="sng" kern="1200" dirty="0">
                          <a:solidFill>
                            <a:schemeClr val="tx1"/>
                          </a:solidFill>
                          <a:effectLst/>
                          <a:latin typeface="+mn-lt"/>
                          <a:ea typeface="+mn-ea"/>
                          <a:cs typeface="+mn-cs"/>
                          <a:hlinkClick r:id="rId6"/>
                        </a:rPr>
                        <a:t>re</a:t>
                      </a:r>
                      <a:endParaRPr lang="en-GB" sz="900" kern="1200" dirty="0">
                        <a:solidFill>
                          <a:schemeClr val="tx1"/>
                        </a:solidFill>
                        <a:effectLst/>
                        <a:latin typeface="+mn-lt"/>
                        <a:ea typeface="+mn-ea"/>
                        <a:cs typeface="+mn-cs"/>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29492">
                <a:tc vMerge="1">
                  <a:txBody>
                    <a:bodyPr/>
                    <a:lstStyle/>
                    <a:p>
                      <a:endParaRPr lang="en-GB"/>
                    </a:p>
                  </a:txBody>
                  <a:tcPr/>
                </a:tc>
                <a:tc>
                  <a:txBody>
                    <a:bodyPr/>
                    <a:lstStyle/>
                    <a:p>
                      <a:pPr algn="ctr">
                        <a:spcAft>
                          <a:spcPts val="0"/>
                        </a:spcAft>
                      </a:pPr>
                      <a:r>
                        <a:rPr lang="en-GB" sz="900" b="1" dirty="0">
                          <a:effectLst/>
                          <a:latin typeface="Comic Sans MS" pitchFamily="66" charset="0"/>
                          <a:ea typeface="Times New Roman"/>
                        </a:rPr>
                        <a:t>PLENARIES/KEY QUESTIONS</a:t>
                      </a:r>
                      <a:endParaRPr lang="en-GB" sz="900" dirty="0">
                        <a:effectLst/>
                        <a:latin typeface="Comic Sans MS" pitchFamily="66" charset="0"/>
                        <a:ea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r h="3148449">
                <a:tc vMerge="1">
                  <a:txBody>
                    <a:bodyPr/>
                    <a:lstStyle/>
                    <a:p>
                      <a:endParaRPr lang="en-GB" dirty="0"/>
                    </a:p>
                  </a:txBody>
                  <a:tcPr/>
                </a:tc>
                <a:tc>
                  <a:txBody>
                    <a:bodyPr/>
                    <a:lstStyle/>
                    <a:p>
                      <a:r>
                        <a:rPr lang="en-GB" sz="1400" kern="1200" dirty="0">
                          <a:solidFill>
                            <a:schemeClr val="tx1"/>
                          </a:solidFill>
                          <a:effectLst/>
                          <a:latin typeface="+mn-lt"/>
                          <a:ea typeface="+mn-ea"/>
                          <a:cs typeface="+mn-cs"/>
                        </a:rPr>
                        <a:t>Solve 3</a:t>
                      </a:r>
                      <a:r>
                        <a:rPr lang="en-GB" sz="1400" i="1" kern="1200" dirty="0">
                          <a:solidFill>
                            <a:schemeClr val="tx1"/>
                          </a:solidFill>
                          <a:effectLst/>
                          <a:latin typeface="+mn-lt"/>
                          <a:ea typeface="+mn-ea"/>
                          <a:cs typeface="+mn-cs"/>
                        </a:rPr>
                        <a:t>x</a:t>
                      </a:r>
                      <a:r>
                        <a:rPr lang="en-GB" sz="1400" kern="1200" baseline="30000" dirty="0">
                          <a:solidFill>
                            <a:schemeClr val="tx1"/>
                          </a:solidFill>
                          <a:effectLst/>
                          <a:latin typeface="+mn-lt"/>
                          <a:ea typeface="+mn-ea"/>
                          <a:cs typeface="+mn-cs"/>
                        </a:rPr>
                        <a:t>2</a:t>
                      </a:r>
                      <a:r>
                        <a:rPr lang="en-GB" sz="1400" kern="1200" dirty="0">
                          <a:solidFill>
                            <a:schemeClr val="tx1"/>
                          </a:solidFill>
                          <a:effectLst/>
                          <a:latin typeface="+mn-lt"/>
                          <a:ea typeface="+mn-ea"/>
                          <a:cs typeface="+mn-cs"/>
                        </a:rPr>
                        <a:t> + 4 = 100. </a:t>
                      </a:r>
                    </a:p>
                    <a:p>
                      <a:r>
                        <a:rPr lang="en-GB" sz="1400" kern="1200" dirty="0">
                          <a:solidFill>
                            <a:schemeClr val="tx1"/>
                          </a:solidFill>
                          <a:effectLst/>
                          <a:latin typeface="+mn-lt"/>
                          <a:ea typeface="+mn-ea"/>
                          <a:cs typeface="+mn-cs"/>
                        </a:rPr>
                        <a:t>Expand (</a:t>
                      </a:r>
                      <a:r>
                        <a:rPr lang="en-GB" sz="1400" i="1" kern="1200" dirty="0">
                          <a:solidFill>
                            <a:schemeClr val="tx1"/>
                          </a:solidFill>
                          <a:effectLst/>
                          <a:latin typeface="+mn-lt"/>
                          <a:ea typeface="+mn-ea"/>
                          <a:cs typeface="+mn-cs"/>
                        </a:rPr>
                        <a:t>x</a:t>
                      </a:r>
                      <a:r>
                        <a:rPr lang="en-GB" sz="1400" kern="1200" dirty="0">
                          <a:solidFill>
                            <a:schemeClr val="tx1"/>
                          </a:solidFill>
                          <a:effectLst/>
                          <a:latin typeface="+mn-lt"/>
                          <a:ea typeface="+mn-ea"/>
                          <a:cs typeface="+mn-cs"/>
                        </a:rPr>
                        <a:t> + 2)(</a:t>
                      </a:r>
                      <a:r>
                        <a:rPr lang="en-GB" sz="1400" i="1" kern="1200" dirty="0">
                          <a:solidFill>
                            <a:schemeClr val="tx1"/>
                          </a:solidFill>
                          <a:effectLst/>
                          <a:latin typeface="+mn-lt"/>
                          <a:ea typeface="+mn-ea"/>
                          <a:cs typeface="+mn-cs"/>
                        </a:rPr>
                        <a:t>x</a:t>
                      </a:r>
                      <a:r>
                        <a:rPr lang="en-GB" sz="1400" kern="1200" dirty="0">
                          <a:solidFill>
                            <a:schemeClr val="tx1"/>
                          </a:solidFill>
                          <a:effectLst/>
                          <a:latin typeface="+mn-lt"/>
                          <a:ea typeface="+mn-ea"/>
                          <a:cs typeface="+mn-cs"/>
                        </a:rPr>
                        <a:t> + 6).</a:t>
                      </a:r>
                    </a:p>
                    <a:p>
                      <a:r>
                        <a:rPr lang="en-GB" sz="1400" kern="1200" dirty="0">
                          <a:solidFill>
                            <a:schemeClr val="tx1"/>
                          </a:solidFill>
                          <a:effectLst/>
                          <a:latin typeface="+mn-lt"/>
                          <a:ea typeface="+mn-ea"/>
                          <a:cs typeface="+mn-cs"/>
                        </a:rPr>
                        <a:t>Factorise </a:t>
                      </a:r>
                      <a:r>
                        <a:rPr lang="en-GB" sz="1400" i="1" kern="1200" dirty="0">
                          <a:solidFill>
                            <a:schemeClr val="tx1"/>
                          </a:solidFill>
                          <a:effectLst/>
                          <a:latin typeface="+mn-lt"/>
                          <a:ea typeface="+mn-ea"/>
                          <a:cs typeface="+mn-cs"/>
                        </a:rPr>
                        <a:t>x</a:t>
                      </a:r>
                      <a:r>
                        <a:rPr lang="en-GB" sz="1400" kern="1200" baseline="30000" dirty="0">
                          <a:solidFill>
                            <a:schemeClr val="tx1"/>
                          </a:solidFill>
                          <a:effectLst/>
                          <a:latin typeface="+mn-lt"/>
                          <a:ea typeface="+mn-ea"/>
                          <a:cs typeface="+mn-cs"/>
                        </a:rPr>
                        <a:t>2 </a:t>
                      </a:r>
                      <a:r>
                        <a:rPr lang="en-GB" sz="1400" kern="1200" dirty="0">
                          <a:solidFill>
                            <a:schemeClr val="tx1"/>
                          </a:solidFill>
                          <a:effectLst/>
                          <a:latin typeface="+mn-lt"/>
                          <a:ea typeface="+mn-ea"/>
                          <a:cs typeface="+mn-cs"/>
                        </a:rPr>
                        <a:t>+ 7</a:t>
                      </a:r>
                      <a:r>
                        <a:rPr lang="en-GB" sz="1400" i="1" kern="1200" dirty="0">
                          <a:solidFill>
                            <a:schemeClr val="tx1"/>
                          </a:solidFill>
                          <a:effectLst/>
                          <a:latin typeface="+mn-lt"/>
                          <a:ea typeface="+mn-ea"/>
                          <a:cs typeface="+mn-cs"/>
                        </a:rPr>
                        <a:t>x</a:t>
                      </a:r>
                      <a:r>
                        <a:rPr lang="en-GB" sz="1400" kern="1200" dirty="0">
                          <a:solidFill>
                            <a:schemeClr val="tx1"/>
                          </a:solidFill>
                          <a:effectLst/>
                          <a:latin typeface="+mn-lt"/>
                          <a:ea typeface="+mn-ea"/>
                          <a:cs typeface="+mn-cs"/>
                        </a:rPr>
                        <a:t> + 10.</a:t>
                      </a:r>
                    </a:p>
                    <a:p>
                      <a:r>
                        <a:rPr lang="en-GB" sz="1400" kern="1200" dirty="0">
                          <a:solidFill>
                            <a:schemeClr val="tx1"/>
                          </a:solidFill>
                          <a:effectLst/>
                          <a:latin typeface="+mn-lt"/>
                          <a:ea typeface="+mn-ea"/>
                          <a:cs typeface="+mn-cs"/>
                        </a:rPr>
                        <a:t>Solve </a:t>
                      </a:r>
                      <a:r>
                        <a:rPr lang="en-GB" sz="1400" i="1" kern="1200" dirty="0">
                          <a:solidFill>
                            <a:schemeClr val="tx1"/>
                          </a:solidFill>
                          <a:effectLst/>
                          <a:latin typeface="+mn-lt"/>
                          <a:ea typeface="+mn-ea"/>
                          <a:cs typeface="+mn-cs"/>
                        </a:rPr>
                        <a:t>x</a:t>
                      </a:r>
                      <a:r>
                        <a:rPr lang="en-GB" sz="1400" kern="1200" baseline="30000" dirty="0">
                          <a:solidFill>
                            <a:schemeClr val="tx1"/>
                          </a:solidFill>
                          <a:effectLst/>
                          <a:latin typeface="+mn-lt"/>
                          <a:ea typeface="+mn-ea"/>
                          <a:cs typeface="+mn-cs"/>
                        </a:rPr>
                        <a:t>2 </a:t>
                      </a:r>
                      <a:r>
                        <a:rPr lang="en-GB" sz="1400" kern="1200" dirty="0">
                          <a:solidFill>
                            <a:schemeClr val="tx1"/>
                          </a:solidFill>
                          <a:effectLst/>
                          <a:latin typeface="+mn-lt"/>
                          <a:ea typeface="+mn-ea"/>
                          <a:cs typeface="+mn-cs"/>
                        </a:rPr>
                        <a:t>+ 7</a:t>
                      </a:r>
                      <a:r>
                        <a:rPr lang="en-GB" sz="1400" i="1" kern="1200" dirty="0">
                          <a:solidFill>
                            <a:schemeClr val="tx1"/>
                          </a:solidFill>
                          <a:effectLst/>
                          <a:latin typeface="+mn-lt"/>
                          <a:ea typeface="+mn-ea"/>
                          <a:cs typeface="+mn-cs"/>
                        </a:rPr>
                        <a:t>x</a:t>
                      </a:r>
                      <a:r>
                        <a:rPr lang="en-GB" sz="1400" kern="1200" dirty="0">
                          <a:solidFill>
                            <a:schemeClr val="tx1"/>
                          </a:solidFill>
                          <a:effectLst/>
                          <a:latin typeface="+mn-lt"/>
                          <a:ea typeface="+mn-ea"/>
                          <a:cs typeface="+mn-cs"/>
                        </a:rPr>
                        <a:t> + 10 = 0.</a:t>
                      </a:r>
                    </a:p>
                    <a:p>
                      <a:r>
                        <a:rPr lang="en-GB" sz="1400" kern="1200" dirty="0">
                          <a:solidFill>
                            <a:schemeClr val="tx1"/>
                          </a:solidFill>
                          <a:effectLst/>
                          <a:latin typeface="+mn-lt"/>
                          <a:ea typeface="+mn-ea"/>
                          <a:cs typeface="+mn-cs"/>
                        </a:rPr>
                        <a:t>Solve (</a:t>
                      </a:r>
                      <a:r>
                        <a:rPr lang="en-GB" sz="1400" i="1" kern="1200" dirty="0">
                          <a:solidFill>
                            <a:schemeClr val="tx1"/>
                          </a:solidFill>
                          <a:effectLst/>
                          <a:latin typeface="+mn-lt"/>
                          <a:ea typeface="+mn-ea"/>
                          <a:cs typeface="+mn-cs"/>
                        </a:rPr>
                        <a:t>x</a:t>
                      </a:r>
                      <a:r>
                        <a:rPr lang="en-GB" sz="1400" kern="1200" dirty="0">
                          <a:solidFill>
                            <a:schemeClr val="tx1"/>
                          </a:solidFill>
                          <a:effectLst/>
                          <a:latin typeface="+mn-lt"/>
                          <a:ea typeface="+mn-ea"/>
                          <a:cs typeface="+mn-cs"/>
                        </a:rPr>
                        <a:t> – 3)(</a:t>
                      </a:r>
                      <a:r>
                        <a:rPr lang="en-GB" sz="1400" i="1" kern="1200" dirty="0">
                          <a:solidFill>
                            <a:schemeClr val="tx1"/>
                          </a:solidFill>
                          <a:effectLst/>
                          <a:latin typeface="+mn-lt"/>
                          <a:ea typeface="+mn-ea"/>
                          <a:cs typeface="+mn-cs"/>
                        </a:rPr>
                        <a:t>x</a:t>
                      </a:r>
                      <a:r>
                        <a:rPr lang="en-GB" sz="1400" kern="1200" dirty="0">
                          <a:solidFill>
                            <a:schemeClr val="tx1"/>
                          </a:solidFill>
                          <a:effectLst/>
                          <a:latin typeface="+mn-lt"/>
                          <a:ea typeface="+mn-ea"/>
                          <a:cs typeface="+mn-cs"/>
                        </a:rPr>
                        <a:t> + 4)= 0.</a:t>
                      </a:r>
                    </a:p>
                    <a:p>
                      <a:r>
                        <a:rPr lang="en-GB" sz="1400" b="1" kern="1200" dirty="0">
                          <a:solidFill>
                            <a:schemeClr val="tx1"/>
                          </a:solidFill>
                          <a:effectLst/>
                          <a:latin typeface="+mn-lt"/>
                          <a:ea typeface="+mn-ea"/>
                          <a:cs typeface="+mn-cs"/>
                        </a:rPr>
                        <a:t>COMMON MISCONCEPTIONS</a:t>
                      </a:r>
                      <a:endParaRPr lang="en-GB" sz="1400" kern="1200" dirty="0">
                        <a:solidFill>
                          <a:schemeClr val="tx1"/>
                        </a:solidFill>
                        <a:effectLst/>
                        <a:latin typeface="+mn-lt"/>
                        <a:ea typeface="+mn-ea"/>
                        <a:cs typeface="+mn-cs"/>
                      </a:endParaRPr>
                    </a:p>
                    <a:p>
                      <a:r>
                        <a:rPr lang="en-GB" sz="1400" i="1" kern="1200" dirty="0">
                          <a:solidFill>
                            <a:schemeClr val="tx1"/>
                          </a:solidFill>
                          <a:effectLst/>
                          <a:latin typeface="+mn-lt"/>
                          <a:ea typeface="+mn-ea"/>
                          <a:cs typeface="+mn-cs"/>
                        </a:rPr>
                        <a:t>x</a:t>
                      </a:r>
                      <a:r>
                        <a:rPr lang="en-GB" sz="1400" kern="1200" dirty="0">
                          <a:solidFill>
                            <a:schemeClr val="tx1"/>
                          </a:solidFill>
                          <a:effectLst/>
                          <a:latin typeface="+mn-lt"/>
                          <a:ea typeface="+mn-ea"/>
                          <a:cs typeface="+mn-cs"/>
                        </a:rPr>
                        <a:t> terms can sometimes be ‘collected’ with </a:t>
                      </a:r>
                      <a:r>
                        <a:rPr lang="en-GB" sz="1400" i="1" kern="1200" dirty="0">
                          <a:solidFill>
                            <a:schemeClr val="tx1"/>
                          </a:solidFill>
                          <a:effectLst/>
                          <a:latin typeface="+mn-lt"/>
                          <a:ea typeface="+mn-ea"/>
                          <a:cs typeface="+mn-cs"/>
                        </a:rPr>
                        <a:t>x</a:t>
                      </a:r>
                      <a:r>
                        <a:rPr lang="en-GB" sz="1400" kern="1200" baseline="30000" dirty="0">
                          <a:solidFill>
                            <a:schemeClr val="tx1"/>
                          </a:solidFill>
                          <a:effectLst/>
                          <a:latin typeface="+mn-lt"/>
                          <a:ea typeface="+mn-ea"/>
                          <a:cs typeface="+mn-cs"/>
                        </a:rPr>
                        <a:t>2</a:t>
                      </a:r>
                      <a:r>
                        <a:rPr lang="en-GB" sz="1400" kern="1200" dirty="0">
                          <a:solidFill>
                            <a:schemeClr val="tx1"/>
                          </a:solidFill>
                          <a:effectLst/>
                          <a:latin typeface="+mn-lt"/>
                          <a:ea typeface="+mn-ea"/>
                          <a:cs typeface="+mn-cs"/>
                        </a:rPr>
                        <a:t>.</a:t>
                      </a:r>
                    </a:p>
                    <a:p>
                      <a:r>
                        <a:rPr lang="en-GB" sz="1400" kern="1200" dirty="0">
                          <a:solidFill>
                            <a:schemeClr val="tx1"/>
                          </a:solidFill>
                          <a:effectLst/>
                          <a:latin typeface="+mn-lt"/>
                          <a:ea typeface="+mn-ea"/>
                          <a:cs typeface="+mn-cs"/>
                        </a:rPr>
                        <a:t>This unit can be extended by including quadratics where </a:t>
                      </a:r>
                      <a:r>
                        <a:rPr lang="en-GB" sz="1400" i="1" kern="1200" dirty="0">
                          <a:solidFill>
                            <a:schemeClr val="tx1"/>
                          </a:solidFill>
                          <a:effectLst/>
                          <a:latin typeface="+mn-lt"/>
                          <a:ea typeface="+mn-ea"/>
                          <a:cs typeface="+mn-cs"/>
                        </a:rPr>
                        <a:t>a</a:t>
                      </a:r>
                      <a:r>
                        <a:rPr lang="en-GB" sz="1400" kern="1200" dirty="0">
                          <a:solidFill>
                            <a:schemeClr val="tx1"/>
                          </a:solidFill>
                          <a:effectLst/>
                          <a:latin typeface="+mn-lt"/>
                          <a:ea typeface="+mn-ea"/>
                          <a:cs typeface="+mn-cs"/>
                        </a:rPr>
                        <a:t> ≠ 1.</a:t>
                      </a:r>
                    </a:p>
                    <a:p>
                      <a:r>
                        <a:rPr lang="en-GB" sz="1400" kern="1200" dirty="0">
                          <a:solidFill>
                            <a:schemeClr val="tx1"/>
                          </a:solidFill>
                          <a:effectLst/>
                          <a:latin typeface="+mn-lt"/>
                          <a:ea typeface="+mn-ea"/>
                          <a:cs typeface="+mn-cs"/>
                        </a:rPr>
                        <a:t>Emphasise the fact that </a:t>
                      </a:r>
                      <a:r>
                        <a:rPr lang="en-GB" sz="1400" i="1" kern="1200" dirty="0">
                          <a:solidFill>
                            <a:schemeClr val="tx1"/>
                          </a:solidFill>
                          <a:effectLst/>
                          <a:latin typeface="+mn-lt"/>
                          <a:ea typeface="+mn-ea"/>
                          <a:cs typeface="+mn-cs"/>
                        </a:rPr>
                        <a:t>x</a:t>
                      </a:r>
                      <a:r>
                        <a:rPr lang="en-GB" sz="1400" kern="1200" baseline="30000" dirty="0">
                          <a:solidFill>
                            <a:schemeClr val="tx1"/>
                          </a:solidFill>
                          <a:effectLst/>
                          <a:latin typeface="+mn-lt"/>
                          <a:ea typeface="+mn-ea"/>
                          <a:cs typeface="+mn-cs"/>
                        </a:rPr>
                        <a:t>2</a:t>
                      </a:r>
                      <a:r>
                        <a:rPr lang="en-GB" sz="1400" kern="1200" dirty="0">
                          <a:solidFill>
                            <a:schemeClr val="tx1"/>
                          </a:solidFill>
                          <a:effectLst/>
                          <a:latin typeface="+mn-lt"/>
                          <a:ea typeface="+mn-ea"/>
                          <a:cs typeface="+mn-cs"/>
                        </a:rPr>
                        <a:t> and </a:t>
                      </a:r>
                      <a:r>
                        <a:rPr lang="en-GB" sz="1400" i="1" kern="1200" dirty="0">
                          <a:solidFill>
                            <a:schemeClr val="tx1"/>
                          </a:solidFill>
                          <a:effectLst/>
                          <a:latin typeface="+mn-lt"/>
                          <a:ea typeface="+mn-ea"/>
                          <a:cs typeface="+mn-cs"/>
                        </a:rPr>
                        <a:t>x</a:t>
                      </a:r>
                      <a:r>
                        <a:rPr lang="en-GB" sz="1400" kern="1200" dirty="0">
                          <a:solidFill>
                            <a:schemeClr val="tx1"/>
                          </a:solidFill>
                          <a:effectLst/>
                          <a:latin typeface="+mn-lt"/>
                          <a:ea typeface="+mn-ea"/>
                          <a:cs typeface="+mn-cs"/>
                        </a:rPr>
                        <a:t> are different ‘types’ of term – illustrate this with numbers.</a:t>
                      </a:r>
                    </a:p>
                    <a:p>
                      <a:pPr algn="just">
                        <a:lnSpc>
                          <a:spcPct val="115000"/>
                        </a:lnSpc>
                        <a:spcAft>
                          <a:spcPts val="0"/>
                        </a:spcAft>
                      </a:pPr>
                      <a:endParaRPr lang="en-GB" sz="1000" dirty="0">
                        <a:effectLst/>
                        <a:latin typeface="+mn-lt"/>
                        <a:ea typeface="Calibri"/>
                        <a:cs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 name="Rectangle 2"/>
          <p:cNvSpPr/>
          <p:nvPr/>
        </p:nvSpPr>
        <p:spPr>
          <a:xfrm>
            <a:off x="76200" y="76200"/>
            <a:ext cx="8915400" cy="677108"/>
          </a:xfrm>
          <a:prstGeom prst="rect">
            <a:avLst/>
          </a:prstGeom>
        </p:spPr>
        <p:txBody>
          <a:bodyPr wrap="square">
            <a:spAutoFit/>
          </a:bodyPr>
          <a:lstStyle/>
          <a:p>
            <a:r>
              <a:rPr lang="en-GB" b="1" u="sng" dirty="0">
                <a:solidFill>
                  <a:prstClr val="black"/>
                </a:solidFill>
                <a:latin typeface="Comic Sans MS"/>
                <a:ea typeface="Times New Roman"/>
              </a:rPr>
              <a:t>Foundation TIER</a:t>
            </a:r>
            <a:r>
              <a:rPr lang="en-GB" b="1" dirty="0">
                <a:solidFill>
                  <a:prstClr val="black"/>
                </a:solidFill>
                <a:latin typeface="Comic Sans MS"/>
                <a:ea typeface="Times New Roman"/>
              </a:rPr>
              <a:t>                	</a:t>
            </a:r>
            <a:r>
              <a:rPr lang="en-GB" sz="2000" b="1" dirty="0">
                <a:solidFill>
                  <a:prstClr val="black"/>
                </a:solidFill>
                <a:latin typeface="Comic Sans MS"/>
                <a:ea typeface="Times New Roman"/>
              </a:rPr>
              <a:t>Year10</a:t>
            </a:r>
            <a:r>
              <a:rPr lang="en-GB" b="1" dirty="0">
                <a:solidFill>
                  <a:prstClr val="black"/>
                </a:solidFill>
                <a:latin typeface="Comic Sans MS"/>
                <a:ea typeface="Times New Roman"/>
              </a:rPr>
              <a:t>        Summer1</a:t>
            </a:r>
            <a:br>
              <a:rPr lang="en-GB" dirty="0">
                <a:solidFill>
                  <a:prstClr val="black"/>
                </a:solidFill>
                <a:latin typeface="Times New Roman"/>
                <a:ea typeface="Times New Roman"/>
              </a:rPr>
            </a:br>
            <a:r>
              <a:rPr lang="en-GB" b="1" dirty="0"/>
              <a:t>16a. Quadratic equations: expanding and factorising  Time allocation:4-6 hours</a:t>
            </a:r>
            <a:endParaRPr lang="en-GB" dirty="0"/>
          </a:p>
        </p:txBody>
      </p:sp>
    </p:spTree>
    <p:extLst>
      <p:ext uri="{BB962C8B-B14F-4D97-AF65-F5344CB8AC3E}">
        <p14:creationId xmlns:p14="http://schemas.microsoft.com/office/powerpoint/2010/main" val="709760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15303082"/>
              </p:ext>
            </p:extLst>
          </p:nvPr>
        </p:nvGraphicFramePr>
        <p:xfrm>
          <a:off x="76201" y="762001"/>
          <a:ext cx="8929168" cy="6023884"/>
        </p:xfrm>
        <a:graphic>
          <a:graphicData uri="http://schemas.openxmlformats.org/drawingml/2006/table">
            <a:tbl>
              <a:tblPr firstRow="1" firstCol="1" lastRow="1" lastCol="1" bandRow="1" bandCol="1"/>
              <a:tblGrid>
                <a:gridCol w="5410199">
                  <a:extLst>
                    <a:ext uri="{9D8B030D-6E8A-4147-A177-3AD203B41FA5}">
                      <a16:colId xmlns:a16="http://schemas.microsoft.com/office/drawing/2014/main" val="20000"/>
                    </a:ext>
                  </a:extLst>
                </a:gridCol>
                <a:gridCol w="3518969">
                  <a:extLst>
                    <a:ext uri="{9D8B030D-6E8A-4147-A177-3AD203B41FA5}">
                      <a16:colId xmlns:a16="http://schemas.microsoft.com/office/drawing/2014/main" val="20001"/>
                    </a:ext>
                  </a:extLst>
                </a:gridCol>
              </a:tblGrid>
              <a:tr h="246585">
                <a:tc>
                  <a:txBody>
                    <a:bodyPr/>
                    <a:lstStyle/>
                    <a:p>
                      <a:pPr algn="ctr">
                        <a:spcAft>
                          <a:spcPts val="0"/>
                        </a:spcAft>
                      </a:pPr>
                      <a:r>
                        <a:rPr lang="en-GB" sz="900" b="1" dirty="0">
                          <a:effectLst/>
                          <a:latin typeface="Comic Sans MS" pitchFamily="66" charset="0"/>
                          <a:ea typeface="Times New Roman"/>
                        </a:rPr>
                        <a:t>PRIOR KNOWLEDGE</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spcAft>
                          <a:spcPts val="0"/>
                        </a:spcAft>
                      </a:pPr>
                      <a:r>
                        <a:rPr lang="en-GB" sz="900" b="1" dirty="0">
                          <a:effectLst/>
                          <a:latin typeface="Comic Sans MS" pitchFamily="66" charset="0"/>
                          <a:ea typeface="Times New Roman"/>
                        </a:rPr>
                        <a:t>KEY WORDS</a:t>
                      </a:r>
                      <a:endParaRPr lang="en-GB" sz="900" dirty="0">
                        <a:effectLst/>
                        <a:latin typeface="Comic Sans MS" pitchFamily="66" charset="0"/>
                        <a:ea typeface="Times New Roman"/>
                      </a:endParaRPr>
                    </a:p>
                    <a:p>
                      <a:pPr algn="ctr">
                        <a:spcAft>
                          <a:spcPts val="0"/>
                        </a:spcAft>
                      </a:pP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0"/>
                  </a:ext>
                </a:extLst>
              </a:tr>
              <a:tr h="1065145">
                <a:tc>
                  <a:txBody>
                    <a:bodyPr/>
                    <a:lstStyle/>
                    <a:p>
                      <a:r>
                        <a:rPr lang="en-GB" sz="1600" kern="1200" dirty="0">
                          <a:solidFill>
                            <a:schemeClr val="tx1"/>
                          </a:solidFill>
                          <a:effectLst/>
                          <a:latin typeface="+mn-lt"/>
                          <a:ea typeface="+mn-ea"/>
                          <a:cs typeface="+mn-cs"/>
                        </a:rPr>
                        <a:t>Students should be able to square negative numbers.</a:t>
                      </a:r>
                    </a:p>
                    <a:p>
                      <a:r>
                        <a:rPr lang="en-GB" sz="1600" kern="1200" dirty="0">
                          <a:solidFill>
                            <a:schemeClr val="tx1"/>
                          </a:solidFill>
                          <a:effectLst/>
                          <a:latin typeface="+mn-lt"/>
                          <a:ea typeface="+mn-ea"/>
                          <a:cs typeface="+mn-cs"/>
                        </a:rPr>
                        <a:t>Students should be able to substitute into formulae.</a:t>
                      </a:r>
                    </a:p>
                    <a:p>
                      <a:r>
                        <a:rPr lang="en-GB" sz="1600" kern="1200" dirty="0">
                          <a:solidFill>
                            <a:schemeClr val="tx1"/>
                          </a:solidFill>
                          <a:effectLst/>
                          <a:latin typeface="+mn-lt"/>
                          <a:ea typeface="+mn-ea"/>
                          <a:cs typeface="+mn-cs"/>
                        </a:rPr>
                        <a:t>Students should be able to plot points on a coordinate grid.</a:t>
                      </a:r>
                    </a:p>
                    <a:p>
                      <a:r>
                        <a:rPr lang="en-GB" sz="1600" kern="1200" dirty="0">
                          <a:solidFill>
                            <a:schemeClr val="tx1"/>
                          </a:solidFill>
                          <a:effectLst/>
                          <a:latin typeface="+mn-lt"/>
                          <a:ea typeface="+mn-ea"/>
                          <a:cs typeface="+mn-cs"/>
                        </a:rPr>
                        <a:t>Students should be able to expand single brackets and collect ‘like’ terms.</a:t>
                      </a: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801188" rtl="0" eaLnBrk="1" fontAlgn="auto" latinLnBrk="0" hangingPunct="1">
                        <a:lnSpc>
                          <a:spcPct val="100000"/>
                        </a:lnSpc>
                        <a:spcBef>
                          <a:spcPts val="0"/>
                        </a:spcBef>
                        <a:spcAft>
                          <a:spcPts val="0"/>
                        </a:spcAft>
                        <a:buClrTx/>
                        <a:buSzTx/>
                        <a:buFontTx/>
                        <a:buNone/>
                        <a:tabLst/>
                        <a:defRPr/>
                      </a:pPr>
                      <a:r>
                        <a:rPr lang="en-GB" sz="1600" kern="1200" dirty="0">
                          <a:solidFill>
                            <a:schemeClr val="tx1"/>
                          </a:solidFill>
                          <a:effectLst/>
                          <a:latin typeface="+mn-lt"/>
                          <a:ea typeface="+mn-ea"/>
                          <a:cs typeface="+mn-cs"/>
                        </a:rPr>
                        <a:t>Quadratic, function, solve, expand, factorise, simplify, expression, graph, curve, factor, coefficient, bracket</a:t>
                      </a: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93771">
                <a:tc>
                  <a:txBody>
                    <a:bodyPr/>
                    <a:lstStyle/>
                    <a:p>
                      <a:pPr algn="ctr">
                        <a:spcAft>
                          <a:spcPts val="0"/>
                        </a:spcAft>
                      </a:pPr>
                      <a:r>
                        <a:rPr lang="en-GB" sz="900" b="1" dirty="0">
                          <a:effectLst/>
                          <a:latin typeface="Comic Sans MS" pitchFamily="66" charset="0"/>
                          <a:ea typeface="Times New Roman"/>
                        </a:rPr>
                        <a:t>LEARNING OBJECTIVES</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spcAft>
                          <a:spcPts val="0"/>
                        </a:spcAft>
                      </a:pPr>
                      <a:r>
                        <a:rPr lang="en-GB" sz="900" b="1" dirty="0">
                          <a:effectLst/>
                          <a:latin typeface="Comic Sans MS" pitchFamily="66" charset="0"/>
                          <a:ea typeface="Times New Roman"/>
                        </a:rPr>
                        <a:t>RESOURCES/ACTIVITIES/ICT</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2"/>
                  </a:ext>
                </a:extLst>
              </a:tr>
              <a:tr h="878745">
                <a:tc rowSpan="3">
                  <a:txBody>
                    <a:bodyPr/>
                    <a:lstStyle/>
                    <a:p>
                      <a:pPr lvl="0"/>
                      <a:r>
                        <a:rPr lang="en-GB" sz="1600" kern="1200" dirty="0">
                          <a:solidFill>
                            <a:schemeClr val="tx1"/>
                          </a:solidFill>
                          <a:effectLst/>
                          <a:latin typeface="+mn-lt"/>
                          <a:ea typeface="+mn-ea"/>
                          <a:cs typeface="+mn-cs"/>
                        </a:rPr>
                        <a:t>Generate points and plot graphs of simple quadratic functions, then more general quadratic functions; (grade C+/5)</a:t>
                      </a:r>
                    </a:p>
                    <a:p>
                      <a:pPr lvl="0"/>
                      <a:r>
                        <a:rPr lang="en-GB" sz="1600" kern="1200" dirty="0">
                          <a:solidFill>
                            <a:schemeClr val="tx1"/>
                          </a:solidFill>
                          <a:effectLst/>
                          <a:latin typeface="+mn-lt"/>
                          <a:ea typeface="+mn-ea"/>
                          <a:cs typeface="+mn-cs"/>
                        </a:rPr>
                        <a:t>Identify the line of symmetry of a quadratic graph; (Grade B-/5)</a:t>
                      </a:r>
                    </a:p>
                    <a:p>
                      <a:pPr lvl="0"/>
                      <a:r>
                        <a:rPr lang="en-GB" sz="1600" kern="1200" dirty="0">
                          <a:solidFill>
                            <a:schemeClr val="tx1"/>
                          </a:solidFill>
                          <a:effectLst/>
                          <a:latin typeface="+mn-lt"/>
                          <a:ea typeface="+mn-ea"/>
                          <a:cs typeface="+mn-cs"/>
                        </a:rPr>
                        <a:t>Find approximate solutions to quadratic equations using a graph; </a:t>
                      </a:r>
                    </a:p>
                    <a:p>
                      <a:pPr lvl="0"/>
                      <a:r>
                        <a:rPr lang="en-GB" sz="1600" kern="1200" dirty="0">
                          <a:solidFill>
                            <a:schemeClr val="tx1"/>
                          </a:solidFill>
                          <a:effectLst/>
                          <a:latin typeface="+mn-lt"/>
                          <a:ea typeface="+mn-ea"/>
                          <a:cs typeface="+mn-cs"/>
                        </a:rPr>
                        <a:t>Interpret graphs of quadratic functions from real-life problems;(Grade B-/5) </a:t>
                      </a:r>
                    </a:p>
                    <a:p>
                      <a:pPr lvl="0"/>
                      <a:r>
                        <a:rPr lang="en-GB" sz="1600" kern="1200" dirty="0">
                          <a:solidFill>
                            <a:schemeClr val="tx1"/>
                          </a:solidFill>
                          <a:effectLst/>
                          <a:latin typeface="+mn-lt"/>
                          <a:ea typeface="+mn-ea"/>
                          <a:cs typeface="+mn-cs"/>
                        </a:rPr>
                        <a:t>Identify and interpret roots, intercepts and turning points of quadratic graphs.(Grade B-/5) </a:t>
                      </a:r>
                    </a:p>
                    <a:p>
                      <a:pPr lvl="0"/>
                      <a:endParaRPr lang="en-GB" sz="1200" kern="1200" dirty="0">
                        <a:solidFill>
                          <a:schemeClr val="tx1"/>
                        </a:solidFill>
                        <a:effectLst/>
                        <a:latin typeface="+mn-lt"/>
                        <a:ea typeface="+mn-ea"/>
                        <a:cs typeface="+mn-cs"/>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600" kern="1200" dirty="0">
                          <a:solidFill>
                            <a:schemeClr val="tx1"/>
                          </a:solidFill>
                          <a:effectLst/>
                          <a:latin typeface="+mn-lt"/>
                          <a:ea typeface="+mn-ea"/>
                          <a:cs typeface="+mn-cs"/>
                        </a:rPr>
                        <a:t>NRICH: </a:t>
                      </a:r>
                      <a:r>
                        <a:rPr lang="en-US" sz="1600" u="sng" kern="1200" dirty="0">
                          <a:solidFill>
                            <a:schemeClr val="tx1"/>
                          </a:solidFill>
                          <a:effectLst/>
                          <a:latin typeface="+mn-lt"/>
                          <a:ea typeface="+mn-ea"/>
                          <a:cs typeface="+mn-cs"/>
                          <a:hlinkClick r:id="rId2"/>
                        </a:rPr>
                        <a:t>How old am I?</a:t>
                      </a:r>
                      <a:endParaRPr lang="en-GB"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NRICH: </a:t>
                      </a:r>
                      <a:r>
                        <a:rPr lang="en-US" sz="1600" u="sng" kern="1200" dirty="0">
                          <a:solidFill>
                            <a:schemeClr val="tx1"/>
                          </a:solidFill>
                          <a:effectLst/>
                          <a:latin typeface="+mn-lt"/>
                          <a:ea typeface="+mn-ea"/>
                          <a:cs typeface="+mn-cs"/>
                          <a:hlinkClick r:id="rId3"/>
                        </a:rPr>
                        <a:t>Golden thoughts</a:t>
                      </a:r>
                      <a:endParaRPr lang="en-GB" sz="1600" kern="1200" dirty="0">
                        <a:solidFill>
                          <a:schemeClr val="tx1"/>
                        </a:solidFill>
                        <a:effectLst/>
                        <a:latin typeface="+mn-lt"/>
                        <a:ea typeface="+mn-ea"/>
                        <a:cs typeface="+mn-cs"/>
                      </a:endParaRPr>
                    </a:p>
                    <a:p>
                      <a:r>
                        <a:rPr lang="en-US" sz="1600" kern="1200" dirty="0" err="1">
                          <a:solidFill>
                            <a:schemeClr val="tx1"/>
                          </a:solidFill>
                          <a:effectLst/>
                          <a:latin typeface="+mn-lt"/>
                          <a:ea typeface="+mn-ea"/>
                          <a:cs typeface="+mn-cs"/>
                        </a:rPr>
                        <a:t>Hwb</a:t>
                      </a:r>
                      <a:r>
                        <a:rPr lang="en-US" sz="1600" kern="1200" dirty="0">
                          <a:solidFill>
                            <a:schemeClr val="tx1"/>
                          </a:solidFill>
                          <a:effectLst/>
                          <a:latin typeface="+mn-lt"/>
                          <a:ea typeface="+mn-ea"/>
                          <a:cs typeface="+mn-cs"/>
                        </a:rPr>
                        <a:t>: </a:t>
                      </a:r>
                      <a:r>
                        <a:rPr lang="en-US" sz="1600" u="sng" kern="1200" dirty="0">
                          <a:solidFill>
                            <a:schemeClr val="tx1"/>
                          </a:solidFill>
                          <a:effectLst/>
                          <a:latin typeface="+mn-lt"/>
                          <a:ea typeface="+mn-ea"/>
                          <a:cs typeface="+mn-cs"/>
                          <a:hlinkClick r:id="rId4"/>
                        </a:rPr>
                        <a:t>Algebra Fails</a:t>
                      </a:r>
                      <a:endParaRPr lang="en-GB" sz="1600" kern="1200" dirty="0">
                        <a:solidFill>
                          <a:schemeClr val="tx1"/>
                        </a:solidFill>
                        <a:effectLst/>
                        <a:latin typeface="+mn-lt"/>
                        <a:ea typeface="+mn-ea"/>
                        <a:cs typeface="+mn-cs"/>
                      </a:endParaRPr>
                    </a:p>
                    <a:p>
                      <a:pPr>
                        <a:spcAft>
                          <a:spcPts val="0"/>
                        </a:spcAft>
                      </a:pPr>
                      <a:endParaRPr lang="en-GB" sz="900" dirty="0">
                        <a:effectLst/>
                        <a:latin typeface="Comic Sans MS" pitchFamily="66" charset="0"/>
                        <a:ea typeface="Times New Roman"/>
                      </a:endParaRPr>
                    </a:p>
                    <a:p>
                      <a:pPr>
                        <a:spcAft>
                          <a:spcPts val="0"/>
                        </a:spcAft>
                      </a:pPr>
                      <a:endParaRPr lang="en-GB" sz="900" dirty="0">
                        <a:effectLst/>
                        <a:latin typeface="Comic Sans MS" pitchFamily="66" charset="0"/>
                        <a:ea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43483">
                <a:tc vMerge="1">
                  <a:txBody>
                    <a:bodyPr/>
                    <a:lstStyle/>
                    <a:p>
                      <a:endParaRPr lang="en-GB"/>
                    </a:p>
                  </a:txBody>
                  <a:tcPr/>
                </a:tc>
                <a:tc>
                  <a:txBody>
                    <a:bodyPr/>
                    <a:lstStyle/>
                    <a:p>
                      <a:pPr algn="ctr">
                        <a:spcAft>
                          <a:spcPts val="0"/>
                        </a:spcAft>
                      </a:pPr>
                      <a:r>
                        <a:rPr lang="en-GB" sz="900" b="1" dirty="0">
                          <a:effectLst/>
                          <a:latin typeface="Comic Sans MS" pitchFamily="66" charset="0"/>
                          <a:ea typeface="Times New Roman"/>
                        </a:rPr>
                        <a:t>PLENARIES/KEY QUESTIONS</a:t>
                      </a:r>
                      <a:endParaRPr lang="en-GB" sz="900" dirty="0">
                        <a:effectLst/>
                        <a:latin typeface="Comic Sans MS" pitchFamily="66" charset="0"/>
                        <a:ea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r h="3187270">
                <a:tc vMerge="1">
                  <a:txBody>
                    <a:bodyPr/>
                    <a:lstStyle/>
                    <a:p>
                      <a:endParaRPr lang="en-GB" dirty="0"/>
                    </a:p>
                  </a:txBody>
                  <a:tcPr/>
                </a:tc>
                <a:tc>
                  <a:txBody>
                    <a:bodyPr/>
                    <a:lstStyle/>
                    <a:p>
                      <a:r>
                        <a:rPr lang="en-GB" sz="1400" b="1" kern="1200" dirty="0">
                          <a:solidFill>
                            <a:schemeClr val="tx1"/>
                          </a:solidFill>
                          <a:effectLst/>
                          <a:latin typeface="+mn-lt"/>
                          <a:ea typeface="+mn-ea"/>
                          <a:cs typeface="+mn-cs"/>
                        </a:rPr>
                        <a:t>POSSIBLE SUCCESS CRITERIA</a:t>
                      </a:r>
                      <a:endParaRPr lang="en-GB" sz="1400" kern="1200" dirty="0">
                        <a:solidFill>
                          <a:schemeClr val="tx1"/>
                        </a:solidFill>
                        <a:effectLst/>
                        <a:latin typeface="+mn-lt"/>
                        <a:ea typeface="+mn-ea"/>
                        <a:cs typeface="+mn-cs"/>
                      </a:endParaRPr>
                    </a:p>
                    <a:p>
                      <a:r>
                        <a:rPr lang="en-GB" sz="1400" kern="1200" dirty="0">
                          <a:solidFill>
                            <a:schemeClr val="tx1"/>
                          </a:solidFill>
                          <a:effectLst/>
                          <a:latin typeface="+mn-lt"/>
                          <a:ea typeface="+mn-ea"/>
                          <a:cs typeface="+mn-cs"/>
                        </a:rPr>
                        <a:t>Recognise a quadratic graph from its shape. </a:t>
                      </a:r>
                    </a:p>
                    <a:p>
                      <a:r>
                        <a:rPr lang="en-GB" sz="1400" b="1" kern="1200" dirty="0">
                          <a:solidFill>
                            <a:schemeClr val="tx1"/>
                          </a:solidFill>
                          <a:effectLst/>
                          <a:latin typeface="+mn-lt"/>
                          <a:ea typeface="+mn-ea"/>
                          <a:cs typeface="+mn-cs"/>
                        </a:rPr>
                        <a:t> COMMON MISCONCEPTIONS</a:t>
                      </a:r>
                      <a:endParaRPr lang="en-GB" sz="1400" kern="1200" dirty="0">
                        <a:solidFill>
                          <a:schemeClr val="tx1"/>
                        </a:solidFill>
                        <a:effectLst/>
                        <a:latin typeface="+mn-lt"/>
                        <a:ea typeface="+mn-ea"/>
                        <a:cs typeface="+mn-cs"/>
                      </a:endParaRPr>
                    </a:p>
                    <a:p>
                      <a:r>
                        <a:rPr lang="en-GB" sz="1400" kern="1200" dirty="0">
                          <a:solidFill>
                            <a:schemeClr val="tx1"/>
                          </a:solidFill>
                          <a:effectLst/>
                          <a:latin typeface="+mn-lt"/>
                          <a:ea typeface="+mn-ea"/>
                          <a:cs typeface="+mn-cs"/>
                        </a:rPr>
                        <a:t>Squaring negative numbers can be a problem.</a:t>
                      </a:r>
                    </a:p>
                    <a:p>
                      <a:r>
                        <a:rPr lang="en-GB" sz="1400" b="1" kern="1200" dirty="0">
                          <a:solidFill>
                            <a:schemeClr val="tx1"/>
                          </a:solidFill>
                          <a:effectLst/>
                          <a:latin typeface="+mn-lt"/>
                          <a:ea typeface="+mn-ea"/>
                          <a:cs typeface="+mn-cs"/>
                        </a:rPr>
                        <a:t>NOTES</a:t>
                      </a:r>
                      <a:endParaRPr lang="en-GB" sz="1400" kern="1200" dirty="0">
                        <a:solidFill>
                          <a:schemeClr val="tx1"/>
                        </a:solidFill>
                        <a:effectLst/>
                        <a:latin typeface="+mn-lt"/>
                        <a:ea typeface="+mn-ea"/>
                        <a:cs typeface="+mn-cs"/>
                      </a:endParaRPr>
                    </a:p>
                    <a:p>
                      <a:r>
                        <a:rPr lang="en-GB" sz="1400" kern="1200" dirty="0">
                          <a:solidFill>
                            <a:schemeClr val="tx1"/>
                          </a:solidFill>
                          <a:effectLst/>
                          <a:latin typeface="+mn-lt"/>
                          <a:ea typeface="+mn-ea"/>
                          <a:cs typeface="+mn-cs"/>
                        </a:rPr>
                        <a:t>The graphs should be drawn freehand and in pencil, joining points using a smooth curve.</a:t>
                      </a:r>
                    </a:p>
                    <a:p>
                      <a:r>
                        <a:rPr lang="en-GB" sz="1400" kern="1200" dirty="0">
                          <a:solidFill>
                            <a:schemeClr val="tx1"/>
                          </a:solidFill>
                          <a:effectLst/>
                          <a:latin typeface="+mn-lt"/>
                          <a:ea typeface="+mn-ea"/>
                          <a:cs typeface="+mn-cs"/>
                        </a:rPr>
                        <a:t>Encourage efficient use of the calculator.</a:t>
                      </a:r>
                    </a:p>
                    <a:p>
                      <a:r>
                        <a:rPr lang="en-GB" sz="1400" kern="1200" dirty="0">
                          <a:solidFill>
                            <a:schemeClr val="tx1"/>
                          </a:solidFill>
                          <a:effectLst/>
                          <a:latin typeface="+mn-lt"/>
                          <a:ea typeface="+mn-ea"/>
                          <a:cs typeface="+mn-cs"/>
                        </a:rPr>
                        <a:t>Extension work can be through plotting cubic and reciprocal graphs, solving simultaneous equations graphically. (BV)(SMSC)</a:t>
                      </a:r>
                    </a:p>
                    <a:p>
                      <a:pPr algn="just">
                        <a:lnSpc>
                          <a:spcPct val="115000"/>
                        </a:lnSpc>
                        <a:spcAft>
                          <a:spcPts val="0"/>
                        </a:spcAft>
                      </a:pPr>
                      <a:endParaRPr lang="en-GB" sz="1000" dirty="0">
                        <a:effectLst/>
                        <a:latin typeface="+mn-lt"/>
                        <a:ea typeface="Calibri"/>
                        <a:cs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 name="Rectangle 2"/>
          <p:cNvSpPr/>
          <p:nvPr/>
        </p:nvSpPr>
        <p:spPr>
          <a:xfrm>
            <a:off x="76200" y="76200"/>
            <a:ext cx="8915400" cy="677108"/>
          </a:xfrm>
          <a:prstGeom prst="rect">
            <a:avLst/>
          </a:prstGeom>
        </p:spPr>
        <p:txBody>
          <a:bodyPr wrap="square">
            <a:spAutoFit/>
          </a:bodyPr>
          <a:lstStyle/>
          <a:p>
            <a:r>
              <a:rPr lang="en-GB" b="1" u="sng" dirty="0">
                <a:solidFill>
                  <a:prstClr val="black"/>
                </a:solidFill>
                <a:latin typeface="Comic Sans MS"/>
                <a:ea typeface="Times New Roman"/>
              </a:rPr>
              <a:t>Foundation TIER</a:t>
            </a:r>
            <a:r>
              <a:rPr lang="en-GB" b="1" dirty="0">
                <a:solidFill>
                  <a:prstClr val="black"/>
                </a:solidFill>
                <a:latin typeface="Comic Sans MS"/>
                <a:ea typeface="Times New Roman"/>
              </a:rPr>
              <a:t>                	</a:t>
            </a:r>
            <a:r>
              <a:rPr lang="en-GB" sz="2000" b="1" dirty="0">
                <a:solidFill>
                  <a:prstClr val="black"/>
                </a:solidFill>
                <a:latin typeface="Comic Sans MS"/>
                <a:ea typeface="Times New Roman"/>
              </a:rPr>
              <a:t>Year10</a:t>
            </a:r>
            <a:r>
              <a:rPr lang="en-GB" b="1" dirty="0">
                <a:solidFill>
                  <a:prstClr val="black"/>
                </a:solidFill>
                <a:latin typeface="Comic Sans MS"/>
                <a:ea typeface="Times New Roman"/>
              </a:rPr>
              <a:t>        Summer2</a:t>
            </a:r>
            <a:br>
              <a:rPr lang="en-GB" dirty="0">
                <a:solidFill>
                  <a:prstClr val="black"/>
                </a:solidFill>
                <a:latin typeface="Times New Roman"/>
                <a:ea typeface="Times New Roman"/>
              </a:rPr>
            </a:br>
            <a:r>
              <a:rPr lang="en-GB" b="1" dirty="0"/>
              <a:t>16b. Quadratic equations: expanding and factorising  Time allocation: 3-5hours</a:t>
            </a:r>
            <a:endParaRPr lang="en-GB" dirty="0"/>
          </a:p>
        </p:txBody>
      </p:sp>
    </p:spTree>
    <p:extLst>
      <p:ext uri="{BB962C8B-B14F-4D97-AF65-F5344CB8AC3E}">
        <p14:creationId xmlns:p14="http://schemas.microsoft.com/office/powerpoint/2010/main" val="401588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19488045"/>
              </p:ext>
            </p:extLst>
          </p:nvPr>
        </p:nvGraphicFramePr>
        <p:xfrm>
          <a:off x="152400" y="714368"/>
          <a:ext cx="8839200" cy="6096000"/>
        </p:xfrm>
        <a:graphic>
          <a:graphicData uri="http://schemas.openxmlformats.org/drawingml/2006/table">
            <a:tbl>
              <a:tblPr firstRow="1" firstCol="1" lastRow="1" lastCol="1" bandRow="1" bandCol="1"/>
              <a:tblGrid>
                <a:gridCol w="5355688">
                  <a:extLst>
                    <a:ext uri="{9D8B030D-6E8A-4147-A177-3AD203B41FA5}">
                      <a16:colId xmlns:a16="http://schemas.microsoft.com/office/drawing/2014/main" val="20000"/>
                    </a:ext>
                  </a:extLst>
                </a:gridCol>
                <a:gridCol w="3483512">
                  <a:extLst>
                    <a:ext uri="{9D8B030D-6E8A-4147-A177-3AD203B41FA5}">
                      <a16:colId xmlns:a16="http://schemas.microsoft.com/office/drawing/2014/main" val="20001"/>
                    </a:ext>
                  </a:extLst>
                </a:gridCol>
              </a:tblGrid>
              <a:tr h="260836">
                <a:tc>
                  <a:txBody>
                    <a:bodyPr/>
                    <a:lstStyle/>
                    <a:p>
                      <a:pPr algn="ctr">
                        <a:spcAft>
                          <a:spcPts val="0"/>
                        </a:spcAft>
                      </a:pPr>
                      <a:r>
                        <a:rPr lang="en-GB" sz="900" b="1" dirty="0">
                          <a:effectLst/>
                          <a:latin typeface="Comic Sans MS" pitchFamily="66" charset="0"/>
                          <a:ea typeface="Times New Roman"/>
                        </a:rPr>
                        <a:t>PRIOR KNOWLEDGE</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spcAft>
                          <a:spcPts val="0"/>
                        </a:spcAft>
                      </a:pPr>
                      <a:r>
                        <a:rPr lang="en-GB" sz="900" b="1" dirty="0">
                          <a:effectLst/>
                          <a:latin typeface="Comic Sans MS" pitchFamily="66" charset="0"/>
                          <a:ea typeface="Times New Roman"/>
                        </a:rPr>
                        <a:t>KEY WORDS</a:t>
                      </a:r>
                      <a:endParaRPr lang="en-GB" sz="900" dirty="0">
                        <a:effectLst/>
                        <a:latin typeface="Comic Sans MS" pitchFamily="66" charset="0"/>
                        <a:ea typeface="Times New Roman"/>
                      </a:endParaRPr>
                    </a:p>
                    <a:p>
                      <a:pPr algn="ctr">
                        <a:spcAft>
                          <a:spcPts val="0"/>
                        </a:spcAft>
                      </a:pP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0"/>
                  </a:ext>
                </a:extLst>
              </a:tr>
              <a:tr h="869453">
                <a:tc>
                  <a:txBody>
                    <a:bodyPr/>
                    <a:lstStyle/>
                    <a:p>
                      <a:r>
                        <a:rPr lang="en-GB" sz="1200" kern="1200" dirty="0">
                          <a:solidFill>
                            <a:schemeClr val="tx1"/>
                          </a:solidFill>
                          <a:effectLst/>
                          <a:latin typeface="+mn-lt"/>
                          <a:ea typeface="+mn-ea"/>
                          <a:cs typeface="+mn-cs"/>
                        </a:rPr>
                        <a:t>Students should know the formula for calculating the area of a rectangle. </a:t>
                      </a:r>
                    </a:p>
                    <a:p>
                      <a:r>
                        <a:rPr lang="en-GB" sz="1200" kern="1200" dirty="0">
                          <a:solidFill>
                            <a:schemeClr val="tx1"/>
                          </a:solidFill>
                          <a:effectLst/>
                          <a:latin typeface="+mn-lt"/>
                          <a:ea typeface="+mn-ea"/>
                          <a:cs typeface="+mn-cs"/>
                        </a:rPr>
                        <a:t>Students should know how to use the four operations on a calculator. </a:t>
                      </a:r>
                    </a:p>
                    <a:p>
                      <a:pPr marL="0" marR="0" indent="0" algn="l" defTabSz="801188"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801188"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Area, perimeter, formula, length, width, measurement, volume, circle, segment, arc, sector, cylinder, circumference, radius, diameter, pi, sphere, cone, hemisphere, segment, accuracy, surface area</a:t>
                      </a:r>
                    </a:p>
                    <a:p>
                      <a:pPr marL="0" marR="0" indent="0" algn="l" defTabSz="801188"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02872">
                <a:tc>
                  <a:txBody>
                    <a:bodyPr/>
                    <a:lstStyle/>
                    <a:p>
                      <a:pPr algn="ctr">
                        <a:spcAft>
                          <a:spcPts val="0"/>
                        </a:spcAft>
                      </a:pPr>
                      <a:r>
                        <a:rPr lang="en-GB" sz="1400" b="1" dirty="0">
                          <a:effectLst/>
                          <a:latin typeface="Comic Sans MS" pitchFamily="66" charset="0"/>
                          <a:ea typeface="Times New Roman"/>
                        </a:rPr>
                        <a:t>LEARNING OBJECTIVES</a:t>
                      </a:r>
                      <a:endParaRPr lang="en-GB" sz="14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spcAft>
                          <a:spcPts val="0"/>
                        </a:spcAft>
                      </a:pPr>
                      <a:r>
                        <a:rPr lang="en-GB" sz="900" b="1" dirty="0">
                          <a:effectLst/>
                          <a:latin typeface="Comic Sans MS" pitchFamily="66" charset="0"/>
                          <a:ea typeface="Times New Roman"/>
                        </a:rPr>
                        <a:t>RESOURCES/ACTIVITIES/ICT</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2"/>
                  </a:ext>
                </a:extLst>
              </a:tr>
              <a:tr h="1217234">
                <a:tc rowSpan="3">
                  <a:txBody>
                    <a:bodyPr/>
                    <a:lstStyle/>
                    <a:p>
                      <a:pPr lvl="0"/>
                      <a:r>
                        <a:rPr lang="en-GB" sz="1400" kern="1200" dirty="0">
                          <a:solidFill>
                            <a:schemeClr val="tx1"/>
                          </a:solidFill>
                          <a:effectLst/>
                          <a:latin typeface="+mn-lt"/>
                          <a:ea typeface="+mn-ea"/>
                          <a:cs typeface="+mn-cs"/>
                        </a:rPr>
                        <a:t>Recall the definition of a circle; </a:t>
                      </a:r>
                    </a:p>
                    <a:p>
                      <a:pPr lvl="0"/>
                      <a:r>
                        <a:rPr lang="en-GB" sz="1400" kern="1200" dirty="0">
                          <a:solidFill>
                            <a:schemeClr val="tx1"/>
                          </a:solidFill>
                          <a:effectLst/>
                          <a:latin typeface="+mn-lt"/>
                          <a:ea typeface="+mn-ea"/>
                          <a:cs typeface="+mn-cs"/>
                        </a:rPr>
                        <a:t>Identify, name and draw parts of a circle including tangent, chord and segment; (Grade D/3)</a:t>
                      </a:r>
                    </a:p>
                    <a:p>
                      <a:pPr lvl="0"/>
                      <a:r>
                        <a:rPr lang="en-GB" sz="1400" kern="1200" dirty="0">
                          <a:solidFill>
                            <a:schemeClr val="tx1"/>
                          </a:solidFill>
                          <a:effectLst/>
                          <a:latin typeface="+mn-lt"/>
                          <a:ea typeface="+mn-ea"/>
                          <a:cs typeface="+mn-cs"/>
                        </a:rPr>
                        <a:t>Recall and use formulae for the circumference of a circle and the area enclosed by a circle circumference of a circle = 2</a:t>
                      </a:r>
                      <a:r>
                        <a:rPr lang="en-GB" sz="1400" i="1" kern="1200" dirty="0">
                          <a:solidFill>
                            <a:schemeClr val="tx1"/>
                          </a:solidFill>
                          <a:effectLst/>
                          <a:latin typeface="+mn-lt"/>
                          <a:ea typeface="+mn-ea"/>
                          <a:cs typeface="+mn-cs"/>
                        </a:rPr>
                        <a:t>πr</a:t>
                      </a:r>
                      <a:r>
                        <a:rPr lang="en-GB" sz="1400" kern="1200" dirty="0">
                          <a:solidFill>
                            <a:schemeClr val="tx1"/>
                          </a:solidFill>
                          <a:effectLst/>
                          <a:latin typeface="+mn-lt"/>
                          <a:ea typeface="+mn-ea"/>
                          <a:cs typeface="+mn-cs"/>
                        </a:rPr>
                        <a:t> = </a:t>
                      </a:r>
                      <a:r>
                        <a:rPr lang="en-GB" sz="1400" i="1" kern="1200" dirty="0">
                          <a:solidFill>
                            <a:schemeClr val="tx1"/>
                          </a:solidFill>
                          <a:effectLst/>
                          <a:latin typeface="+mn-lt"/>
                          <a:ea typeface="+mn-ea"/>
                          <a:cs typeface="+mn-cs"/>
                        </a:rPr>
                        <a:t>πd</a:t>
                      </a:r>
                      <a:r>
                        <a:rPr lang="en-GB" sz="1400" kern="1200" dirty="0">
                          <a:solidFill>
                            <a:schemeClr val="tx1"/>
                          </a:solidFill>
                          <a:effectLst/>
                          <a:latin typeface="+mn-lt"/>
                          <a:ea typeface="+mn-ea"/>
                          <a:cs typeface="+mn-cs"/>
                        </a:rPr>
                        <a:t>, area of a circle = </a:t>
                      </a:r>
                      <a:r>
                        <a:rPr lang="en-GB" sz="1400" i="1" kern="1200" dirty="0">
                          <a:solidFill>
                            <a:schemeClr val="tx1"/>
                          </a:solidFill>
                          <a:effectLst/>
                          <a:latin typeface="+mn-lt"/>
                          <a:ea typeface="+mn-ea"/>
                          <a:cs typeface="+mn-cs"/>
                        </a:rPr>
                        <a:t>πr</a:t>
                      </a:r>
                      <a:r>
                        <a:rPr lang="en-GB" sz="1400" kern="1200" baseline="30000" dirty="0">
                          <a:solidFill>
                            <a:schemeClr val="tx1"/>
                          </a:solidFill>
                          <a:effectLst/>
                          <a:latin typeface="+mn-lt"/>
                          <a:ea typeface="+mn-ea"/>
                          <a:cs typeface="+mn-cs"/>
                        </a:rPr>
                        <a:t>2</a:t>
                      </a:r>
                      <a:r>
                        <a:rPr lang="en-GB" sz="1400" kern="1200" dirty="0">
                          <a:solidFill>
                            <a:schemeClr val="tx1"/>
                          </a:solidFill>
                          <a:effectLst/>
                          <a:latin typeface="+mn-lt"/>
                          <a:ea typeface="+mn-ea"/>
                          <a:cs typeface="+mn-cs"/>
                        </a:rPr>
                        <a:t>; </a:t>
                      </a:r>
                    </a:p>
                    <a:p>
                      <a:pPr lvl="0"/>
                      <a:r>
                        <a:rPr lang="en-GB" sz="1400" kern="1200" dirty="0">
                          <a:solidFill>
                            <a:schemeClr val="tx1"/>
                          </a:solidFill>
                          <a:effectLst/>
                          <a:latin typeface="+mn-lt"/>
                          <a:ea typeface="+mn-ea"/>
                          <a:cs typeface="+mn-cs"/>
                        </a:rPr>
                        <a:t>Find circumferences and areas enclosed by circles; (Grade C-/4)</a:t>
                      </a:r>
                    </a:p>
                    <a:p>
                      <a:pPr lvl="0"/>
                      <a:r>
                        <a:rPr lang="en-GB" sz="1400" kern="1200" dirty="0">
                          <a:solidFill>
                            <a:schemeClr val="tx1"/>
                          </a:solidFill>
                          <a:effectLst/>
                          <a:latin typeface="+mn-lt"/>
                          <a:ea typeface="+mn-ea"/>
                          <a:cs typeface="+mn-cs"/>
                        </a:rPr>
                        <a:t>Use </a:t>
                      </a:r>
                      <a:r>
                        <a:rPr lang="en-GB" sz="1400" i="1" kern="1200" dirty="0">
                          <a:solidFill>
                            <a:schemeClr val="tx1"/>
                          </a:solidFill>
                          <a:effectLst/>
                          <a:latin typeface="+mn-lt"/>
                          <a:ea typeface="+mn-ea"/>
                          <a:cs typeface="+mn-cs"/>
                        </a:rPr>
                        <a:t>π</a:t>
                      </a:r>
                      <a:r>
                        <a:rPr lang="en-GB" sz="1400" kern="1200" dirty="0">
                          <a:solidFill>
                            <a:schemeClr val="tx1"/>
                          </a:solidFill>
                          <a:effectLst/>
                          <a:latin typeface="+mn-lt"/>
                          <a:ea typeface="+mn-ea"/>
                          <a:cs typeface="+mn-cs"/>
                        </a:rPr>
                        <a:t> ≈ 3.142 or use the </a:t>
                      </a:r>
                      <a:r>
                        <a:rPr lang="en-GB" sz="1400" i="1" kern="1200" dirty="0">
                          <a:solidFill>
                            <a:schemeClr val="tx1"/>
                          </a:solidFill>
                          <a:effectLst/>
                          <a:latin typeface="+mn-lt"/>
                          <a:ea typeface="+mn-ea"/>
                          <a:cs typeface="+mn-cs"/>
                        </a:rPr>
                        <a:t>π</a:t>
                      </a:r>
                      <a:r>
                        <a:rPr lang="en-GB" sz="1400" kern="1200" dirty="0">
                          <a:solidFill>
                            <a:schemeClr val="tx1"/>
                          </a:solidFill>
                          <a:effectLst/>
                          <a:latin typeface="+mn-lt"/>
                          <a:ea typeface="+mn-ea"/>
                          <a:cs typeface="+mn-cs"/>
                        </a:rPr>
                        <a:t> button on a calculator; (Grade C-/4) </a:t>
                      </a:r>
                    </a:p>
                    <a:p>
                      <a:pPr lvl="0"/>
                      <a:r>
                        <a:rPr lang="en-GB" sz="1400" kern="1200" dirty="0">
                          <a:solidFill>
                            <a:schemeClr val="tx1"/>
                          </a:solidFill>
                          <a:effectLst/>
                          <a:latin typeface="+mn-lt"/>
                          <a:ea typeface="+mn-ea"/>
                          <a:cs typeface="+mn-cs"/>
                        </a:rPr>
                        <a:t>Give an answer to a question involving the circumference or area of a circle in terms of </a:t>
                      </a:r>
                      <a:r>
                        <a:rPr lang="en-GB" sz="1400" i="1" kern="1200" dirty="0">
                          <a:solidFill>
                            <a:schemeClr val="tx1"/>
                          </a:solidFill>
                          <a:effectLst/>
                          <a:latin typeface="+mn-lt"/>
                          <a:ea typeface="+mn-ea"/>
                          <a:cs typeface="+mn-cs"/>
                        </a:rPr>
                        <a:t>π</a:t>
                      </a:r>
                      <a:r>
                        <a:rPr lang="en-GB" sz="1400" kern="1200" dirty="0">
                          <a:solidFill>
                            <a:schemeClr val="tx1"/>
                          </a:solidFill>
                          <a:effectLst/>
                          <a:latin typeface="+mn-lt"/>
                          <a:ea typeface="+mn-ea"/>
                          <a:cs typeface="+mn-cs"/>
                        </a:rPr>
                        <a:t>; (Grade C-/4)</a:t>
                      </a:r>
                    </a:p>
                    <a:p>
                      <a:pPr lvl="0"/>
                      <a:r>
                        <a:rPr lang="en-GB" sz="1400" kern="1200" dirty="0">
                          <a:solidFill>
                            <a:schemeClr val="tx1"/>
                          </a:solidFill>
                          <a:effectLst/>
                          <a:latin typeface="+mn-lt"/>
                          <a:ea typeface="+mn-ea"/>
                          <a:cs typeface="+mn-cs"/>
                        </a:rPr>
                        <a:t>Find radius or diameter, given area or perimeter of a circles; </a:t>
                      </a:r>
                    </a:p>
                    <a:p>
                      <a:pPr lvl="0"/>
                      <a:r>
                        <a:rPr lang="en-GB" sz="1400" kern="1200" dirty="0">
                          <a:solidFill>
                            <a:schemeClr val="tx1"/>
                          </a:solidFill>
                          <a:effectLst/>
                          <a:latin typeface="+mn-lt"/>
                          <a:ea typeface="+mn-ea"/>
                          <a:cs typeface="+mn-cs"/>
                        </a:rPr>
                        <a:t>Find the perimeters and areas of semicircles and quarter-circles; (</a:t>
                      </a:r>
                      <a:r>
                        <a:rPr lang="en-GB" sz="1400" kern="1200" dirty="0" err="1">
                          <a:solidFill>
                            <a:schemeClr val="tx1"/>
                          </a:solidFill>
                          <a:effectLst/>
                          <a:latin typeface="+mn-lt"/>
                          <a:ea typeface="+mn-ea"/>
                          <a:cs typeface="+mn-cs"/>
                        </a:rPr>
                        <a:t>GradeC</a:t>
                      </a:r>
                      <a:r>
                        <a:rPr lang="en-GB" sz="1400" kern="1200" dirty="0">
                          <a:solidFill>
                            <a:schemeClr val="tx1"/>
                          </a:solidFill>
                          <a:effectLst/>
                          <a:latin typeface="+mn-lt"/>
                          <a:ea typeface="+mn-ea"/>
                          <a:cs typeface="+mn-cs"/>
                        </a:rPr>
                        <a:t>-/4)</a:t>
                      </a:r>
                    </a:p>
                    <a:p>
                      <a:pPr lvl="0"/>
                      <a:r>
                        <a:rPr lang="en-GB" sz="1400" kern="1200" dirty="0">
                          <a:solidFill>
                            <a:schemeClr val="tx1"/>
                          </a:solidFill>
                          <a:effectLst/>
                          <a:latin typeface="+mn-lt"/>
                          <a:ea typeface="+mn-ea"/>
                          <a:cs typeface="+mn-cs"/>
                        </a:rPr>
                        <a:t>Calculate perimeters and areas of composite shapes made from circles and parts of circles; (Grade C/5)</a:t>
                      </a:r>
                    </a:p>
                    <a:p>
                      <a:pPr marL="0" marR="0" lvl="0" indent="0" algn="l" defTabSz="801188" rtl="0" eaLnBrk="1" fontAlgn="auto" latinLnBrk="0" hangingPunct="1">
                        <a:lnSpc>
                          <a:spcPct val="100000"/>
                        </a:lnSpc>
                        <a:spcBef>
                          <a:spcPts val="0"/>
                        </a:spcBef>
                        <a:spcAft>
                          <a:spcPts val="0"/>
                        </a:spcAft>
                        <a:buClrTx/>
                        <a:buSzTx/>
                        <a:buFontTx/>
                        <a:buNone/>
                        <a:tabLst/>
                        <a:defRPr/>
                      </a:pPr>
                      <a:r>
                        <a:rPr lang="en-GB" sz="1400" b="1" u="sng" kern="1200" dirty="0">
                          <a:solidFill>
                            <a:schemeClr val="tx1"/>
                          </a:solidFill>
                          <a:effectLst/>
                          <a:latin typeface="+mn-lt"/>
                          <a:ea typeface="+mn-ea"/>
                          <a:cs typeface="+mn-cs"/>
                        </a:rPr>
                        <a:t>Calculate arc lengths, angles and areas of sectors of circles; </a:t>
                      </a:r>
                      <a:r>
                        <a:rPr lang="en-GB" sz="1400" kern="1200" dirty="0">
                          <a:solidFill>
                            <a:schemeClr val="tx1"/>
                          </a:solidFill>
                          <a:effectLst/>
                          <a:latin typeface="+mn-lt"/>
                          <a:ea typeface="+mn-ea"/>
                          <a:cs typeface="+mn-cs"/>
                        </a:rPr>
                        <a:t>(Grade B/5)</a:t>
                      </a:r>
                      <a:endParaRPr lang="en-GB" sz="1400" b="1" u="sng" kern="1200" dirty="0">
                        <a:solidFill>
                          <a:schemeClr val="tx1"/>
                        </a:solidFill>
                        <a:effectLst/>
                        <a:latin typeface="+mn-lt"/>
                        <a:ea typeface="+mn-ea"/>
                        <a:cs typeface="+mn-cs"/>
                      </a:endParaRPr>
                    </a:p>
                    <a:p>
                      <a:pPr marL="0" marR="0" lvl="0" indent="0" algn="l" defTabSz="801188" rtl="0" eaLnBrk="1" fontAlgn="auto" latinLnBrk="0" hangingPunct="1">
                        <a:lnSpc>
                          <a:spcPct val="100000"/>
                        </a:lnSpc>
                        <a:spcBef>
                          <a:spcPts val="0"/>
                        </a:spcBef>
                        <a:spcAft>
                          <a:spcPts val="0"/>
                        </a:spcAft>
                        <a:buClrTx/>
                        <a:buSzTx/>
                        <a:buFontTx/>
                        <a:buNone/>
                        <a:tabLst/>
                        <a:defRPr/>
                      </a:pPr>
                      <a:r>
                        <a:rPr lang="en-GB" sz="1400" b="1" u="sng" kern="1200" dirty="0">
                          <a:solidFill>
                            <a:schemeClr val="tx1"/>
                          </a:solidFill>
                          <a:effectLst/>
                          <a:latin typeface="+mn-lt"/>
                          <a:ea typeface="+mn-ea"/>
                          <a:cs typeface="+mn-cs"/>
                        </a:rPr>
                        <a:t>Find the surface area of a cylinder;</a:t>
                      </a:r>
                      <a:r>
                        <a:rPr lang="en-GB" sz="1400" kern="1200" dirty="0">
                          <a:solidFill>
                            <a:schemeClr val="tx1"/>
                          </a:solidFill>
                          <a:effectLst/>
                          <a:latin typeface="+mn-lt"/>
                          <a:ea typeface="+mn-ea"/>
                          <a:cs typeface="+mn-cs"/>
                        </a:rPr>
                        <a:t> (Grade B/5)</a:t>
                      </a:r>
                      <a:endParaRPr lang="en-GB" sz="1400" b="1" u="sng" kern="1200" dirty="0">
                        <a:solidFill>
                          <a:schemeClr val="tx1"/>
                        </a:solidFill>
                        <a:effectLst/>
                        <a:latin typeface="+mn-lt"/>
                        <a:ea typeface="+mn-ea"/>
                        <a:cs typeface="+mn-cs"/>
                      </a:endParaRPr>
                    </a:p>
                    <a:p>
                      <a:pPr marL="0" marR="0" lvl="0" indent="0" algn="l" defTabSz="801188" rtl="0" eaLnBrk="1" fontAlgn="auto" latinLnBrk="0" hangingPunct="1">
                        <a:lnSpc>
                          <a:spcPct val="100000"/>
                        </a:lnSpc>
                        <a:spcBef>
                          <a:spcPts val="0"/>
                        </a:spcBef>
                        <a:spcAft>
                          <a:spcPts val="0"/>
                        </a:spcAft>
                        <a:buClrTx/>
                        <a:buSzTx/>
                        <a:buFontTx/>
                        <a:buNone/>
                        <a:tabLst/>
                        <a:defRPr/>
                      </a:pPr>
                      <a:r>
                        <a:rPr lang="en-GB" sz="1400" b="1" u="sng" kern="1200" dirty="0">
                          <a:solidFill>
                            <a:schemeClr val="tx1"/>
                          </a:solidFill>
                          <a:effectLst/>
                          <a:latin typeface="+mn-lt"/>
                          <a:ea typeface="+mn-ea"/>
                          <a:cs typeface="+mn-cs"/>
                        </a:rPr>
                        <a:t>Find the volume of a cylinder;</a:t>
                      </a:r>
                      <a:r>
                        <a:rPr lang="en-GB" sz="1400" kern="1200" dirty="0">
                          <a:solidFill>
                            <a:schemeClr val="tx1"/>
                          </a:solidFill>
                          <a:effectLst/>
                          <a:latin typeface="+mn-lt"/>
                          <a:ea typeface="+mn-ea"/>
                          <a:cs typeface="+mn-cs"/>
                        </a:rPr>
                        <a:t> (Grade B/5)</a:t>
                      </a:r>
                      <a:endParaRPr lang="en-GB" sz="1400" b="1" u="sng" kern="1200" dirty="0">
                        <a:solidFill>
                          <a:schemeClr val="tx1"/>
                        </a:solidFill>
                        <a:effectLst/>
                        <a:latin typeface="+mn-lt"/>
                        <a:ea typeface="+mn-ea"/>
                        <a:cs typeface="+mn-cs"/>
                      </a:endParaRPr>
                    </a:p>
                    <a:p>
                      <a:pPr marL="0" marR="0" lvl="0" indent="0" algn="l" defTabSz="801188" rtl="0" eaLnBrk="1" fontAlgn="auto" latinLnBrk="0" hangingPunct="1">
                        <a:lnSpc>
                          <a:spcPct val="100000"/>
                        </a:lnSpc>
                        <a:spcBef>
                          <a:spcPts val="0"/>
                        </a:spcBef>
                        <a:spcAft>
                          <a:spcPts val="0"/>
                        </a:spcAft>
                        <a:buClrTx/>
                        <a:buSzTx/>
                        <a:buFontTx/>
                        <a:buNone/>
                        <a:tabLst/>
                        <a:defRPr/>
                      </a:pPr>
                      <a:r>
                        <a:rPr lang="en-GB" sz="1400" b="1" u="sng" kern="1200" dirty="0">
                          <a:solidFill>
                            <a:schemeClr val="tx1"/>
                          </a:solidFill>
                          <a:effectLst/>
                          <a:latin typeface="+mn-lt"/>
                          <a:ea typeface="+mn-ea"/>
                          <a:cs typeface="+mn-cs"/>
                        </a:rPr>
                        <a:t>Find the surface area and volume of spheres, pyramids, cones and composite solids;</a:t>
                      </a:r>
                      <a:r>
                        <a:rPr lang="en-GB" sz="1400" kern="1200" dirty="0">
                          <a:solidFill>
                            <a:schemeClr val="tx1"/>
                          </a:solidFill>
                          <a:effectLst/>
                          <a:latin typeface="+mn-lt"/>
                          <a:ea typeface="+mn-ea"/>
                          <a:cs typeface="+mn-cs"/>
                        </a:rPr>
                        <a:t> (Grade B/5)</a:t>
                      </a:r>
                      <a:endParaRPr lang="en-GB" sz="1400" b="1" u="sng" kern="1200" dirty="0">
                        <a:solidFill>
                          <a:schemeClr val="tx1"/>
                        </a:solidFill>
                        <a:effectLst/>
                        <a:latin typeface="+mn-lt"/>
                        <a:ea typeface="+mn-ea"/>
                        <a:cs typeface="+mn-cs"/>
                      </a:endParaRPr>
                    </a:p>
                    <a:p>
                      <a:pPr lvl="0"/>
                      <a:r>
                        <a:rPr lang="en-GB" sz="1400" b="1" u="sng" kern="1200" dirty="0">
                          <a:solidFill>
                            <a:schemeClr val="tx1"/>
                          </a:solidFill>
                          <a:effectLst/>
                          <a:latin typeface="+mn-lt"/>
                          <a:ea typeface="+mn-ea"/>
                          <a:cs typeface="+mn-cs"/>
                        </a:rPr>
                        <a:t>Round answers to a given degree of accuracy</a:t>
                      </a:r>
                      <a:r>
                        <a:rPr lang="en-GB" sz="1400" kern="1200" dirty="0">
                          <a:solidFill>
                            <a:schemeClr val="tx1"/>
                          </a:solidFill>
                          <a:effectLst/>
                          <a:latin typeface="+mn-lt"/>
                          <a:ea typeface="+mn-ea"/>
                          <a:cs typeface="+mn-cs"/>
                        </a:rPr>
                        <a:t>. (Grade B/5)</a:t>
                      </a:r>
                    </a:p>
                    <a:p>
                      <a:pPr lvl="0"/>
                      <a:endParaRPr lang="en-GB" sz="1400" kern="1200" dirty="0">
                        <a:solidFill>
                          <a:schemeClr val="tx1"/>
                        </a:solidFill>
                        <a:effectLst/>
                        <a:latin typeface="+mn-lt"/>
                        <a:ea typeface="+mn-ea"/>
                        <a:cs typeface="+mn-cs"/>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u="sng" kern="1200" dirty="0">
                          <a:solidFill>
                            <a:schemeClr val="tx1"/>
                          </a:solidFill>
                          <a:effectLst/>
                          <a:latin typeface="+mn-lt"/>
                          <a:ea typeface="+mn-ea"/>
                          <a:cs typeface="+mn-cs"/>
                        </a:rPr>
                        <a:t>NRICH: </a:t>
                      </a:r>
                      <a:r>
                        <a:rPr lang="en-US" sz="1200" u="sng" kern="1200" dirty="0">
                          <a:solidFill>
                            <a:schemeClr val="tx1"/>
                          </a:solidFill>
                          <a:effectLst/>
                          <a:latin typeface="+mn-lt"/>
                          <a:ea typeface="+mn-ea"/>
                          <a:cs typeface="+mn-cs"/>
                          <a:hlinkClick r:id="rId2"/>
                        </a:rPr>
                        <a:t>Surface Area and Volume</a:t>
                      </a:r>
                      <a:r>
                        <a:rPr lang="en-US" sz="1200" u="sng"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u="sng" kern="1200" dirty="0" err="1">
                          <a:solidFill>
                            <a:schemeClr val="tx1"/>
                          </a:solidFill>
                          <a:effectLst/>
                          <a:latin typeface="+mn-lt"/>
                          <a:ea typeface="+mn-ea"/>
                          <a:cs typeface="+mn-cs"/>
                        </a:rPr>
                        <a:t>Hwb</a:t>
                      </a:r>
                      <a:r>
                        <a:rPr lang="en-US" sz="1200" u="sng" kern="1200" dirty="0">
                          <a:solidFill>
                            <a:schemeClr val="tx1"/>
                          </a:solidFill>
                          <a:effectLst/>
                          <a:latin typeface="+mn-lt"/>
                          <a:ea typeface="+mn-ea"/>
                          <a:cs typeface="+mn-cs"/>
                        </a:rPr>
                        <a:t>: </a:t>
                      </a:r>
                      <a:r>
                        <a:rPr lang="en-US" sz="1200" u="sng" kern="1200" dirty="0">
                          <a:solidFill>
                            <a:schemeClr val="tx1"/>
                          </a:solidFill>
                          <a:effectLst/>
                          <a:latin typeface="+mn-lt"/>
                          <a:ea typeface="+mn-ea"/>
                          <a:cs typeface="+mn-cs"/>
                          <a:hlinkClick r:id="rId3"/>
                        </a:rPr>
                        <a:t>Summerhouse</a:t>
                      </a:r>
                      <a:r>
                        <a:rPr lang="en-US" sz="1200" u="sng" kern="1200" dirty="0">
                          <a:solidFill>
                            <a:schemeClr val="tx1"/>
                          </a:solidFill>
                          <a:effectLst/>
                          <a:latin typeface="+mn-lt"/>
                          <a:ea typeface="+mn-ea"/>
                          <a:cs typeface="+mn-cs"/>
                        </a:rPr>
                        <a:t> and </a:t>
                      </a:r>
                      <a:r>
                        <a:rPr lang="en-US" sz="1200" u="sng" kern="1200" dirty="0">
                          <a:solidFill>
                            <a:schemeClr val="tx1"/>
                          </a:solidFill>
                          <a:effectLst/>
                          <a:latin typeface="+mn-lt"/>
                          <a:ea typeface="+mn-ea"/>
                          <a:cs typeface="+mn-cs"/>
                          <a:hlinkClick r:id="rId4"/>
                        </a:rPr>
                        <a:t>Radiators</a:t>
                      </a:r>
                      <a:r>
                        <a:rPr lang="en-US" sz="1200" u="sng" kern="1200" dirty="0">
                          <a:solidFill>
                            <a:schemeClr val="tx1"/>
                          </a:solidFill>
                          <a:effectLst/>
                          <a:latin typeface="+mn-lt"/>
                          <a:ea typeface="+mn-ea"/>
                          <a:cs typeface="+mn-cs"/>
                        </a:rPr>
                        <a:t>(SMSC)(BV)</a:t>
                      </a:r>
                    </a:p>
                    <a:p>
                      <a:r>
                        <a:rPr lang="en-GB" sz="1200" b="0" i="0" u="none" strike="noStrike" kern="1200" baseline="0" dirty="0">
                          <a:solidFill>
                            <a:schemeClr val="tx1"/>
                          </a:solidFill>
                          <a:latin typeface="+mn-lt"/>
                          <a:ea typeface="+mn-ea"/>
                          <a:cs typeface="+mn-cs"/>
                        </a:rPr>
                        <a:t>Clip 39 Isometric Drawing </a:t>
                      </a:r>
                    </a:p>
                    <a:p>
                      <a:r>
                        <a:rPr lang="en-GB" sz="1200" b="0" i="0" u="none" strike="noStrike" kern="1200" baseline="0" dirty="0">
                          <a:solidFill>
                            <a:schemeClr val="tx1"/>
                          </a:solidFill>
                          <a:latin typeface="+mn-lt"/>
                          <a:ea typeface="+mn-ea"/>
                          <a:cs typeface="+mn-cs"/>
                        </a:rPr>
                        <a:t>Clip 82 Nets </a:t>
                      </a:r>
                    </a:p>
                    <a:p>
                      <a:r>
                        <a:rPr lang="en-GB" sz="1200" b="0" i="0" u="none" strike="noStrike" kern="1200" baseline="0" dirty="0">
                          <a:solidFill>
                            <a:schemeClr val="tx1"/>
                          </a:solidFill>
                          <a:latin typeface="+mn-lt"/>
                          <a:ea typeface="+mn-ea"/>
                          <a:cs typeface="+mn-cs"/>
                        </a:rPr>
                        <a:t>Clip 81 Plans and Elevations </a:t>
                      </a:r>
                    </a:p>
                    <a:p>
                      <a:r>
                        <a:rPr lang="en-GB" sz="1200" b="0" i="0" u="none" strike="noStrike" kern="1200" baseline="0" dirty="0">
                          <a:solidFill>
                            <a:schemeClr val="tx1"/>
                          </a:solidFill>
                          <a:latin typeface="+mn-lt"/>
                          <a:ea typeface="+mn-ea"/>
                          <a:cs typeface="+mn-cs"/>
                        </a:rPr>
                        <a:t>Clip 34 Volume of Cuboids </a:t>
                      </a:r>
                    </a:p>
                    <a:p>
                      <a:r>
                        <a:rPr lang="en-GB" sz="1200" b="0" i="0" u="none" strike="noStrike" kern="1200" baseline="0" dirty="0">
                          <a:solidFill>
                            <a:schemeClr val="tx1"/>
                          </a:solidFill>
                          <a:latin typeface="+mn-lt"/>
                          <a:ea typeface="+mn-ea"/>
                          <a:cs typeface="+mn-cs"/>
                        </a:rPr>
                        <a:t>Clip 122 Volume of a prism 	</a:t>
                      </a: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30418">
                <a:tc vMerge="1">
                  <a:txBody>
                    <a:bodyPr/>
                    <a:lstStyle/>
                    <a:p>
                      <a:endParaRPr lang="en-GB"/>
                    </a:p>
                  </a:txBody>
                  <a:tcPr/>
                </a:tc>
                <a:tc>
                  <a:txBody>
                    <a:bodyPr/>
                    <a:lstStyle/>
                    <a:p>
                      <a:pPr algn="ctr">
                        <a:spcAft>
                          <a:spcPts val="0"/>
                        </a:spcAft>
                      </a:pPr>
                      <a:r>
                        <a:rPr lang="en-GB" sz="900" b="1" dirty="0">
                          <a:effectLst/>
                          <a:latin typeface="Comic Sans MS" pitchFamily="66" charset="0"/>
                          <a:ea typeface="Times New Roman"/>
                        </a:rPr>
                        <a:t>PLENARIES/KEY QUESTIONS</a:t>
                      </a:r>
                      <a:endParaRPr lang="en-GB" sz="900" dirty="0">
                        <a:effectLst/>
                        <a:latin typeface="Comic Sans MS" pitchFamily="66" charset="0"/>
                        <a:ea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r h="3215156">
                <a:tc vMerge="1">
                  <a:txBody>
                    <a:bodyPr/>
                    <a:lstStyle/>
                    <a:p>
                      <a:endParaRPr lang="en-GB" dirty="0"/>
                    </a:p>
                  </a:txBody>
                  <a:tcPr/>
                </a:tc>
                <a:tc>
                  <a:txBody>
                    <a:bodyPr/>
                    <a:lstStyle/>
                    <a:p>
                      <a:r>
                        <a:rPr lang="en-GB" sz="1200" kern="1200" dirty="0">
                          <a:solidFill>
                            <a:schemeClr val="tx1"/>
                          </a:solidFill>
                          <a:effectLst/>
                          <a:latin typeface="+mn-lt"/>
                          <a:ea typeface="+mn-ea"/>
                          <a:cs typeface="+mn-cs"/>
                        </a:rPr>
                        <a:t>Recall terms related to a circle. </a:t>
                      </a:r>
                    </a:p>
                    <a:p>
                      <a:r>
                        <a:rPr lang="en-GB" sz="1200" kern="1200" dirty="0">
                          <a:solidFill>
                            <a:schemeClr val="tx1"/>
                          </a:solidFill>
                          <a:effectLst/>
                          <a:latin typeface="+mn-lt"/>
                          <a:ea typeface="+mn-ea"/>
                          <a:cs typeface="+mn-cs"/>
                        </a:rPr>
                        <a:t>Understand that answers in terms of pi are more accurate. </a:t>
                      </a:r>
                    </a:p>
                    <a:p>
                      <a:r>
                        <a:rPr lang="en-GB" sz="1200" b="1" kern="1200" dirty="0">
                          <a:solidFill>
                            <a:schemeClr val="tx1"/>
                          </a:solidFill>
                          <a:effectLst/>
                          <a:latin typeface="+mn-lt"/>
                          <a:ea typeface="+mn-ea"/>
                          <a:cs typeface="+mn-cs"/>
                        </a:rPr>
                        <a:t>COMMON MISCONCEPTIONS</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Diameter and radius are often confused and recollection which formula to use for area and circumference of circles is often poor. </a:t>
                      </a:r>
                    </a:p>
                    <a:p>
                      <a:r>
                        <a:rPr lang="en-GB" sz="1200" kern="1200" dirty="0">
                          <a:solidFill>
                            <a:schemeClr val="tx1"/>
                          </a:solidFill>
                          <a:effectLst/>
                          <a:latin typeface="+mn-lt"/>
                          <a:ea typeface="+mn-ea"/>
                          <a:cs typeface="+mn-cs"/>
                        </a:rPr>
                        <a:t>Emphasise the need to learn the circle formula: ‘Cherry Pie’s Delicious’ and ‘Apple Pies are too’ are good ways to remember them.</a:t>
                      </a:r>
                    </a:p>
                    <a:p>
                      <a:r>
                        <a:rPr lang="en-GB" sz="1200" kern="1200" dirty="0">
                          <a:solidFill>
                            <a:schemeClr val="tx1"/>
                          </a:solidFill>
                          <a:effectLst/>
                          <a:latin typeface="+mn-lt"/>
                          <a:ea typeface="+mn-ea"/>
                          <a:cs typeface="+mn-cs"/>
                        </a:rPr>
                        <a:t>Formulae for curved surface area and volume of a sphere, and surface area and volume of a cone, will be given on the formulae sheet in the examination.</a:t>
                      </a:r>
                    </a:p>
                    <a:p>
                      <a:r>
                        <a:rPr lang="en-GB" sz="1200" kern="1200" dirty="0">
                          <a:solidFill>
                            <a:schemeClr val="tx1"/>
                          </a:solidFill>
                          <a:effectLst/>
                          <a:latin typeface="+mn-lt"/>
                          <a:ea typeface="+mn-ea"/>
                          <a:cs typeface="+mn-cs"/>
                        </a:rPr>
                        <a:t>Ensure that students know it is more accurate to leave answers in terms of </a:t>
                      </a:r>
                      <a:r>
                        <a:rPr lang="en-GB" sz="1200" i="1" kern="1200" dirty="0">
                          <a:solidFill>
                            <a:schemeClr val="tx1"/>
                          </a:solidFill>
                          <a:effectLst/>
                          <a:latin typeface="+mn-lt"/>
                          <a:ea typeface="+mn-ea"/>
                          <a:cs typeface="+mn-cs"/>
                        </a:rPr>
                        <a:t>π</a:t>
                      </a:r>
                      <a:r>
                        <a:rPr lang="en-GB" sz="1200" kern="1200" dirty="0">
                          <a:solidFill>
                            <a:schemeClr val="tx1"/>
                          </a:solidFill>
                          <a:effectLst/>
                          <a:latin typeface="+mn-lt"/>
                          <a:ea typeface="+mn-ea"/>
                          <a:cs typeface="+mn-cs"/>
                        </a:rPr>
                        <a:t> but only when asked to do so.</a:t>
                      </a:r>
                    </a:p>
                    <a:p>
                      <a:pPr algn="just">
                        <a:lnSpc>
                          <a:spcPct val="115000"/>
                        </a:lnSpc>
                        <a:spcAft>
                          <a:spcPts val="0"/>
                        </a:spcAft>
                      </a:pPr>
                      <a:endParaRPr lang="en-GB" sz="1000" dirty="0">
                        <a:effectLst/>
                        <a:latin typeface="+mn-lt"/>
                        <a:ea typeface="Calibri"/>
                        <a:cs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 name="Rectangle 2"/>
          <p:cNvSpPr/>
          <p:nvPr/>
        </p:nvSpPr>
        <p:spPr>
          <a:xfrm>
            <a:off x="76200" y="76200"/>
            <a:ext cx="8915400" cy="615553"/>
          </a:xfrm>
          <a:prstGeom prst="rect">
            <a:avLst/>
          </a:prstGeom>
        </p:spPr>
        <p:txBody>
          <a:bodyPr wrap="square">
            <a:spAutoFit/>
          </a:bodyPr>
          <a:lstStyle/>
          <a:p>
            <a:r>
              <a:rPr lang="en-GB" b="1" u="sng" dirty="0">
                <a:solidFill>
                  <a:prstClr val="black"/>
                </a:solidFill>
                <a:latin typeface="Comic Sans MS"/>
                <a:ea typeface="Times New Roman"/>
              </a:rPr>
              <a:t>Foundation TIER</a:t>
            </a:r>
            <a:r>
              <a:rPr lang="en-GB" b="1" dirty="0">
                <a:solidFill>
                  <a:prstClr val="black"/>
                </a:solidFill>
                <a:latin typeface="Comic Sans MS"/>
                <a:ea typeface="Times New Roman"/>
              </a:rPr>
              <a:t>                	</a:t>
            </a:r>
            <a:r>
              <a:rPr lang="en-GB" sz="2000" b="1" dirty="0">
                <a:solidFill>
                  <a:prstClr val="black"/>
                </a:solidFill>
                <a:latin typeface="Comic Sans MS"/>
                <a:ea typeface="Times New Roman"/>
              </a:rPr>
              <a:t>Year10</a:t>
            </a:r>
            <a:r>
              <a:rPr lang="en-GB" b="1" dirty="0">
                <a:solidFill>
                  <a:prstClr val="black"/>
                </a:solidFill>
                <a:latin typeface="Comic Sans MS"/>
                <a:ea typeface="Times New Roman"/>
              </a:rPr>
              <a:t>        Summer2</a:t>
            </a:r>
            <a:br>
              <a:rPr lang="en-GB" dirty="0">
                <a:solidFill>
                  <a:prstClr val="black"/>
                </a:solidFill>
                <a:latin typeface="Times New Roman"/>
                <a:ea typeface="Times New Roman"/>
              </a:rPr>
            </a:br>
            <a:r>
              <a:rPr lang="en-GB" sz="1400" b="1" dirty="0"/>
              <a:t>17: Perimeter, area and volume 2: circles, cylinders, cones and spheres                              Time allocation: 6-8hours</a:t>
            </a:r>
            <a:endParaRPr lang="en-GB" sz="1400" dirty="0"/>
          </a:p>
        </p:txBody>
      </p:sp>
    </p:spTree>
    <p:extLst>
      <p:ext uri="{BB962C8B-B14F-4D97-AF65-F5344CB8AC3E}">
        <p14:creationId xmlns:p14="http://schemas.microsoft.com/office/powerpoint/2010/main" val="3356321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4931" y="932186"/>
            <a:ext cx="8435712" cy="753707"/>
          </a:xfrm>
          <a:prstGeom prst="rect">
            <a:avLst/>
          </a:prstGeom>
        </p:spPr>
        <p:txBody>
          <a:bodyPr wrap="square" lIns="80133" tIns="40067" rIns="80133" bIns="40067">
            <a:spAutoFit/>
          </a:bodyPr>
          <a:lstStyle/>
          <a:p>
            <a:pPr defTabSz="914018" fontAlgn="base">
              <a:spcBef>
                <a:spcPct val="0"/>
              </a:spcBef>
              <a:spcAft>
                <a:spcPct val="0"/>
              </a:spcAft>
            </a:pPr>
            <a:r>
              <a:rPr lang="en-GB" sz="2100" dirty="0">
                <a:solidFill>
                  <a:prstClr val="black"/>
                </a:solidFill>
                <a:latin typeface="Times New Roman"/>
                <a:ea typeface="Calibri"/>
                <a:cs typeface="Times New Roman"/>
              </a:rPr>
              <a:t>The end of term tests cover the units in the three-year scheme of work as follows</a:t>
            </a:r>
            <a:r>
              <a:rPr lang="en-GB" dirty="0">
                <a:solidFill>
                  <a:prstClr val="black"/>
                </a:solidFill>
                <a:latin typeface="Arial" pitchFamily="34" charset="0"/>
              </a:rPr>
              <a:t>:</a:t>
            </a:r>
          </a:p>
        </p:txBody>
      </p:sp>
      <p:sp>
        <p:nvSpPr>
          <p:cNvPr id="4" name="TextBox 3"/>
          <p:cNvSpPr txBox="1"/>
          <p:nvPr/>
        </p:nvSpPr>
        <p:spPr>
          <a:xfrm>
            <a:off x="508081" y="1796234"/>
            <a:ext cx="7388944" cy="1867560"/>
          </a:xfrm>
          <a:prstGeom prst="rect">
            <a:avLst/>
          </a:prstGeom>
          <a:noFill/>
        </p:spPr>
        <p:txBody>
          <a:bodyPr wrap="square" lIns="80133" tIns="40067" rIns="80133" bIns="40067" rtlCol="0">
            <a:spAutoFit/>
          </a:bodyPr>
          <a:lstStyle/>
          <a:p>
            <a:pPr defTabSz="914018" fontAlgn="base">
              <a:spcBef>
                <a:spcPct val="0"/>
              </a:spcBef>
              <a:spcAft>
                <a:spcPct val="0"/>
              </a:spcAft>
            </a:pPr>
            <a:r>
              <a:rPr lang="en-GB" dirty="0">
                <a:solidFill>
                  <a:prstClr val="black"/>
                </a:solidFill>
                <a:latin typeface="Arial" pitchFamily="34" charset="0"/>
              </a:rPr>
              <a:t>Year 9 tests cover the below units:</a:t>
            </a:r>
          </a:p>
          <a:p>
            <a:pPr marL="300499" indent="-300499" defTabSz="914018" fontAlgn="base">
              <a:lnSpc>
                <a:spcPct val="115000"/>
              </a:lnSpc>
              <a:spcBef>
                <a:spcPct val="0"/>
              </a:spcBef>
              <a:buFont typeface="Symbol"/>
              <a:buChar char=""/>
            </a:pPr>
            <a:r>
              <a:rPr lang="en-US" dirty="0">
                <a:solidFill>
                  <a:prstClr val="black"/>
                </a:solidFill>
                <a:latin typeface="Times New Roman"/>
                <a:ea typeface="Calibri"/>
                <a:cs typeface="Times New Roman"/>
              </a:rPr>
              <a:t>end of term 1: units 1–2</a:t>
            </a:r>
            <a:endParaRPr lang="en-GB" dirty="0">
              <a:solidFill>
                <a:prstClr val="black"/>
              </a:solidFill>
              <a:ea typeface="Calibri"/>
              <a:cs typeface="Times New Roman"/>
            </a:endParaRPr>
          </a:p>
          <a:p>
            <a:pPr marL="300499" indent="-300499" defTabSz="914018" fontAlgn="base">
              <a:lnSpc>
                <a:spcPct val="115000"/>
              </a:lnSpc>
              <a:spcBef>
                <a:spcPct val="0"/>
              </a:spcBef>
              <a:buFont typeface="Symbol"/>
              <a:buChar char=""/>
            </a:pPr>
            <a:r>
              <a:rPr lang="en-US" dirty="0">
                <a:solidFill>
                  <a:srgbClr val="222222"/>
                </a:solidFill>
                <a:latin typeface="Times New Roman"/>
                <a:ea typeface="Times New Roman"/>
                <a:cs typeface="Times New Roman"/>
              </a:rPr>
              <a:t>end of term 2: units 3–5</a:t>
            </a:r>
            <a:endParaRPr lang="en-GB" dirty="0">
              <a:solidFill>
                <a:prstClr val="black"/>
              </a:solidFill>
              <a:ea typeface="Calibri"/>
              <a:cs typeface="Times New Roman"/>
            </a:endParaRPr>
          </a:p>
          <a:p>
            <a:pPr marL="300499" indent="-300499" defTabSz="914018" fontAlgn="base">
              <a:lnSpc>
                <a:spcPct val="115000"/>
              </a:lnSpc>
              <a:spcBef>
                <a:spcPct val="0"/>
              </a:spcBef>
              <a:buFont typeface="Symbol"/>
              <a:buChar char=""/>
            </a:pPr>
            <a:r>
              <a:rPr lang="en-US" dirty="0">
                <a:solidFill>
                  <a:srgbClr val="222222"/>
                </a:solidFill>
                <a:latin typeface="Times New Roman"/>
                <a:ea typeface="Times New Roman"/>
                <a:cs typeface="Times New Roman"/>
              </a:rPr>
              <a:t>end of term 3: units 6–8</a:t>
            </a:r>
            <a:endParaRPr lang="en-GB" dirty="0">
              <a:solidFill>
                <a:prstClr val="black"/>
              </a:solidFill>
              <a:ea typeface="Calibri"/>
              <a:cs typeface="Times New Roman"/>
            </a:endParaRPr>
          </a:p>
          <a:p>
            <a:pPr defTabSz="914018" fontAlgn="base">
              <a:spcBef>
                <a:spcPct val="0"/>
              </a:spcBef>
              <a:spcAft>
                <a:spcPct val="0"/>
              </a:spcAft>
            </a:pPr>
            <a:endParaRPr lang="en-GB" dirty="0">
              <a:solidFill>
                <a:prstClr val="black"/>
              </a:solidFill>
              <a:latin typeface="Arial" pitchFamily="34" charset="0"/>
            </a:endParaRPr>
          </a:p>
          <a:p>
            <a:pPr defTabSz="914018" fontAlgn="base">
              <a:spcBef>
                <a:spcPct val="0"/>
              </a:spcBef>
              <a:spcAft>
                <a:spcPct val="0"/>
              </a:spcAft>
            </a:pPr>
            <a:endParaRPr lang="en-GB" dirty="0">
              <a:solidFill>
                <a:prstClr val="black"/>
              </a:solidFill>
              <a:latin typeface="Arial" pitchFamily="34" charset="0"/>
            </a:endParaRPr>
          </a:p>
        </p:txBody>
      </p:sp>
      <p:sp>
        <p:nvSpPr>
          <p:cNvPr id="5" name="TextBox 4"/>
          <p:cNvSpPr txBox="1"/>
          <p:nvPr/>
        </p:nvSpPr>
        <p:spPr>
          <a:xfrm>
            <a:off x="384932" y="3116670"/>
            <a:ext cx="7388944" cy="1867560"/>
          </a:xfrm>
          <a:prstGeom prst="rect">
            <a:avLst/>
          </a:prstGeom>
          <a:noFill/>
        </p:spPr>
        <p:txBody>
          <a:bodyPr wrap="square" lIns="80133" tIns="40067" rIns="80133" bIns="40067" rtlCol="0">
            <a:spAutoFit/>
          </a:bodyPr>
          <a:lstStyle/>
          <a:p>
            <a:pPr defTabSz="914018" fontAlgn="base">
              <a:spcBef>
                <a:spcPct val="0"/>
              </a:spcBef>
              <a:spcAft>
                <a:spcPct val="0"/>
              </a:spcAft>
            </a:pPr>
            <a:r>
              <a:rPr lang="en-GB" dirty="0">
                <a:solidFill>
                  <a:prstClr val="black"/>
                </a:solidFill>
                <a:latin typeface="Arial" pitchFamily="34" charset="0"/>
              </a:rPr>
              <a:t>Year 10 tests cover the below units:</a:t>
            </a:r>
          </a:p>
          <a:p>
            <a:pPr marL="300499" indent="-300499" defTabSz="914018" fontAlgn="base">
              <a:lnSpc>
                <a:spcPct val="115000"/>
              </a:lnSpc>
              <a:spcBef>
                <a:spcPct val="0"/>
              </a:spcBef>
              <a:buFont typeface="Symbol"/>
              <a:buChar char=""/>
            </a:pPr>
            <a:r>
              <a:rPr lang="en-US" dirty="0">
                <a:solidFill>
                  <a:srgbClr val="222222"/>
                </a:solidFill>
                <a:latin typeface="Times New Roman"/>
                <a:ea typeface="Times New Roman"/>
                <a:cs typeface="Times New Roman"/>
              </a:rPr>
              <a:t>end of term 4: units 9–11</a:t>
            </a:r>
            <a:endParaRPr lang="en-GB" dirty="0">
              <a:solidFill>
                <a:prstClr val="black"/>
              </a:solidFill>
              <a:ea typeface="Calibri"/>
              <a:cs typeface="Times New Roman"/>
            </a:endParaRPr>
          </a:p>
          <a:p>
            <a:pPr marL="300499" indent="-300499" defTabSz="914018" fontAlgn="base">
              <a:lnSpc>
                <a:spcPct val="115000"/>
              </a:lnSpc>
              <a:spcBef>
                <a:spcPct val="0"/>
              </a:spcBef>
              <a:buFont typeface="Symbol"/>
              <a:buChar char=""/>
            </a:pPr>
            <a:r>
              <a:rPr lang="en-US" dirty="0">
                <a:solidFill>
                  <a:srgbClr val="222222"/>
                </a:solidFill>
                <a:latin typeface="Times New Roman"/>
                <a:ea typeface="Times New Roman"/>
                <a:cs typeface="Times New Roman"/>
              </a:rPr>
              <a:t>end of term 5: units 12–14</a:t>
            </a:r>
            <a:endParaRPr lang="en-GB" dirty="0">
              <a:solidFill>
                <a:prstClr val="black"/>
              </a:solidFill>
              <a:ea typeface="Calibri"/>
              <a:cs typeface="Times New Roman"/>
            </a:endParaRPr>
          </a:p>
          <a:p>
            <a:pPr marL="300499" indent="-300499" defTabSz="914018" fontAlgn="base">
              <a:lnSpc>
                <a:spcPct val="115000"/>
              </a:lnSpc>
              <a:spcBef>
                <a:spcPct val="0"/>
              </a:spcBef>
              <a:buFont typeface="Symbol"/>
              <a:buChar char=""/>
            </a:pPr>
            <a:r>
              <a:rPr lang="en-US" dirty="0">
                <a:solidFill>
                  <a:srgbClr val="222222"/>
                </a:solidFill>
                <a:latin typeface="Times New Roman"/>
                <a:ea typeface="Times New Roman"/>
                <a:cs typeface="Times New Roman"/>
              </a:rPr>
              <a:t>end of term 6: units 15–17</a:t>
            </a:r>
            <a:endParaRPr lang="en-GB" dirty="0">
              <a:solidFill>
                <a:prstClr val="black"/>
              </a:solidFill>
              <a:ea typeface="Calibri"/>
              <a:cs typeface="Times New Roman"/>
            </a:endParaRPr>
          </a:p>
          <a:p>
            <a:pPr defTabSz="914018" fontAlgn="base">
              <a:spcBef>
                <a:spcPct val="0"/>
              </a:spcBef>
              <a:spcAft>
                <a:spcPct val="0"/>
              </a:spcAft>
            </a:pPr>
            <a:endParaRPr lang="en-GB" dirty="0">
              <a:solidFill>
                <a:prstClr val="black"/>
              </a:solidFill>
              <a:latin typeface="Arial" pitchFamily="34" charset="0"/>
            </a:endParaRPr>
          </a:p>
          <a:p>
            <a:pPr defTabSz="914018" fontAlgn="base">
              <a:spcBef>
                <a:spcPct val="0"/>
              </a:spcBef>
              <a:spcAft>
                <a:spcPct val="0"/>
              </a:spcAft>
            </a:pPr>
            <a:endParaRPr lang="en-GB" dirty="0">
              <a:solidFill>
                <a:prstClr val="black"/>
              </a:solidFill>
              <a:latin typeface="Arial" pitchFamily="34" charset="0"/>
            </a:endParaRPr>
          </a:p>
        </p:txBody>
      </p:sp>
      <p:sp>
        <p:nvSpPr>
          <p:cNvPr id="6" name="TextBox 5"/>
          <p:cNvSpPr txBox="1"/>
          <p:nvPr/>
        </p:nvSpPr>
        <p:spPr>
          <a:xfrm>
            <a:off x="397406" y="4562395"/>
            <a:ext cx="7388944" cy="1465911"/>
          </a:xfrm>
          <a:prstGeom prst="rect">
            <a:avLst/>
          </a:prstGeom>
          <a:noFill/>
        </p:spPr>
        <p:txBody>
          <a:bodyPr wrap="square" lIns="80133" tIns="40067" rIns="80133" bIns="40067" rtlCol="0">
            <a:spAutoFit/>
          </a:bodyPr>
          <a:lstStyle/>
          <a:p>
            <a:pPr defTabSz="914018" fontAlgn="base">
              <a:spcBef>
                <a:spcPct val="0"/>
              </a:spcBef>
              <a:spcAft>
                <a:spcPct val="0"/>
              </a:spcAft>
            </a:pPr>
            <a:r>
              <a:rPr lang="en-GB" dirty="0">
                <a:solidFill>
                  <a:prstClr val="black"/>
                </a:solidFill>
                <a:latin typeface="Arial" pitchFamily="34" charset="0"/>
              </a:rPr>
              <a:t>Year 11 tests cover the below units:</a:t>
            </a:r>
          </a:p>
          <a:p>
            <a:pPr defTabSz="914018" fontAlgn="base">
              <a:spcBef>
                <a:spcPct val="0"/>
              </a:spcBef>
              <a:spcAft>
                <a:spcPct val="0"/>
              </a:spcAft>
            </a:pPr>
            <a:r>
              <a:rPr lang="en-US" dirty="0">
                <a:solidFill>
                  <a:srgbClr val="222222"/>
                </a:solidFill>
                <a:latin typeface="Times New Roman"/>
                <a:ea typeface="Times New Roman"/>
                <a:cs typeface="Times New Roman"/>
              </a:rPr>
              <a:t>end of term 7: units 18–20 (F) and 18–19 (H)</a:t>
            </a:r>
          </a:p>
          <a:p>
            <a:pPr defTabSz="914018" fontAlgn="base">
              <a:spcBef>
                <a:spcPct val="0"/>
              </a:spcBef>
              <a:spcAft>
                <a:spcPct val="0"/>
              </a:spcAft>
            </a:pPr>
            <a:endParaRPr lang="en-GB" dirty="0">
              <a:solidFill>
                <a:prstClr val="black"/>
              </a:solidFill>
              <a:latin typeface="Arial" pitchFamily="34" charset="0"/>
            </a:endParaRPr>
          </a:p>
          <a:p>
            <a:pPr defTabSz="914018" fontAlgn="base">
              <a:spcBef>
                <a:spcPct val="0"/>
              </a:spcBef>
              <a:spcAft>
                <a:spcPct val="0"/>
              </a:spcAft>
            </a:pPr>
            <a:endParaRPr lang="en-GB" dirty="0">
              <a:solidFill>
                <a:prstClr val="black"/>
              </a:solidFill>
              <a:latin typeface="Arial" pitchFamily="34" charset="0"/>
            </a:endParaRPr>
          </a:p>
          <a:p>
            <a:pPr defTabSz="914018" fontAlgn="base">
              <a:spcBef>
                <a:spcPct val="0"/>
              </a:spcBef>
              <a:spcAft>
                <a:spcPct val="0"/>
              </a:spcAft>
            </a:pPr>
            <a:endParaRPr lang="en-GB" dirty="0">
              <a:solidFill>
                <a:prstClr val="black"/>
              </a:solidFill>
              <a:latin typeface="Arial" pitchFamily="34" charset="0"/>
            </a:endParaRPr>
          </a:p>
        </p:txBody>
      </p:sp>
      <p:pic>
        <p:nvPicPr>
          <p:cNvPr id="1026" name="Picture 2" descr="C:\Users\e.javaheri\AppData\Local\Microsoft\Windows\Temporary Internet Files\Content.IE5\L0S7RC83\road-sign-361514_64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6724" y="2559795"/>
            <a:ext cx="4300162" cy="40051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4793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76" y="304800"/>
            <a:ext cx="7888266" cy="2308324"/>
          </a:xfrm>
          <a:prstGeom prst="rect">
            <a:avLst/>
          </a:prstGeom>
          <a:noFill/>
        </p:spPr>
        <p:txBody>
          <a:bodyPr wrap="square" rtlCol="0">
            <a:spAutoFit/>
          </a:bodyPr>
          <a:lstStyle/>
          <a:p>
            <a:r>
              <a:rPr lang="en-GB" b="1" u="sng" dirty="0"/>
              <a:t>SMSC in Mathematics</a:t>
            </a:r>
          </a:p>
          <a:p>
            <a:endParaRPr lang="en-GB" b="1" u="sng" dirty="0"/>
          </a:p>
          <a:p>
            <a:pPr algn="just"/>
            <a:r>
              <a:rPr lang="en-GB" dirty="0"/>
              <a:t>The maths SOW are currently being revamped with new changes on the horizon. It is intended through various projects, mini investigations and existing activities built into lessons, SMSC, (Spiritual, Moral, Social and Cultural) will be delivered in high quality lessons. Ideas below in draft form will form the foundation addressing the issues. All the objectives and activities which are addressing SMSC are highlighted in RED.</a:t>
            </a:r>
          </a:p>
        </p:txBody>
      </p:sp>
      <p:sp>
        <p:nvSpPr>
          <p:cNvPr id="4" name="Rectangle 3"/>
          <p:cNvSpPr/>
          <p:nvPr/>
        </p:nvSpPr>
        <p:spPr>
          <a:xfrm>
            <a:off x="228600" y="2514600"/>
            <a:ext cx="8763000" cy="3139321"/>
          </a:xfrm>
          <a:prstGeom prst="rect">
            <a:avLst/>
          </a:prstGeom>
        </p:spPr>
        <p:txBody>
          <a:bodyPr wrap="square">
            <a:spAutoFit/>
          </a:bodyPr>
          <a:lstStyle/>
          <a:p>
            <a:pPr algn="just"/>
            <a:r>
              <a:rPr lang="en-GB" b="1" u="sng" dirty="0"/>
              <a:t>British Values</a:t>
            </a:r>
          </a:p>
          <a:p>
            <a:pPr algn="just"/>
            <a:endParaRPr lang="en-GB" b="1" u="sng" dirty="0"/>
          </a:p>
          <a:p>
            <a:pPr algn="just"/>
            <a:r>
              <a:rPr lang="en-GB" dirty="0"/>
              <a:t>The mathematics curriculum promotes the British values of tolerance and resilience on</a:t>
            </a:r>
          </a:p>
          <a:p>
            <a:pPr algn="just"/>
            <a:r>
              <a:rPr lang="en-GB" dirty="0"/>
              <a:t>A daily basis through problem solving and understanding of complex concepts, encouraging students to persevere and try different methods to arrive at a correct solution. Teamwork through peer assessment and group work underpins the schemes of learning In the maths faculty. Students work together in all areas of the maths curriculum to support each other and build mutual respect for one another.</a:t>
            </a:r>
          </a:p>
          <a:p>
            <a:pPr algn="just"/>
            <a:r>
              <a:rPr lang="en-GB" dirty="0"/>
              <a:t>Students are allowed to make mistakes and learn from them in all maths lessons. This fosters confidence and builds self--‐esteem, it encourages students to take risks and become lifelong learners whilst using their mathematical skills in all aspects of life.</a:t>
            </a:r>
          </a:p>
        </p:txBody>
      </p:sp>
    </p:spTree>
    <p:extLst>
      <p:ext uri="{BB962C8B-B14F-4D97-AF65-F5344CB8AC3E}">
        <p14:creationId xmlns:p14="http://schemas.microsoft.com/office/powerpoint/2010/main" val="3721883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38434344"/>
              </p:ext>
            </p:extLst>
          </p:nvPr>
        </p:nvGraphicFramePr>
        <p:xfrm>
          <a:off x="107504" y="1799670"/>
          <a:ext cx="8928990" cy="4752215"/>
        </p:xfrm>
        <a:graphic>
          <a:graphicData uri="http://schemas.openxmlformats.org/drawingml/2006/table">
            <a:tbl>
              <a:tblPr firstRow="1" bandRow="1">
                <a:effectLst>
                  <a:outerShdw blurRad="50800" dist="38100" dir="10800000" algn="r" rotWithShape="0">
                    <a:prstClr val="black">
                      <a:alpha val="40000"/>
                    </a:prstClr>
                  </a:outerShdw>
                </a:effectLst>
                <a:tableStyleId>{5940675A-B579-460E-94D1-54222C63F5DA}</a:tableStyleId>
              </a:tblPr>
              <a:tblGrid>
                <a:gridCol w="892899">
                  <a:extLst>
                    <a:ext uri="{9D8B030D-6E8A-4147-A177-3AD203B41FA5}">
                      <a16:colId xmlns:a16="http://schemas.microsoft.com/office/drawing/2014/main" val="20000"/>
                    </a:ext>
                  </a:extLst>
                </a:gridCol>
                <a:gridCol w="892899">
                  <a:extLst>
                    <a:ext uri="{9D8B030D-6E8A-4147-A177-3AD203B41FA5}">
                      <a16:colId xmlns:a16="http://schemas.microsoft.com/office/drawing/2014/main" val="20001"/>
                    </a:ext>
                  </a:extLst>
                </a:gridCol>
                <a:gridCol w="892899">
                  <a:extLst>
                    <a:ext uri="{9D8B030D-6E8A-4147-A177-3AD203B41FA5}">
                      <a16:colId xmlns:a16="http://schemas.microsoft.com/office/drawing/2014/main" val="20002"/>
                    </a:ext>
                  </a:extLst>
                </a:gridCol>
                <a:gridCol w="892899">
                  <a:extLst>
                    <a:ext uri="{9D8B030D-6E8A-4147-A177-3AD203B41FA5}">
                      <a16:colId xmlns:a16="http://schemas.microsoft.com/office/drawing/2014/main" val="20003"/>
                    </a:ext>
                  </a:extLst>
                </a:gridCol>
                <a:gridCol w="892899">
                  <a:extLst>
                    <a:ext uri="{9D8B030D-6E8A-4147-A177-3AD203B41FA5}">
                      <a16:colId xmlns:a16="http://schemas.microsoft.com/office/drawing/2014/main" val="20004"/>
                    </a:ext>
                  </a:extLst>
                </a:gridCol>
                <a:gridCol w="892899">
                  <a:extLst>
                    <a:ext uri="{9D8B030D-6E8A-4147-A177-3AD203B41FA5}">
                      <a16:colId xmlns:a16="http://schemas.microsoft.com/office/drawing/2014/main" val="20005"/>
                    </a:ext>
                  </a:extLst>
                </a:gridCol>
                <a:gridCol w="892899">
                  <a:extLst>
                    <a:ext uri="{9D8B030D-6E8A-4147-A177-3AD203B41FA5}">
                      <a16:colId xmlns:a16="http://schemas.microsoft.com/office/drawing/2014/main" val="20006"/>
                    </a:ext>
                  </a:extLst>
                </a:gridCol>
                <a:gridCol w="892899">
                  <a:extLst>
                    <a:ext uri="{9D8B030D-6E8A-4147-A177-3AD203B41FA5}">
                      <a16:colId xmlns:a16="http://schemas.microsoft.com/office/drawing/2014/main" val="20007"/>
                    </a:ext>
                  </a:extLst>
                </a:gridCol>
                <a:gridCol w="892899">
                  <a:extLst>
                    <a:ext uri="{9D8B030D-6E8A-4147-A177-3AD203B41FA5}">
                      <a16:colId xmlns:a16="http://schemas.microsoft.com/office/drawing/2014/main" val="20008"/>
                    </a:ext>
                  </a:extLst>
                </a:gridCol>
                <a:gridCol w="892899">
                  <a:extLst>
                    <a:ext uri="{9D8B030D-6E8A-4147-A177-3AD203B41FA5}">
                      <a16:colId xmlns:a16="http://schemas.microsoft.com/office/drawing/2014/main" val="20009"/>
                    </a:ext>
                  </a:extLst>
                </a:gridCol>
              </a:tblGrid>
              <a:tr h="9504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GB" sz="800" b="1" i="0" baseline="0" dirty="0">
                          <a:latin typeface="Verdana" pitchFamily="34" charset="0"/>
                        </a:rPr>
                        <a:t>Wk1 </a:t>
                      </a:r>
                      <a:r>
                        <a:rPr lang="en-GB" sz="800" b="0" i="0" baseline="0" dirty="0">
                          <a:latin typeface="Verdana" pitchFamily="34" charset="0"/>
                        </a:rPr>
                        <a:t>2-3Sept</a:t>
                      </a:r>
                    </a:p>
                  </a:txBody>
                  <a:tcPr marL="54000" marR="54000" marT="47524" marB="47524">
                    <a:cell3D prstMaterial="dkEdge">
                      <a:bevel prst="slope"/>
                      <a:lightRig rig="flood" dir="t"/>
                    </a:cell3D>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GB" sz="800" b="1" i="0" baseline="0" dirty="0">
                          <a:latin typeface="Verdana" pitchFamily="34" charset="0"/>
                        </a:rPr>
                        <a:t>Wk2 </a:t>
                      </a:r>
                      <a:r>
                        <a:rPr lang="en-GB" sz="800" b="0" i="0" baseline="0" dirty="0">
                          <a:latin typeface="Verdana" pitchFamily="34" charset="0"/>
                        </a:rPr>
                        <a:t>6-10 Sept</a:t>
                      </a:r>
                    </a:p>
                  </a:txBody>
                  <a:tcPr marL="54000" marR="54000" marT="47524" marB="47524">
                    <a:cell3D prstMaterial="dkEdge">
                      <a:bevel prst="slope"/>
                      <a:lightRig rig="flood" dir="t"/>
                    </a:cell3D>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1042993" rtl="0" eaLnBrk="1" fontAlgn="auto" latinLnBrk="0" hangingPunct="1">
                        <a:lnSpc>
                          <a:spcPct val="100000"/>
                        </a:lnSpc>
                        <a:spcBef>
                          <a:spcPts val="0"/>
                        </a:spcBef>
                        <a:spcAft>
                          <a:spcPts val="0"/>
                        </a:spcAft>
                        <a:buClrTx/>
                        <a:buSzTx/>
                        <a:buFontTx/>
                        <a:buNone/>
                        <a:tabLst/>
                        <a:defRPr/>
                      </a:pPr>
                      <a:r>
                        <a:rPr lang="en-GB" sz="800" b="1" i="0" baseline="0" dirty="0">
                          <a:latin typeface="Verdana" pitchFamily="34" charset="0"/>
                        </a:rPr>
                        <a:t>Wk3 13-17 </a:t>
                      </a:r>
                      <a:r>
                        <a:rPr lang="en-GB" sz="800" b="0" i="0" baseline="0" dirty="0">
                          <a:latin typeface="Verdana" pitchFamily="34" charset="0"/>
                        </a:rPr>
                        <a:t>Sept</a:t>
                      </a:r>
                    </a:p>
                  </a:txBody>
                  <a:tcPr marL="54000" marR="54000" marT="47524" marB="47524">
                    <a:cell3D prstMaterial="dkEdge">
                      <a:bevel prst="slope"/>
                      <a:lightRig rig="flood" dir="t"/>
                    </a:cell3D>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1042993" rtl="0" eaLnBrk="1" fontAlgn="auto" latinLnBrk="0" hangingPunct="1">
                        <a:lnSpc>
                          <a:spcPct val="100000"/>
                        </a:lnSpc>
                        <a:spcBef>
                          <a:spcPts val="0"/>
                        </a:spcBef>
                        <a:spcAft>
                          <a:spcPts val="0"/>
                        </a:spcAft>
                        <a:buClrTx/>
                        <a:buSzTx/>
                        <a:buFontTx/>
                        <a:buNone/>
                        <a:tabLst/>
                        <a:defRPr/>
                      </a:pPr>
                      <a:r>
                        <a:rPr lang="en-GB" sz="800" b="1" i="0" baseline="0" dirty="0">
                          <a:latin typeface="Verdana" pitchFamily="34" charset="0"/>
                        </a:rPr>
                        <a:t>Wk4 </a:t>
                      </a:r>
                      <a:r>
                        <a:rPr lang="en-GB" sz="800" b="0" i="0" baseline="0" dirty="0">
                          <a:latin typeface="Verdana" pitchFamily="34" charset="0"/>
                        </a:rPr>
                        <a:t>20-24 Sep</a:t>
                      </a:r>
                    </a:p>
                  </a:txBody>
                  <a:tcPr marL="54000" marR="54000" marT="47524" marB="47524">
                    <a:cell3D prstMaterial="dkEdge">
                      <a:bevel prst="slope"/>
                      <a:lightRig rig="flood" dir="t"/>
                    </a:cell3D>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GB" sz="800" b="1" i="0" baseline="0" dirty="0">
                          <a:latin typeface="Verdana" pitchFamily="34" charset="0"/>
                        </a:rPr>
                        <a:t>Wk5 </a:t>
                      </a:r>
                      <a:r>
                        <a:rPr lang="en-GB" sz="800" b="0" i="0" baseline="0" dirty="0">
                          <a:latin typeface="Verdana" pitchFamily="34" charset="0"/>
                        </a:rPr>
                        <a:t>27-1 Oct</a:t>
                      </a:r>
                    </a:p>
                  </a:txBody>
                  <a:tcPr marL="54000" marR="54000" marT="47524" marB="47524">
                    <a:cell3D prstMaterial="dkEdge">
                      <a:bevel prst="slope"/>
                      <a:lightRig rig="flood" dir="t"/>
                    </a:cell3D>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1042993" rtl="0" eaLnBrk="1" fontAlgn="auto" latinLnBrk="0" hangingPunct="1">
                        <a:lnSpc>
                          <a:spcPct val="100000"/>
                        </a:lnSpc>
                        <a:spcBef>
                          <a:spcPts val="0"/>
                        </a:spcBef>
                        <a:spcAft>
                          <a:spcPts val="0"/>
                        </a:spcAft>
                        <a:buClrTx/>
                        <a:buSzTx/>
                        <a:buFontTx/>
                        <a:buNone/>
                        <a:tabLst/>
                        <a:defRPr/>
                      </a:pPr>
                      <a:r>
                        <a:rPr lang="en-GB" sz="800" b="1" i="0" baseline="0" dirty="0">
                          <a:latin typeface="Verdana" pitchFamily="34" charset="0"/>
                        </a:rPr>
                        <a:t>Wk6 4-8 </a:t>
                      </a:r>
                      <a:r>
                        <a:rPr lang="en-GB" sz="800" b="0" i="0" baseline="0" dirty="0">
                          <a:latin typeface="Verdana" pitchFamily="34" charset="0"/>
                        </a:rPr>
                        <a:t>Oct</a:t>
                      </a:r>
                    </a:p>
                  </a:txBody>
                  <a:tcPr marL="54000" marR="54000" marT="47524" marB="47524">
                    <a:cell3D prstMaterial="dkEdge">
                      <a:bevel prst="slope"/>
                      <a:lightRig rig="flood" dir="t"/>
                    </a:cell3D>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1042993" rtl="0" eaLnBrk="1" fontAlgn="auto" latinLnBrk="0" hangingPunct="1">
                        <a:lnSpc>
                          <a:spcPct val="100000"/>
                        </a:lnSpc>
                        <a:spcBef>
                          <a:spcPts val="0"/>
                        </a:spcBef>
                        <a:spcAft>
                          <a:spcPts val="0"/>
                        </a:spcAft>
                        <a:buClrTx/>
                        <a:buSzTx/>
                        <a:buFontTx/>
                        <a:buNone/>
                        <a:tabLst/>
                        <a:defRPr/>
                      </a:pPr>
                      <a:r>
                        <a:rPr lang="en-GB" sz="800" b="1" i="0" baseline="0" dirty="0">
                          <a:latin typeface="Verdana" pitchFamily="34" charset="0"/>
                        </a:rPr>
                        <a:t>Wk7 </a:t>
                      </a:r>
                      <a:r>
                        <a:rPr lang="en-GB" sz="800" b="0" i="0" baseline="0" dirty="0">
                          <a:latin typeface="Verdana" pitchFamily="34" charset="0"/>
                        </a:rPr>
                        <a:t>11-15Oct</a:t>
                      </a:r>
                    </a:p>
                  </a:txBody>
                  <a:tcPr marL="54000" marR="54000" marT="47524" marB="47524">
                    <a:cell3D prstMaterial="dkEdge">
                      <a:bevel prst="slope"/>
                      <a:lightRig rig="flood" dir="t"/>
                    </a:cell3D>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GB" sz="900" b="1" i="0" baseline="0" dirty="0">
                          <a:latin typeface="Verdana" pitchFamily="34" charset="0"/>
                        </a:rPr>
                        <a:t>Wk8</a:t>
                      </a:r>
                      <a:r>
                        <a:rPr lang="en-GB" sz="800" b="0" i="0" baseline="0" dirty="0">
                          <a:latin typeface="Verdana" pitchFamily="34" charset="0"/>
                        </a:rPr>
                        <a:t> 18-22Oct</a:t>
                      </a:r>
                    </a:p>
                  </a:txBody>
                  <a:tcPr marL="54000" marR="54000" marT="47524" marB="47524">
                    <a:cell3D prstMaterial="dkEdge">
                      <a:bevel prst="slope"/>
                      <a:lightRig rig="flood" dir="t"/>
                    </a:cell3D>
                  </a:tcPr>
                </a:tc>
                <a:tc>
                  <a:txBody>
                    <a:bodyPr/>
                    <a:lstStyle/>
                    <a:p>
                      <a:pPr algn="ctr"/>
                      <a:endParaRPr lang="en-GB" sz="1300" b="1" dirty="0">
                        <a:solidFill>
                          <a:schemeClr val="bg1"/>
                        </a:solidFill>
                        <a:latin typeface="Calisto MT" panose="02040603050505030304" pitchFamily="18" charset="0"/>
                      </a:endParaRPr>
                    </a:p>
                    <a:p>
                      <a:pPr algn="ctr"/>
                      <a:r>
                        <a:rPr lang="en-GB" sz="1300" b="1" dirty="0">
                          <a:solidFill>
                            <a:schemeClr val="bg1"/>
                          </a:solidFill>
                          <a:latin typeface="Calisto MT" panose="02040603050505030304" pitchFamily="18" charset="0"/>
                        </a:rPr>
                        <a:t>Half </a:t>
                      </a:r>
                    </a:p>
                    <a:p>
                      <a:pPr algn="ctr"/>
                      <a:endParaRPr lang="en-GB" sz="1300" b="1" dirty="0">
                        <a:solidFill>
                          <a:schemeClr val="bg1"/>
                        </a:solidFill>
                        <a:latin typeface="Calisto MT" panose="02040603050505030304" pitchFamily="18" charset="0"/>
                      </a:endParaRPr>
                    </a:p>
                    <a:p>
                      <a:pPr algn="ctr"/>
                      <a:r>
                        <a:rPr lang="en-GB" sz="1300" b="1" dirty="0">
                          <a:solidFill>
                            <a:schemeClr val="bg1"/>
                          </a:solidFill>
                          <a:latin typeface="Calisto MT" panose="02040603050505030304" pitchFamily="18" charset="0"/>
                        </a:rPr>
                        <a:t>Term</a:t>
                      </a:r>
                    </a:p>
                  </a:txBody>
                  <a:tcPr marT="43104" marB="43104">
                    <a:cell3D prstMaterial="dkEdge">
                      <a:bevel prst="slope"/>
                      <a:lightRig rig="flood" dir="t"/>
                    </a:cell3D>
                    <a:solidFill>
                      <a:srgbClr val="FF0000"/>
                    </a:solidFill>
                  </a:tcPr>
                </a:tc>
                <a:tc>
                  <a:txBody>
                    <a:bodyPr/>
                    <a:lstStyle/>
                    <a:p>
                      <a:pPr marL="0" marR="0" lvl="0" indent="0" algn="l" defTabSz="1042993"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prstClr val="black"/>
                          </a:solidFill>
                          <a:effectLst/>
                          <a:uLnTx/>
                          <a:uFillTx/>
                          <a:latin typeface="Verdana" pitchFamily="34" charset="0"/>
                          <a:ea typeface="+mn-ea"/>
                          <a:cs typeface="+mn-cs"/>
                        </a:rPr>
                        <a:t>Wk9 </a:t>
                      </a:r>
                      <a:r>
                        <a:rPr kumimoji="0" lang="en-GB" sz="800" b="0" i="0" u="none" strike="noStrike" kern="1200" cap="none" spc="0" normalizeH="0" baseline="0" noProof="0" dirty="0">
                          <a:ln>
                            <a:noFill/>
                          </a:ln>
                          <a:solidFill>
                            <a:prstClr val="black"/>
                          </a:solidFill>
                          <a:effectLst/>
                          <a:uLnTx/>
                          <a:uFillTx/>
                          <a:latin typeface="Verdana" pitchFamily="34" charset="0"/>
                          <a:ea typeface="+mn-ea"/>
                          <a:cs typeface="+mn-cs"/>
                        </a:rPr>
                        <a:t>1 -5 Nov</a:t>
                      </a:r>
                    </a:p>
                    <a:p>
                      <a:endParaRPr lang="en-GB" sz="1700" dirty="0"/>
                    </a:p>
                  </a:txBody>
                  <a:tcPr marT="43104" marB="43104">
                    <a:cell3D prstMaterial="dkEdge">
                      <a:bevel prst="slope"/>
                      <a:lightRig rig="flood" dir="t"/>
                    </a:cell3D>
                  </a:tcPr>
                </a:tc>
                <a:extLst>
                  <a:ext uri="{0D108BD9-81ED-4DB2-BD59-A6C34878D82A}">
                    <a16:rowId xmlns:a16="http://schemas.microsoft.com/office/drawing/2014/main" val="10000"/>
                  </a:ext>
                </a:extLst>
              </a:tr>
              <a:tr h="95044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1042993" rtl="0" eaLnBrk="1" fontAlgn="auto" latinLnBrk="0" hangingPunct="1">
                        <a:lnSpc>
                          <a:spcPct val="100000"/>
                        </a:lnSpc>
                        <a:spcBef>
                          <a:spcPts val="0"/>
                        </a:spcBef>
                        <a:spcAft>
                          <a:spcPts val="0"/>
                        </a:spcAft>
                        <a:buClrTx/>
                        <a:buSzTx/>
                        <a:buFontTx/>
                        <a:buNone/>
                        <a:tabLst/>
                        <a:defRPr/>
                      </a:pPr>
                      <a:r>
                        <a:rPr lang="en-GB" sz="800" b="1" i="0" baseline="0" dirty="0">
                          <a:latin typeface="Verdana" pitchFamily="34" charset="0"/>
                        </a:rPr>
                        <a:t>Wk10 8 - 12</a:t>
                      </a:r>
                      <a:r>
                        <a:rPr lang="en-GB" sz="800" b="0" i="0" baseline="0" dirty="0">
                          <a:latin typeface="Verdana" pitchFamily="34" charset="0"/>
                        </a:rPr>
                        <a:t> Nov</a:t>
                      </a:r>
                    </a:p>
                  </a:txBody>
                  <a:tcPr marL="54000" marR="54000" marT="47524" marB="47524">
                    <a:cell3D prstMaterial="dkEdge">
                      <a:bevel prst="slope"/>
                      <a:lightRig rig="flood" dir="t"/>
                    </a:cell3D>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GB" sz="800" b="1" i="0" baseline="0" dirty="0">
                          <a:latin typeface="Verdana" pitchFamily="34" charset="0"/>
                        </a:rPr>
                        <a:t>Wk11 </a:t>
                      </a:r>
                      <a:r>
                        <a:rPr lang="en-GB" sz="800" b="0" i="0" baseline="0" dirty="0">
                          <a:latin typeface="Verdana" pitchFamily="34" charset="0"/>
                        </a:rPr>
                        <a:t>15-19 Nov</a:t>
                      </a:r>
                    </a:p>
                  </a:txBody>
                  <a:tcPr marL="54000" marR="54000" marT="47524" marB="47524">
                    <a:cell3D prstMaterial="dkEdge">
                      <a:bevel prst="slope"/>
                      <a:lightRig rig="flood" dir="t"/>
                    </a:cell3D>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GB" sz="800" b="1" i="0" baseline="0" dirty="0">
                          <a:latin typeface="Verdana" pitchFamily="34" charset="0"/>
                        </a:rPr>
                        <a:t>Wk12  22-26 Nov</a:t>
                      </a:r>
                      <a:endParaRPr lang="en-GB" sz="800" b="0" i="0" baseline="0" dirty="0">
                        <a:latin typeface="Verdana" pitchFamily="34" charset="0"/>
                      </a:endParaRPr>
                    </a:p>
                  </a:txBody>
                  <a:tcPr marL="54000" marR="54000" marT="47524" marB="47524">
                    <a:cell3D prstMaterial="dkEdge">
                      <a:bevel prst="slope"/>
                      <a:lightRig rig="flood" dir="t"/>
                    </a:cell3D>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GB" sz="800" b="1" i="0" baseline="0" dirty="0">
                          <a:latin typeface="Verdana" pitchFamily="34" charset="0"/>
                        </a:rPr>
                        <a:t>Wk13  29-3 Dec</a:t>
                      </a:r>
                      <a:endParaRPr lang="en-GB" sz="800" b="0" i="0" baseline="0" dirty="0">
                        <a:latin typeface="Verdana" pitchFamily="34" charset="0"/>
                      </a:endParaRPr>
                    </a:p>
                  </a:txBody>
                  <a:tcPr marL="54000" marR="54000" marT="47524" marB="47524">
                    <a:cell3D prstMaterial="dkEdge">
                      <a:bevel prst="slope"/>
                      <a:lightRig rig="flood" dir="t"/>
                    </a:cell3D>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GB" sz="800" b="1" i="0" baseline="0" dirty="0">
                          <a:latin typeface="Verdana" pitchFamily="34" charset="0"/>
                        </a:rPr>
                        <a:t>Wk14 </a:t>
                      </a:r>
                      <a:r>
                        <a:rPr lang="en-GB" sz="800" b="0" i="0" baseline="0" dirty="0">
                          <a:latin typeface="Verdana" pitchFamily="34" charset="0"/>
                        </a:rPr>
                        <a:t>6-10 Dec</a:t>
                      </a:r>
                    </a:p>
                  </a:txBody>
                  <a:tcPr marL="54000" marR="54000" marT="47524" marB="47524">
                    <a:cell3D prstMaterial="dkEdge">
                      <a:bevel prst="slope"/>
                      <a:lightRig rig="flood" dir="t"/>
                    </a:cell3D>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i="0" baseline="0" dirty="0">
                          <a:latin typeface="Verdana" pitchFamily="34" charset="0"/>
                        </a:rPr>
                        <a:t>Wk15 </a:t>
                      </a:r>
                      <a:r>
                        <a:rPr lang="en-GB" sz="800" b="0" i="0" baseline="0" dirty="0">
                          <a:latin typeface="Verdana" pitchFamily="34" charset="0"/>
                        </a:rPr>
                        <a:t>13-17 Dec</a:t>
                      </a:r>
                    </a:p>
                  </a:txBody>
                  <a:tcPr marL="54000" marR="54000" marT="47524" marB="47524">
                    <a:cell3D prstMaterial="dkEdge">
                      <a:bevel prst="slope"/>
                      <a:lightRig rig="flood" dir="t"/>
                    </a:cell3D>
                  </a:tcPr>
                </a:tc>
                <a:tc>
                  <a:txBody>
                    <a:bodyPr/>
                    <a:lstStyle/>
                    <a:p>
                      <a:endParaRPr lang="en-GB" sz="1100" dirty="0">
                        <a:solidFill>
                          <a:schemeClr val="bg1"/>
                        </a:solidFill>
                        <a:latin typeface="Calisto MT" panose="02040603050505030304" pitchFamily="18" charset="0"/>
                      </a:endParaRPr>
                    </a:p>
                    <a:p>
                      <a:endParaRPr lang="en-GB" sz="1100" dirty="0">
                        <a:solidFill>
                          <a:schemeClr val="bg1"/>
                        </a:solidFill>
                        <a:latin typeface="Calisto MT" panose="02040603050505030304" pitchFamily="18" charset="0"/>
                      </a:endParaRPr>
                    </a:p>
                    <a:p>
                      <a:pPr algn="ctr"/>
                      <a:r>
                        <a:rPr lang="en-GB" sz="1100" b="1" dirty="0">
                          <a:solidFill>
                            <a:schemeClr val="bg1"/>
                          </a:solidFill>
                          <a:latin typeface="Calisto MT" panose="02040603050505030304" pitchFamily="18" charset="0"/>
                        </a:rPr>
                        <a:t>Christmas</a:t>
                      </a:r>
                    </a:p>
                  </a:txBody>
                  <a:tcPr marT="43104" marB="43104">
                    <a:cell3D prstMaterial="dkEdge">
                      <a:bevel prst="slope"/>
                      <a:lightRig rig="flood" dir="t"/>
                    </a:cell3D>
                    <a:solidFill>
                      <a:srgbClr val="FF0000"/>
                    </a:solidFill>
                  </a:tcPr>
                </a:tc>
                <a:tc>
                  <a:txBody>
                    <a:bodyPr/>
                    <a:lstStyle/>
                    <a:p>
                      <a:r>
                        <a:rPr lang="en-GB" sz="1100" b="1" dirty="0">
                          <a:solidFill>
                            <a:schemeClr val="bg1"/>
                          </a:solidFill>
                          <a:latin typeface="Calisto MT" panose="02040603050505030304" pitchFamily="18" charset="0"/>
                        </a:rPr>
                        <a:t>  </a:t>
                      </a:r>
                    </a:p>
                    <a:p>
                      <a:endParaRPr lang="en-GB" sz="1100" b="1" dirty="0">
                        <a:solidFill>
                          <a:schemeClr val="bg1"/>
                        </a:solidFill>
                        <a:latin typeface="Calisto MT" panose="02040603050505030304" pitchFamily="18" charset="0"/>
                      </a:endParaRPr>
                    </a:p>
                    <a:p>
                      <a:pPr algn="ctr"/>
                      <a:r>
                        <a:rPr lang="en-GB" sz="1100" b="1" dirty="0">
                          <a:solidFill>
                            <a:schemeClr val="bg1"/>
                          </a:solidFill>
                          <a:latin typeface="Calisto MT" panose="02040603050505030304" pitchFamily="18" charset="0"/>
                        </a:rPr>
                        <a:t>Holiday</a:t>
                      </a:r>
                    </a:p>
                  </a:txBody>
                  <a:tcPr marT="43104" marB="43104">
                    <a:cell3D prstMaterial="dkEdge">
                      <a:bevel prst="slope"/>
                      <a:lightRig rig="flood" dir="t"/>
                    </a:cell3D>
                    <a:solidFill>
                      <a:srgbClr val="FF0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prstClr val="black"/>
                          </a:solidFill>
                          <a:effectLst/>
                          <a:uLnTx/>
                          <a:uFillTx/>
                          <a:latin typeface="Verdana" pitchFamily="34" charset="0"/>
                          <a:ea typeface="+mn-ea"/>
                          <a:cs typeface="+mn-cs"/>
                        </a:rPr>
                        <a:t>Wk16 </a:t>
                      </a:r>
                      <a:r>
                        <a:rPr kumimoji="0" lang="en-GB" sz="800" b="0" i="0" u="none" strike="noStrike" kern="1200" cap="none" spc="0" normalizeH="0" baseline="0" noProof="0" dirty="0">
                          <a:ln>
                            <a:noFill/>
                          </a:ln>
                          <a:solidFill>
                            <a:prstClr val="black"/>
                          </a:solidFill>
                          <a:effectLst/>
                          <a:uLnTx/>
                          <a:uFillTx/>
                          <a:latin typeface="Verdana" pitchFamily="34" charset="0"/>
                          <a:ea typeface="+mn-ea"/>
                          <a:cs typeface="+mn-cs"/>
                        </a:rPr>
                        <a:t>4-7 Jan</a:t>
                      </a:r>
                    </a:p>
                  </a:txBody>
                  <a:tcPr marT="43104" marB="43104">
                    <a:cell3D prstMaterial="dkEdge">
                      <a:bevel prst="slope"/>
                      <a:lightRig rig="flood" dir="t"/>
                    </a:cell3D>
                  </a:tcPr>
                </a:tc>
                <a:tc>
                  <a:txBody>
                    <a:bodyPr/>
                    <a:lstStyle/>
                    <a:p>
                      <a:pPr marL="0" marR="0" lvl="0" indent="0" algn="l" defTabSz="1042993"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prstClr val="black"/>
                          </a:solidFill>
                          <a:effectLst/>
                          <a:uLnTx/>
                          <a:uFillTx/>
                          <a:latin typeface="Verdana" pitchFamily="34" charset="0"/>
                          <a:ea typeface="+mn-ea"/>
                          <a:cs typeface="+mn-cs"/>
                        </a:rPr>
                        <a:t>Wk17 </a:t>
                      </a:r>
                      <a:r>
                        <a:rPr kumimoji="0" lang="en-GB" sz="800" b="0" i="0" u="none" strike="noStrike" kern="1200" cap="none" spc="0" normalizeH="0" baseline="0" noProof="0" dirty="0">
                          <a:ln>
                            <a:noFill/>
                          </a:ln>
                          <a:solidFill>
                            <a:prstClr val="black"/>
                          </a:solidFill>
                          <a:effectLst/>
                          <a:uLnTx/>
                          <a:uFillTx/>
                          <a:latin typeface="Verdana" pitchFamily="34" charset="0"/>
                          <a:ea typeface="+mn-ea"/>
                          <a:cs typeface="+mn-cs"/>
                        </a:rPr>
                        <a:t>10-14 Jan</a:t>
                      </a:r>
                    </a:p>
                    <a:p>
                      <a:endParaRPr lang="en-GB" sz="1700" dirty="0"/>
                    </a:p>
                  </a:txBody>
                  <a:tcPr marT="43104" marB="43104">
                    <a:cell3D prstMaterial="dkEdge">
                      <a:bevel prst="slope"/>
                      <a:lightRig rig="flood" dir="t"/>
                    </a:cell3D>
                  </a:tcPr>
                </a:tc>
                <a:extLst>
                  <a:ext uri="{0D108BD9-81ED-4DB2-BD59-A6C34878D82A}">
                    <a16:rowId xmlns:a16="http://schemas.microsoft.com/office/drawing/2014/main" val="10001"/>
                  </a:ext>
                </a:extLst>
              </a:tr>
              <a:tr h="9504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prstClr val="black"/>
                          </a:solidFill>
                          <a:effectLst/>
                          <a:uLnTx/>
                          <a:uFillTx/>
                          <a:latin typeface="Verdana" pitchFamily="34" charset="0"/>
                          <a:ea typeface="+mn-ea"/>
                          <a:cs typeface="+mn-cs"/>
                        </a:rPr>
                        <a:t>Wk18 </a:t>
                      </a:r>
                      <a:r>
                        <a:rPr kumimoji="0" lang="en-GB" sz="800" b="0" i="0" u="none" strike="noStrike" kern="1200" cap="none" spc="0" normalizeH="0" baseline="0" noProof="0" dirty="0">
                          <a:ln>
                            <a:noFill/>
                          </a:ln>
                          <a:solidFill>
                            <a:prstClr val="black"/>
                          </a:solidFill>
                          <a:effectLst/>
                          <a:uLnTx/>
                          <a:uFillTx/>
                          <a:latin typeface="Verdana" pitchFamily="34" charset="0"/>
                          <a:ea typeface="+mn-ea"/>
                          <a:cs typeface="+mn-cs"/>
                        </a:rPr>
                        <a:t>17-21 Jan</a:t>
                      </a:r>
                    </a:p>
                    <a:p>
                      <a:endParaRPr lang="en-GB" sz="1700" dirty="0"/>
                    </a:p>
                  </a:txBody>
                  <a:tcPr marT="43104" marB="43104">
                    <a:cell3D prstMaterial="dkEdge">
                      <a:bevel prst="slope"/>
                      <a:lightRig rig="flood" dir="t"/>
                    </a:cell3D>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i="0" baseline="0" dirty="0">
                          <a:latin typeface="Verdana" pitchFamily="34" charset="0"/>
                        </a:rPr>
                        <a:t>Wk19 24</a:t>
                      </a:r>
                      <a:r>
                        <a:rPr lang="en-GB" sz="800" b="0" i="0" baseline="0" dirty="0">
                          <a:latin typeface="Verdana" pitchFamily="34" charset="0"/>
                        </a:rPr>
                        <a:t>-28 Jan</a:t>
                      </a:r>
                    </a:p>
                  </a:txBody>
                  <a:tcPr marL="54000" marR="54000" marT="47524" marB="47524">
                    <a:cell3D prstMaterial="dkEdge">
                      <a:bevel prst="slope"/>
                      <a:lightRig rig="flood" dir="t"/>
                    </a:cell3D>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i="0" baseline="0" dirty="0">
                          <a:latin typeface="Verdana" pitchFamily="34" charset="0"/>
                        </a:rPr>
                        <a:t>Wk20 </a:t>
                      </a:r>
                      <a:r>
                        <a:rPr lang="en-GB" sz="800" b="0" i="0" baseline="0" dirty="0">
                          <a:latin typeface="Verdana" pitchFamily="34" charset="0"/>
                        </a:rPr>
                        <a:t>31-4 Feb</a:t>
                      </a:r>
                    </a:p>
                  </a:txBody>
                  <a:tcPr marL="54000" marR="54000" marT="47524" marB="47524">
                    <a:cell3D prstMaterial="dkEdge">
                      <a:bevel prst="slope"/>
                      <a:lightRig rig="flood" dir="t"/>
                    </a:cell3D>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i="0" baseline="0" dirty="0">
                          <a:latin typeface="Verdana" pitchFamily="34" charset="0"/>
                        </a:rPr>
                        <a:t>Wk21 </a:t>
                      </a:r>
                      <a:r>
                        <a:rPr lang="en-GB" sz="800" b="0" i="0" baseline="0" dirty="0">
                          <a:latin typeface="Verdana" pitchFamily="34" charset="0"/>
                        </a:rPr>
                        <a:t>7-11 Feb</a:t>
                      </a:r>
                    </a:p>
                  </a:txBody>
                  <a:tcPr marL="54000" marR="54000" marT="47524" marB="47524">
                    <a:cell3D prstMaterial="dkEdge">
                      <a:bevel prst="slope"/>
                      <a:lightRig rig="flood" dir="t"/>
                    </a:cell3D>
                  </a:tcPr>
                </a:tc>
                <a:tc>
                  <a:txBody>
                    <a:bodyPr/>
                    <a:lstStyle/>
                    <a:p>
                      <a:pPr algn="l"/>
                      <a:r>
                        <a:rPr lang="en-GB" sz="800" b="1" dirty="0">
                          <a:solidFill>
                            <a:schemeClr val="tx1"/>
                          </a:solidFill>
                          <a:latin typeface="Calisto MT" panose="02040603050505030304" pitchFamily="18" charset="0"/>
                        </a:rPr>
                        <a:t>Wk22 14-18 Feb</a:t>
                      </a:r>
                    </a:p>
                    <a:p>
                      <a:pPr algn="ctr"/>
                      <a:endParaRPr lang="en-GB" sz="1300" b="1" dirty="0">
                        <a:solidFill>
                          <a:schemeClr val="bg1"/>
                        </a:solidFill>
                        <a:latin typeface="Calisto MT" panose="02040603050505030304" pitchFamily="18" charset="0"/>
                      </a:endParaRPr>
                    </a:p>
                  </a:txBody>
                  <a:tcPr marT="43104" marB="43104">
                    <a:cell3D prstMaterial="dkEdge">
                      <a:bevel prst="slope"/>
                      <a:lightRig rig="flood" dir="t"/>
                    </a:cell3D>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800" b="0" i="0" baseline="0" dirty="0">
                        <a:latin typeface="Verdana"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1200" b="1" i="0" baseline="0" dirty="0">
                          <a:solidFill>
                            <a:schemeClr val="bg1"/>
                          </a:solidFill>
                          <a:latin typeface="Calisto MT" panose="02040603050505030304" pitchFamily="18" charset="0"/>
                        </a:rPr>
                        <a:t>Half</a:t>
                      </a:r>
                    </a:p>
                    <a:p>
                      <a:pPr marL="0" marR="0" indent="0" algn="ctr" defTabSz="914400" rtl="0" eaLnBrk="1" fontAlgn="auto" latinLnBrk="0" hangingPunct="1">
                        <a:lnSpc>
                          <a:spcPct val="100000"/>
                        </a:lnSpc>
                        <a:spcBef>
                          <a:spcPts val="0"/>
                        </a:spcBef>
                        <a:spcAft>
                          <a:spcPts val="0"/>
                        </a:spcAft>
                        <a:buClrTx/>
                        <a:buSzTx/>
                        <a:buFontTx/>
                        <a:buNone/>
                        <a:tabLst/>
                        <a:defRPr/>
                      </a:pPr>
                      <a:r>
                        <a:rPr lang="en-GB" sz="1200" b="1" i="0" baseline="0" dirty="0">
                          <a:solidFill>
                            <a:schemeClr val="bg1"/>
                          </a:solidFill>
                          <a:latin typeface="Calisto MT" panose="02040603050505030304" pitchFamily="18"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GB" sz="1200" b="1" i="0" baseline="0" dirty="0">
                          <a:solidFill>
                            <a:schemeClr val="bg1"/>
                          </a:solidFill>
                          <a:latin typeface="Calisto MT" panose="02040603050505030304" pitchFamily="18" charset="0"/>
                        </a:rPr>
                        <a:t>Term</a:t>
                      </a:r>
                    </a:p>
                  </a:txBody>
                  <a:tcPr marL="54000" marR="54000" marT="47524" marB="47524">
                    <a:cell3D prstMaterial="dkEdge">
                      <a:bevel prst="slope"/>
                      <a:lightRig rig="flood" dir="t"/>
                    </a:cell3D>
                    <a:solidFill>
                      <a:srgbClr val="FF000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i="0" baseline="0" dirty="0">
                          <a:latin typeface="Verdana" pitchFamily="34" charset="0"/>
                        </a:rPr>
                        <a:t>Wk23 </a:t>
                      </a:r>
                      <a:r>
                        <a:rPr lang="en-GB" sz="800" b="0" i="0" baseline="0" dirty="0">
                          <a:latin typeface="Verdana" pitchFamily="34" charset="0"/>
                        </a:rPr>
                        <a:t>28-4Mar</a:t>
                      </a:r>
                    </a:p>
                  </a:txBody>
                  <a:tcPr marL="54000" marR="54000" marT="47524" marB="47524">
                    <a:cell3D prstMaterial="dkEdge">
                      <a:bevel prst="slope"/>
                      <a:lightRig rig="flood" dir="t"/>
                    </a:cell3D>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i="0" baseline="0" dirty="0">
                          <a:latin typeface="Verdana" pitchFamily="34" charset="0"/>
                        </a:rPr>
                        <a:t>Wk24</a:t>
                      </a:r>
                      <a:r>
                        <a:rPr lang="en-GB" sz="800" b="0" i="0" baseline="0" dirty="0">
                          <a:latin typeface="Verdana" pitchFamily="34" charset="0"/>
                        </a:rPr>
                        <a:t> 7-11 Mar</a:t>
                      </a:r>
                    </a:p>
                  </a:txBody>
                  <a:tcPr marL="54000" marR="54000" marT="47524" marB="47524">
                    <a:cell3D prstMaterial="dkEdge">
                      <a:bevel prst="slope"/>
                      <a:lightRig rig="flood" dir="t"/>
                    </a:cell3D>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GB" sz="800" b="1" i="0" baseline="0" dirty="0">
                          <a:latin typeface="Verdana" pitchFamily="34" charset="0"/>
                        </a:rPr>
                        <a:t>Wk25 </a:t>
                      </a:r>
                      <a:r>
                        <a:rPr lang="en-GB" sz="800" b="0" i="0" baseline="0" dirty="0">
                          <a:latin typeface="Verdana" pitchFamily="34" charset="0"/>
                        </a:rPr>
                        <a:t>14-18 Mar</a:t>
                      </a:r>
                    </a:p>
                  </a:txBody>
                  <a:tcPr marL="54000" marR="54000" marT="47524" marB="47524">
                    <a:cell3D prstMaterial="dkEdge">
                      <a:bevel prst="slope"/>
                      <a:lightRig rig="flood" dir="t"/>
                    </a:cell3D>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i="0" baseline="0" dirty="0">
                          <a:latin typeface="Verdana" pitchFamily="34" charset="0"/>
                        </a:rPr>
                        <a:t>Wk26 </a:t>
                      </a:r>
                      <a:r>
                        <a:rPr lang="en-GB" sz="800" b="0" i="0" baseline="0" dirty="0">
                          <a:latin typeface="Verdana" pitchFamily="34" charset="0"/>
                        </a:rPr>
                        <a:t>21-25 Mar</a:t>
                      </a:r>
                    </a:p>
                  </a:txBody>
                  <a:tcPr marL="54000" marR="54000" marT="47524" marB="47524">
                    <a:cell3D prstMaterial="dkEdge">
                      <a:bevel prst="slope"/>
                      <a:lightRig rig="flood" dir="t"/>
                    </a:cell3D>
                  </a:tcPr>
                </a:tc>
                <a:extLst>
                  <a:ext uri="{0D108BD9-81ED-4DB2-BD59-A6C34878D82A}">
                    <a16:rowId xmlns:a16="http://schemas.microsoft.com/office/drawing/2014/main" val="10002"/>
                  </a:ext>
                </a:extLst>
              </a:tr>
              <a:tr h="950443">
                <a:tc>
                  <a:txBody>
                    <a:bodyPr/>
                    <a:lstStyle/>
                    <a:p>
                      <a:pPr marL="0" marR="0" lvl="0" indent="0" algn="l" defTabSz="1042993"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prstClr val="black"/>
                          </a:solidFill>
                          <a:effectLst/>
                          <a:uLnTx/>
                          <a:uFillTx/>
                          <a:latin typeface="Verdana" pitchFamily="34" charset="0"/>
                          <a:ea typeface="+mn-ea"/>
                          <a:cs typeface="+mn-cs"/>
                        </a:rPr>
                        <a:t>Wk27 28-1 </a:t>
                      </a:r>
                      <a:r>
                        <a:rPr kumimoji="0" lang="en-GB" sz="800" b="0" i="0" u="none" strike="noStrike" kern="1200" cap="none" spc="0" normalizeH="0" baseline="0" noProof="0" dirty="0">
                          <a:ln>
                            <a:noFill/>
                          </a:ln>
                          <a:solidFill>
                            <a:prstClr val="black"/>
                          </a:solidFill>
                          <a:effectLst/>
                          <a:uLnTx/>
                          <a:uFillTx/>
                          <a:latin typeface="Verdana" pitchFamily="34" charset="0"/>
                          <a:ea typeface="+mn-ea"/>
                          <a:cs typeface="+mn-cs"/>
                        </a:rPr>
                        <a:t>Apr</a:t>
                      </a:r>
                    </a:p>
                    <a:p>
                      <a:endParaRPr lang="en-GB" sz="1700" dirty="0"/>
                    </a:p>
                  </a:txBody>
                  <a:tcPr marT="43104" marB="43104">
                    <a:cell3D prstMaterial="dkEdge">
                      <a:bevel prst="slope"/>
                      <a:lightRig rig="flood" dir="t"/>
                    </a:cell3D>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i="0" baseline="0" dirty="0">
                          <a:latin typeface="Verdana" pitchFamily="34" charset="0"/>
                        </a:rPr>
                        <a:t>Wk28 </a:t>
                      </a:r>
                      <a:r>
                        <a:rPr lang="en-GB" sz="800" b="0" i="0" baseline="0" dirty="0">
                          <a:latin typeface="Verdana" pitchFamily="34" charset="0"/>
                        </a:rPr>
                        <a:t>4-8 Apr</a:t>
                      </a:r>
                    </a:p>
                    <a:p>
                      <a:pPr algn="l"/>
                      <a:endParaRPr lang="en-GB" sz="900" b="1" dirty="0">
                        <a:solidFill>
                          <a:schemeClr val="bg1"/>
                        </a:solidFill>
                        <a:latin typeface="Calisto MT" panose="02040603050505030304" pitchFamily="18" charset="0"/>
                      </a:endParaRPr>
                    </a:p>
                    <a:p>
                      <a:pPr algn="ctr"/>
                      <a:endParaRPr lang="en-GB" sz="1300" b="1" dirty="0">
                        <a:solidFill>
                          <a:schemeClr val="bg1"/>
                        </a:solidFill>
                        <a:latin typeface="Calisto MT" panose="02040603050505030304" pitchFamily="18" charset="0"/>
                      </a:endParaRPr>
                    </a:p>
                  </a:txBody>
                  <a:tcPr marT="43104" marB="43104">
                    <a:cell3D prstMaterial="dkEdge">
                      <a:bevel prst="slope"/>
                      <a:lightRig rig="flood" dir="t"/>
                    </a:cell3D>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300" b="1" dirty="0">
                        <a:solidFill>
                          <a:schemeClr val="bg1"/>
                        </a:solidFill>
                        <a:latin typeface="Calisto MT" panose="0204060305050503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GB" sz="1300" b="1" dirty="0">
                        <a:solidFill>
                          <a:schemeClr val="bg1"/>
                        </a:solidFill>
                        <a:latin typeface="Calisto MT" panose="0204060305050503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1300" b="1" dirty="0">
                          <a:solidFill>
                            <a:schemeClr val="bg1"/>
                          </a:solidFill>
                          <a:latin typeface="Calisto MT" panose="02040603050505030304" pitchFamily="18" charset="0"/>
                        </a:rPr>
                        <a:t>Easter</a:t>
                      </a:r>
                    </a:p>
                    <a:p>
                      <a:endParaRPr lang="en-GB" sz="1700" dirty="0"/>
                    </a:p>
                  </a:txBody>
                  <a:tcPr marT="43104" marB="43104">
                    <a:cell3D prstMaterial="dkEdge">
                      <a:bevel prst="slope"/>
                      <a:lightRig rig="flood" dir="t"/>
                    </a:cell3D>
                    <a:solidFill>
                      <a:srgbClr val="FF000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800" b="0" i="0" baseline="0" dirty="0">
                        <a:latin typeface="Verdana"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800" b="0" i="0" baseline="0" dirty="0">
                        <a:latin typeface="Verdana"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GB" sz="1400" b="0" i="0" baseline="0" dirty="0">
                        <a:solidFill>
                          <a:schemeClr val="bg1"/>
                        </a:solidFill>
                        <a:latin typeface="Calisto MT" panose="0204060305050503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1200" b="1" i="0" baseline="0" dirty="0">
                          <a:solidFill>
                            <a:schemeClr val="bg1"/>
                          </a:solidFill>
                          <a:latin typeface="Calisto MT" panose="02040603050505030304" pitchFamily="18" charset="0"/>
                        </a:rPr>
                        <a:t>Holiday</a:t>
                      </a:r>
                    </a:p>
                    <a:p>
                      <a:pPr marL="0" marR="0" indent="0" algn="ctr" defTabSz="914400" rtl="0" eaLnBrk="1" fontAlgn="auto" latinLnBrk="0" hangingPunct="1">
                        <a:lnSpc>
                          <a:spcPct val="100000"/>
                        </a:lnSpc>
                        <a:spcBef>
                          <a:spcPts val="0"/>
                        </a:spcBef>
                        <a:spcAft>
                          <a:spcPts val="0"/>
                        </a:spcAft>
                        <a:buClrTx/>
                        <a:buSzTx/>
                        <a:buFontTx/>
                        <a:buNone/>
                        <a:tabLst/>
                        <a:defRPr/>
                      </a:pPr>
                      <a:endParaRPr lang="en-GB" sz="800" b="0" i="0" baseline="0" dirty="0">
                        <a:latin typeface="Verdana" pitchFamily="34" charset="0"/>
                      </a:endParaRPr>
                    </a:p>
                  </a:txBody>
                  <a:tcPr marL="54000" marR="54000" marT="47524" marB="47524">
                    <a:cell3D prstMaterial="dkEdge">
                      <a:bevel prst="slope"/>
                      <a:lightRig rig="flood" dir="t"/>
                    </a:cell3D>
                    <a:solidFill>
                      <a:srgbClr val="FF000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i="0" baseline="0" dirty="0">
                          <a:latin typeface="Verdana" pitchFamily="34" charset="0"/>
                        </a:rPr>
                        <a:t>Wk29 25-29 April</a:t>
                      </a:r>
                      <a:endParaRPr lang="en-GB" sz="800" b="0" i="0" baseline="0" dirty="0">
                        <a:latin typeface="Verdana" pitchFamily="34" charset="0"/>
                      </a:endParaRPr>
                    </a:p>
                  </a:txBody>
                  <a:tcPr marL="54000" marR="54000" marT="47524" marB="47524">
                    <a:cell3D prstMaterial="dkEdge">
                      <a:bevel prst="slope"/>
                      <a:lightRig rig="flood" dir="t"/>
                    </a:cell3D>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GB" sz="800" b="1" i="0" baseline="0" dirty="0">
                          <a:latin typeface="Verdana" pitchFamily="34" charset="0"/>
                        </a:rPr>
                        <a:t>Wk30  </a:t>
                      </a:r>
                      <a:r>
                        <a:rPr lang="en-GB" sz="800" b="0" i="0" baseline="0" dirty="0">
                          <a:latin typeface="Verdana" pitchFamily="34" charset="0"/>
                        </a:rPr>
                        <a:t>2-6 May</a:t>
                      </a:r>
                    </a:p>
                  </a:txBody>
                  <a:tcPr marL="54000" marR="54000" marT="47524" marB="47524">
                    <a:cell3D prstMaterial="dkEdge">
                      <a:bevel prst="slope"/>
                      <a:lightRig rig="flood" dir="t"/>
                    </a:cell3D>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GB" sz="800" b="1" i="0" baseline="0" dirty="0">
                          <a:latin typeface="Verdana" pitchFamily="34" charset="0"/>
                        </a:rPr>
                        <a:t>Wk31 </a:t>
                      </a:r>
                      <a:r>
                        <a:rPr lang="en-GB" sz="800" b="0" i="0" baseline="0" dirty="0">
                          <a:latin typeface="Verdana" pitchFamily="34" charset="0"/>
                        </a:rPr>
                        <a:t>9-13 May</a:t>
                      </a:r>
                    </a:p>
                  </a:txBody>
                  <a:tcPr marL="54000" marR="54000" marT="47524" marB="47524">
                    <a:cell3D prstMaterial="dkEdge">
                      <a:bevel prst="slope"/>
                      <a:lightRig rig="flood" dir="t"/>
                    </a:cell3D>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GB" sz="800" b="1" i="0" baseline="0" dirty="0">
                          <a:latin typeface="Verdana" pitchFamily="34" charset="0"/>
                        </a:rPr>
                        <a:t>Wk32 16-20 </a:t>
                      </a:r>
                      <a:r>
                        <a:rPr lang="en-GB" sz="800" b="0" i="0" baseline="0" dirty="0">
                          <a:latin typeface="Verdana" pitchFamily="34" charset="0"/>
                        </a:rPr>
                        <a:t>May</a:t>
                      </a:r>
                    </a:p>
                  </a:txBody>
                  <a:tcPr marL="54000" marR="54000" marT="47524" marB="47524">
                    <a:cell3D prstMaterial="dkEdge">
                      <a:bevel prst="slope"/>
                      <a:lightRig rig="flood" dir="t"/>
                    </a:cell3D>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prstClr val="black"/>
                          </a:solidFill>
                          <a:effectLst/>
                          <a:uLnTx/>
                          <a:uFillTx/>
                          <a:latin typeface="Verdana" pitchFamily="34" charset="0"/>
                          <a:ea typeface="+mn-ea"/>
                          <a:cs typeface="+mn-cs"/>
                        </a:rPr>
                        <a:t>Wk33</a:t>
                      </a:r>
                      <a:r>
                        <a:rPr kumimoji="0" lang="en-GB" sz="900" b="1" i="0" u="none" strike="noStrike" kern="1200" cap="none" spc="0" normalizeH="0" baseline="0" noProof="0" dirty="0">
                          <a:ln>
                            <a:noFill/>
                          </a:ln>
                          <a:solidFill>
                            <a:prstClr val="black"/>
                          </a:solidFill>
                          <a:effectLst/>
                          <a:uLnTx/>
                          <a:uFillTx/>
                          <a:latin typeface="Verdana" pitchFamily="34" charset="0"/>
                          <a:ea typeface="+mn-ea"/>
                          <a:cs typeface="+mn-cs"/>
                        </a:rPr>
                        <a:t> 23</a:t>
                      </a:r>
                      <a:r>
                        <a:rPr kumimoji="0" lang="en-GB" sz="900" b="0" i="0" u="none" strike="noStrike" kern="1200" cap="none" spc="0" normalizeH="0" baseline="0" noProof="0" dirty="0">
                          <a:ln>
                            <a:noFill/>
                          </a:ln>
                          <a:solidFill>
                            <a:prstClr val="black"/>
                          </a:solidFill>
                          <a:effectLst/>
                          <a:uLnTx/>
                          <a:uFillTx/>
                          <a:latin typeface="Verdana" pitchFamily="34" charset="0"/>
                          <a:ea typeface="+mn-ea"/>
                          <a:cs typeface="+mn-cs"/>
                        </a:rPr>
                        <a:t>-27  </a:t>
                      </a:r>
                      <a:r>
                        <a:rPr kumimoji="0" lang="en-GB" sz="800" b="0" i="0" u="none" strike="noStrike" kern="1200" cap="none" spc="0" normalizeH="0" baseline="0" noProof="0" dirty="0">
                          <a:ln>
                            <a:noFill/>
                          </a:ln>
                          <a:solidFill>
                            <a:prstClr val="black"/>
                          </a:solidFill>
                          <a:effectLst/>
                          <a:uLnTx/>
                          <a:uFillTx/>
                          <a:latin typeface="Verdana" pitchFamily="34" charset="0"/>
                          <a:ea typeface="+mn-ea"/>
                          <a:cs typeface="+mn-cs"/>
                        </a:rPr>
                        <a:t>Jun</a:t>
                      </a:r>
                    </a:p>
                    <a:p>
                      <a:pPr algn="ctr"/>
                      <a:endParaRPr lang="en-GB" sz="1200" b="1" dirty="0">
                        <a:solidFill>
                          <a:schemeClr val="bg1"/>
                        </a:solidFill>
                        <a:latin typeface="Calisto MT" panose="02040603050505030304" pitchFamily="18" charset="0"/>
                      </a:endParaRPr>
                    </a:p>
                  </a:txBody>
                  <a:tcPr marT="43104" marB="43104">
                    <a:cell3D prstMaterial="dkEdge">
                      <a:bevel prst="slope"/>
                      <a:lightRig rig="flood" dir="t"/>
                    </a:cell3D>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black"/>
                        </a:solidFill>
                        <a:effectLst/>
                        <a:uLnTx/>
                        <a:uFillTx/>
                        <a:latin typeface="Verdana" pitchFamily="34" charset="0"/>
                        <a:ea typeface="+mn-ea"/>
                        <a:cs typeface="+mn-cs"/>
                      </a:endParaRPr>
                    </a:p>
                    <a:p>
                      <a:pPr algn="ctr"/>
                      <a:r>
                        <a:rPr lang="en-GB" sz="900" b="1" dirty="0">
                          <a:solidFill>
                            <a:schemeClr val="bg1"/>
                          </a:solidFill>
                          <a:latin typeface="Calisto MT" panose="02040603050505030304" pitchFamily="18" charset="0"/>
                        </a:rPr>
                        <a:t>Half </a:t>
                      </a:r>
                    </a:p>
                    <a:p>
                      <a:pPr algn="ctr"/>
                      <a:endParaRPr lang="en-GB" sz="900" b="1" dirty="0">
                        <a:solidFill>
                          <a:schemeClr val="bg1"/>
                        </a:solidFill>
                        <a:latin typeface="Calisto MT" panose="02040603050505030304" pitchFamily="18" charset="0"/>
                      </a:endParaRPr>
                    </a:p>
                    <a:p>
                      <a:pPr algn="ctr"/>
                      <a:r>
                        <a:rPr lang="en-GB" sz="900" b="1" dirty="0">
                          <a:solidFill>
                            <a:schemeClr val="bg1"/>
                          </a:solidFill>
                          <a:latin typeface="Calisto MT" panose="02040603050505030304" pitchFamily="18" charset="0"/>
                        </a:rPr>
                        <a:t>Term</a:t>
                      </a:r>
                      <a:endParaRPr lang="en-GB" sz="900" b="1" dirty="0"/>
                    </a:p>
                    <a:p>
                      <a:endParaRPr lang="en-GB" sz="1700" dirty="0"/>
                    </a:p>
                  </a:txBody>
                  <a:tcPr marT="43104" marB="43104">
                    <a:cell3D prstMaterial="dkEdge">
                      <a:bevel prst="slope"/>
                      <a:lightRig rig="flood" dir="t"/>
                    </a:cell3D>
                    <a:solidFill>
                      <a:srgbClr val="FF0000"/>
                    </a:solidFill>
                  </a:tcPr>
                </a:tc>
                <a:extLst>
                  <a:ext uri="{0D108BD9-81ED-4DB2-BD59-A6C34878D82A}">
                    <a16:rowId xmlns:a16="http://schemas.microsoft.com/office/drawing/2014/main" val="10003"/>
                  </a:ext>
                </a:extLst>
              </a:tr>
              <a:tr h="950443">
                <a:tc>
                  <a:txBody>
                    <a:bodyPr/>
                    <a:lstStyle/>
                    <a:p>
                      <a:pPr marL="0" marR="0" lvl="0" indent="0" algn="l" defTabSz="1042993"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prstClr val="black"/>
                          </a:solidFill>
                          <a:effectLst/>
                          <a:uLnTx/>
                          <a:uFillTx/>
                          <a:latin typeface="Verdana" pitchFamily="34" charset="0"/>
                          <a:ea typeface="+mn-ea"/>
                          <a:cs typeface="+mn-cs"/>
                        </a:rPr>
                        <a:t>Wk34 6</a:t>
                      </a:r>
                      <a:r>
                        <a:rPr kumimoji="0" lang="en-GB" sz="800" b="0" i="0" u="none" strike="noStrike" kern="1200" cap="none" spc="0" normalizeH="0" baseline="0" noProof="0" dirty="0">
                          <a:ln>
                            <a:noFill/>
                          </a:ln>
                          <a:solidFill>
                            <a:prstClr val="black"/>
                          </a:solidFill>
                          <a:effectLst/>
                          <a:uLnTx/>
                          <a:uFillTx/>
                          <a:latin typeface="Verdana" pitchFamily="34" charset="0"/>
                          <a:ea typeface="+mn-ea"/>
                          <a:cs typeface="+mn-cs"/>
                        </a:rPr>
                        <a:t>-10 Jun</a:t>
                      </a:r>
                    </a:p>
                    <a:p>
                      <a:endParaRPr lang="en-GB" sz="1700" dirty="0"/>
                    </a:p>
                  </a:txBody>
                  <a:tcPr marT="43104" marB="43104">
                    <a:cell3D prstMaterial="dkEdge">
                      <a:bevel prst="slope"/>
                      <a:lightRig rig="flood" dir="t"/>
                    </a:cell3D>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GB" sz="800" b="1" i="0" baseline="0" dirty="0">
                          <a:latin typeface="Verdana" pitchFamily="34" charset="0"/>
                        </a:rPr>
                        <a:t>Wk35 13-17</a:t>
                      </a:r>
                      <a:r>
                        <a:rPr lang="en-GB" sz="800" b="0" i="0" baseline="0" dirty="0">
                          <a:latin typeface="Verdana" pitchFamily="34" charset="0"/>
                        </a:rPr>
                        <a:t> Jun</a:t>
                      </a:r>
                    </a:p>
                  </a:txBody>
                  <a:tcPr marL="54000" marR="54000" marT="47524" marB="47524">
                    <a:cell3D prstMaterial="dkEdge">
                      <a:bevel prst="slope"/>
                      <a:lightRig rig="flood" dir="t"/>
                    </a:cell3D>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GB" sz="800" b="1" i="0" baseline="0" dirty="0">
                          <a:latin typeface="Verdana" pitchFamily="34" charset="0"/>
                        </a:rPr>
                        <a:t>Wk36 </a:t>
                      </a:r>
                      <a:r>
                        <a:rPr lang="en-GB" sz="800" b="0" i="0" baseline="0" dirty="0">
                          <a:latin typeface="Verdana" pitchFamily="34" charset="0"/>
                        </a:rPr>
                        <a:t>20-24 Jun</a:t>
                      </a:r>
                    </a:p>
                  </a:txBody>
                  <a:tcPr marL="54000" marR="54000" marT="47524" marB="47524">
                    <a:cell3D prstMaterial="dkEdge">
                      <a:bevel prst="slope"/>
                      <a:lightRig rig="flood" dir="t"/>
                    </a:cell3D>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GB" sz="800" b="1" i="0" baseline="0" dirty="0">
                          <a:latin typeface="Verdana" pitchFamily="34" charset="0"/>
                        </a:rPr>
                        <a:t>Wk37  27-1 </a:t>
                      </a:r>
                      <a:r>
                        <a:rPr lang="en-GB" sz="800" b="0" i="0" baseline="0" dirty="0">
                          <a:latin typeface="Verdana" pitchFamily="34" charset="0"/>
                        </a:rPr>
                        <a:t>Jul</a:t>
                      </a:r>
                    </a:p>
                  </a:txBody>
                  <a:tcPr marL="54000" marR="54000" marT="47524" marB="47524">
                    <a:cell3D prstMaterial="dkEdge">
                      <a:bevel prst="slope"/>
                      <a:lightRig rig="flood" dir="t"/>
                    </a:cell3D>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GB" sz="800" b="1" i="0" baseline="0" dirty="0">
                          <a:latin typeface="Verdana" pitchFamily="34" charset="0"/>
                        </a:rPr>
                        <a:t>Wk38 </a:t>
                      </a:r>
                      <a:r>
                        <a:rPr lang="en-GB" sz="800" b="0" i="0" baseline="0" dirty="0">
                          <a:latin typeface="Verdana" pitchFamily="34" charset="0"/>
                        </a:rPr>
                        <a:t>4-8 Jul</a:t>
                      </a:r>
                    </a:p>
                  </a:txBody>
                  <a:tcPr marL="54000" marR="54000" marT="47524" marB="47524">
                    <a:cell3D prstMaterial="dkEdge">
                      <a:bevel prst="slope"/>
                      <a:lightRig rig="flood" dir="t"/>
                    </a:cell3D>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1042993" rtl="0" eaLnBrk="1" fontAlgn="auto" latinLnBrk="0" hangingPunct="1">
                        <a:lnSpc>
                          <a:spcPct val="100000"/>
                        </a:lnSpc>
                        <a:spcBef>
                          <a:spcPts val="0"/>
                        </a:spcBef>
                        <a:spcAft>
                          <a:spcPts val="0"/>
                        </a:spcAft>
                        <a:buClrTx/>
                        <a:buSzTx/>
                        <a:buFontTx/>
                        <a:buNone/>
                        <a:tabLst/>
                        <a:defRPr/>
                      </a:pPr>
                      <a:r>
                        <a:rPr lang="en-GB" sz="800" b="1" i="0" baseline="0" dirty="0">
                          <a:latin typeface="Verdana" pitchFamily="34" charset="0"/>
                        </a:rPr>
                        <a:t>Wk39 11-15 July</a:t>
                      </a:r>
                      <a:endParaRPr lang="en-GB" sz="800" b="0" i="0" baseline="0" dirty="0">
                        <a:latin typeface="Verdana" pitchFamily="34" charset="0"/>
                      </a:endParaRPr>
                    </a:p>
                  </a:txBody>
                  <a:tcPr marL="54000" marR="54000" marT="47524" marB="47524">
                    <a:cell3D prstMaterial="dkEdge">
                      <a:bevel prst="slope"/>
                      <a:lightRig rig="flood" dir="t"/>
                    </a:cell3D>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i="0" baseline="0" dirty="0">
                          <a:latin typeface="Verdana" pitchFamily="34" charset="0"/>
                        </a:rPr>
                        <a:t>Wk39 18-22 July</a:t>
                      </a:r>
                      <a:endParaRPr lang="en-GB" sz="800" b="0" i="0" baseline="0" dirty="0">
                        <a:latin typeface="Verdana" pitchFamily="34" charset="0"/>
                      </a:endParaRPr>
                    </a:p>
                    <a:p>
                      <a:pPr algn="ctr"/>
                      <a:endParaRPr lang="en-GB" sz="1400" b="1" i="0" baseline="0" dirty="0">
                        <a:latin typeface="Calisto MT" panose="02040603050505030304" pitchFamily="18" charset="0"/>
                      </a:endParaRPr>
                    </a:p>
                  </a:txBody>
                  <a:tcPr marL="54000" marR="54000" marT="47524" marB="47524">
                    <a:cell3D prstMaterial="dkEdge">
                      <a:bevel prst="slope"/>
                      <a:lightRig rig="flood" dir="t"/>
                    </a:cell3D>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i="0" baseline="0" dirty="0">
                          <a:latin typeface="Calisto MT" panose="02040603050505030304" pitchFamily="18" charset="0"/>
                        </a:rPr>
                        <a:t>Start of Summer</a:t>
                      </a:r>
                    </a:p>
                    <a:p>
                      <a:pPr algn="ctr"/>
                      <a:endParaRPr lang="en-GB" sz="1400" b="1" dirty="0">
                        <a:latin typeface="Calisto MT" panose="02040603050505030304" pitchFamily="18" charset="0"/>
                      </a:endParaRPr>
                    </a:p>
                  </a:txBody>
                  <a:tcPr marT="43104" marB="43104">
                    <a:cell3D prstMaterial="dkEdge">
                      <a:bevel prst="slope"/>
                      <a:lightRig rig="flood" dir="t"/>
                    </a:cell3D>
                    <a:solidFill>
                      <a:schemeClr val="bg1"/>
                    </a:solidFill>
                  </a:tcPr>
                </a:tc>
                <a:tc>
                  <a:txBody>
                    <a:bodyPr/>
                    <a:lstStyle/>
                    <a:p>
                      <a:pPr algn="ctr"/>
                      <a:endParaRPr lang="en-GB" sz="1000" dirty="0">
                        <a:latin typeface="Calisto MT" panose="02040603050505030304" pitchFamily="18" charset="0"/>
                      </a:endParaRPr>
                    </a:p>
                  </a:txBody>
                  <a:tcPr marT="43104" marB="43104">
                    <a:cell3D prstMaterial="dkEdge">
                      <a:bevel prst="slope"/>
                      <a:lightRig rig="flood" dir="t"/>
                    </a:cell3D>
                    <a:solidFill>
                      <a:schemeClr val="bg1"/>
                    </a:solidFill>
                  </a:tcPr>
                </a:tc>
                <a:tc>
                  <a:txBody>
                    <a:bodyPr/>
                    <a:lstStyle/>
                    <a:p>
                      <a:pPr algn="ctr"/>
                      <a:endParaRPr lang="en-GB" sz="1000" dirty="0">
                        <a:latin typeface="Calisto MT" panose="02040603050505030304" pitchFamily="18" charset="0"/>
                      </a:endParaRPr>
                    </a:p>
                  </a:txBody>
                  <a:tcPr marT="43104" marB="43104">
                    <a:cell3D prstMaterial="dkEdge">
                      <a:bevel prst="slope"/>
                      <a:lightRig rig="flood" dir="t"/>
                    </a:cell3D>
                    <a:solidFill>
                      <a:schemeClr val="bg1"/>
                    </a:solidFill>
                  </a:tcPr>
                </a:tc>
                <a:extLst>
                  <a:ext uri="{0D108BD9-81ED-4DB2-BD59-A6C34878D82A}">
                    <a16:rowId xmlns:a16="http://schemas.microsoft.com/office/drawing/2014/main" val="10004"/>
                  </a:ext>
                </a:extLst>
              </a:tr>
            </a:tbl>
          </a:graphicData>
        </a:graphic>
      </p:graphicFrame>
      <p:sp>
        <p:nvSpPr>
          <p:cNvPr id="37" name="Rectangle 36"/>
          <p:cNvSpPr/>
          <p:nvPr/>
        </p:nvSpPr>
        <p:spPr>
          <a:xfrm>
            <a:off x="122535" y="461398"/>
            <a:ext cx="8817860" cy="930939"/>
          </a:xfrm>
          <a:prstGeom prst="rect">
            <a:avLst/>
          </a:prstGeom>
          <a:solidFill>
            <a:schemeClr val="bg1">
              <a:lumMod val="75000"/>
            </a:schemeClr>
          </a:solidFill>
          <a:ln w="57150">
            <a:solidFill>
              <a:schemeClr val="tx1"/>
            </a:solidFill>
          </a:ln>
        </p:spPr>
        <p:style>
          <a:lnRef idx="2">
            <a:schemeClr val="accent1"/>
          </a:lnRef>
          <a:fillRef idx="1">
            <a:schemeClr val="lt1"/>
          </a:fillRef>
          <a:effectRef idx="0">
            <a:schemeClr val="accent1"/>
          </a:effectRef>
          <a:fontRef idx="minor">
            <a:schemeClr val="dk1"/>
          </a:fontRef>
        </p:style>
        <p:txBody>
          <a:bodyPr lIns="35094" tIns="44570" rIns="89140" bIns="44570" rtlCol="0" anchor="t" anchorCtr="0"/>
          <a:lstStyle/>
          <a:p>
            <a:pPr algn="ctr" defTabSz="891387"/>
            <a:r>
              <a:rPr lang="en-GB" sz="1539" b="1" dirty="0">
                <a:solidFill>
                  <a:prstClr val="black"/>
                </a:solidFill>
                <a:latin typeface="Calisto MT" panose="02040603050505030304" pitchFamily="18" charset="0"/>
              </a:rPr>
              <a:t>Maths  Department</a:t>
            </a:r>
          </a:p>
          <a:p>
            <a:pPr defTabSz="891387"/>
            <a:r>
              <a:rPr lang="en-GB" sz="1539" b="1" dirty="0">
                <a:solidFill>
                  <a:prstClr val="black"/>
                </a:solidFill>
                <a:latin typeface="Calisto MT" panose="02040603050505030304" pitchFamily="18" charset="0"/>
              </a:rPr>
              <a:t> </a:t>
            </a:r>
          </a:p>
          <a:p>
            <a:pPr algn="ctr" defTabSz="891387"/>
            <a:r>
              <a:rPr lang="en-GB" sz="1539" b="1" dirty="0">
                <a:solidFill>
                  <a:prstClr val="black"/>
                </a:solidFill>
                <a:latin typeface="Calisto MT" panose="02040603050505030304" pitchFamily="18" charset="0"/>
              </a:rPr>
              <a:t>Programme of Study for New GCSE- Year 10 Foundation (2021-22)</a:t>
            </a:r>
          </a:p>
        </p:txBody>
      </p:sp>
      <p:sp>
        <p:nvSpPr>
          <p:cNvPr id="51" name="Rectangle 50"/>
          <p:cNvSpPr/>
          <p:nvPr/>
        </p:nvSpPr>
        <p:spPr>
          <a:xfrm>
            <a:off x="98274" y="366078"/>
            <a:ext cx="8953795" cy="6223926"/>
          </a:xfrm>
          <a:prstGeom prst="rect">
            <a:avLst/>
          </a:prstGeom>
          <a:noFill/>
          <a:ln w="1174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89193" tIns="44596" rIns="89193" bIns="44596" spcCol="0" rtlCol="0" anchor="ctr"/>
          <a:lstStyle/>
          <a:p>
            <a:pPr algn="ctr"/>
            <a:endParaRPr lang="en-GB" sz="1539"/>
          </a:p>
        </p:txBody>
      </p:sp>
      <p:sp>
        <p:nvSpPr>
          <p:cNvPr id="38" name="Round Diagonal Corner Rectangle 37">
            <a:hlinkClick r:id="" action="ppaction://noaction"/>
          </p:cNvPr>
          <p:cNvSpPr>
            <a:spLocks/>
          </p:cNvSpPr>
          <p:nvPr/>
        </p:nvSpPr>
        <p:spPr>
          <a:xfrm>
            <a:off x="6727109" y="2102514"/>
            <a:ext cx="493173" cy="569766"/>
          </a:xfrm>
          <a:prstGeom prst="round2DiagRect">
            <a:avLst/>
          </a:prstGeom>
          <a:solidFill>
            <a:schemeClr val="tx1"/>
          </a:solidFill>
          <a:ln>
            <a:solidFill>
              <a:schemeClr val="bg1"/>
            </a:solidFill>
          </a:ln>
        </p:spPr>
        <p:style>
          <a:lnRef idx="3">
            <a:schemeClr val="lt1"/>
          </a:lnRef>
          <a:fillRef idx="1">
            <a:schemeClr val="accent3"/>
          </a:fillRef>
          <a:effectRef idx="1">
            <a:schemeClr val="accent3"/>
          </a:effectRef>
          <a:fontRef idx="minor">
            <a:schemeClr val="lt1"/>
          </a:fontRef>
        </p:style>
        <p:txBody>
          <a:bodyPr lIns="35094" tIns="44570" rIns="33844" bIns="44570"/>
          <a:lstStyle/>
          <a:p>
            <a:pPr algn="ctr" defTabSz="891391">
              <a:defRPr/>
            </a:pPr>
            <a:endParaRPr lang="en-GB" sz="1026" b="1" dirty="0">
              <a:solidFill>
                <a:schemeClr val="bg1"/>
              </a:solidFill>
              <a:latin typeface="Calisto MT" panose="02040603050505030304" pitchFamily="18" charset="0"/>
            </a:endParaRPr>
          </a:p>
          <a:p>
            <a:pPr algn="ctr" defTabSz="891391">
              <a:defRPr/>
            </a:pPr>
            <a:r>
              <a:rPr lang="en-GB" sz="1026" b="1" dirty="0">
                <a:solidFill>
                  <a:schemeClr val="bg1"/>
                </a:solidFill>
                <a:latin typeface="Calisto MT" panose="02040603050505030304" pitchFamily="18" charset="0"/>
              </a:rPr>
              <a:t>Assessment</a:t>
            </a:r>
          </a:p>
        </p:txBody>
      </p:sp>
      <p:sp>
        <p:nvSpPr>
          <p:cNvPr id="40" name="Round Diagonal Corner Rectangle 10">
            <a:hlinkClick r:id="" action="ppaction://noaction"/>
            <a:extLst>
              <a:ext uri="{FF2B5EF4-FFF2-40B4-BE49-F238E27FC236}">
                <a16:creationId xmlns:a16="http://schemas.microsoft.com/office/drawing/2014/main" id="{308F1820-8E81-40AC-8640-941E56954777}"/>
              </a:ext>
            </a:extLst>
          </p:cNvPr>
          <p:cNvSpPr>
            <a:spLocks/>
          </p:cNvSpPr>
          <p:nvPr/>
        </p:nvSpPr>
        <p:spPr>
          <a:xfrm>
            <a:off x="165475" y="2110986"/>
            <a:ext cx="812629" cy="554109"/>
          </a:xfrm>
          <a:prstGeom prst="round2DiagRect">
            <a:avLst/>
          </a:prstGeom>
          <a:solidFill>
            <a:srgbClr val="3B5AF7"/>
          </a:solidFill>
          <a:ln w="38100">
            <a:solidFill>
              <a:schemeClr val="tx1"/>
            </a:solidFill>
          </a:ln>
        </p:spPr>
        <p:style>
          <a:lnRef idx="1">
            <a:schemeClr val="accent4"/>
          </a:lnRef>
          <a:fillRef idx="2">
            <a:schemeClr val="accent4"/>
          </a:fillRef>
          <a:effectRef idx="1">
            <a:schemeClr val="accent4"/>
          </a:effectRef>
          <a:fontRef idx="minor">
            <a:schemeClr val="dk1"/>
          </a:fontRef>
        </p:style>
        <p:txBody>
          <a:bodyPr lIns="35094" tIns="44570" rIns="33844" bIns="44570"/>
          <a:lstStyle/>
          <a:p>
            <a:pPr algn="ctr" defTabSz="891863">
              <a:defRPr/>
            </a:pPr>
            <a:r>
              <a:rPr lang="en-GB" sz="941" b="1" kern="0" dirty="0">
                <a:solidFill>
                  <a:schemeClr val="bg1"/>
                </a:solidFill>
                <a:latin typeface="Calisto MT" panose="02040603050505030304" pitchFamily="18" charset="0"/>
              </a:rPr>
              <a:t>INSET DAYS</a:t>
            </a:r>
          </a:p>
        </p:txBody>
      </p:sp>
      <p:sp>
        <p:nvSpPr>
          <p:cNvPr id="60" name="Round Diagonal Corner Rectangle 74">
            <a:hlinkClick r:id="" action="ppaction://noaction"/>
            <a:extLst>
              <a:ext uri="{FF2B5EF4-FFF2-40B4-BE49-F238E27FC236}">
                <a16:creationId xmlns:a16="http://schemas.microsoft.com/office/drawing/2014/main" id="{18DFEF88-A273-43A7-BEC9-4C1660B85E5A}"/>
              </a:ext>
            </a:extLst>
          </p:cNvPr>
          <p:cNvSpPr>
            <a:spLocks/>
          </p:cNvSpPr>
          <p:nvPr/>
        </p:nvSpPr>
        <p:spPr>
          <a:xfrm>
            <a:off x="4601741" y="3059051"/>
            <a:ext cx="818494" cy="569766"/>
          </a:xfrm>
          <a:prstGeom prst="round2DiagRect">
            <a:avLst/>
          </a:prstGeom>
          <a:solidFill>
            <a:schemeClr val="tx1"/>
          </a:solidFill>
          <a:ln>
            <a:solidFill>
              <a:schemeClr val="bg1"/>
            </a:solidFill>
          </a:ln>
        </p:spPr>
        <p:style>
          <a:lnRef idx="3">
            <a:schemeClr val="lt1"/>
          </a:lnRef>
          <a:fillRef idx="1">
            <a:schemeClr val="accent3"/>
          </a:fillRef>
          <a:effectRef idx="1">
            <a:schemeClr val="accent3"/>
          </a:effectRef>
          <a:fontRef idx="minor">
            <a:schemeClr val="lt1"/>
          </a:fontRef>
        </p:style>
        <p:txBody>
          <a:bodyPr lIns="35094" tIns="44570" rIns="33844" bIns="44570"/>
          <a:lstStyle/>
          <a:p>
            <a:pPr algn="ctr" defTabSz="891391">
              <a:defRPr/>
            </a:pPr>
            <a:endParaRPr lang="en-GB" sz="1026" b="1" dirty="0">
              <a:solidFill>
                <a:schemeClr val="bg1"/>
              </a:solidFill>
              <a:latin typeface="Calisto MT" panose="02040603050505030304" pitchFamily="18" charset="0"/>
            </a:endParaRPr>
          </a:p>
          <a:p>
            <a:pPr algn="ctr" defTabSz="891391">
              <a:defRPr/>
            </a:pPr>
            <a:r>
              <a:rPr lang="en-GB" sz="1026" b="1" dirty="0">
                <a:solidFill>
                  <a:schemeClr val="bg1"/>
                </a:solidFill>
                <a:latin typeface="Calisto MT" panose="02040603050505030304" pitchFamily="18" charset="0"/>
              </a:rPr>
              <a:t>Assessment</a:t>
            </a:r>
          </a:p>
        </p:txBody>
      </p:sp>
      <p:sp>
        <p:nvSpPr>
          <p:cNvPr id="34" name="Round Diagonal Corner Rectangle 10">
            <a:hlinkClick r:id="" action="ppaction://noaction"/>
            <a:extLst>
              <a:ext uri="{FF2B5EF4-FFF2-40B4-BE49-F238E27FC236}">
                <a16:creationId xmlns:a16="http://schemas.microsoft.com/office/drawing/2014/main" id="{29D4E6DC-2D16-40A2-BB81-36B768D7D92E}"/>
              </a:ext>
            </a:extLst>
          </p:cNvPr>
          <p:cNvSpPr>
            <a:spLocks/>
          </p:cNvSpPr>
          <p:nvPr/>
        </p:nvSpPr>
        <p:spPr>
          <a:xfrm>
            <a:off x="1052640" y="2062042"/>
            <a:ext cx="1405414" cy="587730"/>
          </a:xfrm>
          <a:prstGeom prst="round2DiagRect">
            <a:avLst/>
          </a:prstGeom>
          <a:solidFill>
            <a:srgbClr val="FFFF00"/>
          </a:solidFill>
          <a:ln w="38100">
            <a:solidFill>
              <a:schemeClr val="tx1"/>
            </a:solidFill>
          </a:ln>
        </p:spPr>
        <p:style>
          <a:lnRef idx="1">
            <a:schemeClr val="accent4"/>
          </a:lnRef>
          <a:fillRef idx="2">
            <a:schemeClr val="accent4"/>
          </a:fillRef>
          <a:effectRef idx="1">
            <a:schemeClr val="accent4"/>
          </a:effectRef>
          <a:fontRef idx="minor">
            <a:schemeClr val="dk1"/>
          </a:fontRef>
        </p:style>
        <p:txBody>
          <a:bodyPr lIns="35979" tIns="45693" rIns="34697" bIns="45693"/>
          <a:lstStyle/>
          <a:p>
            <a:pPr algn="ctr" defTabSz="913861">
              <a:defRPr/>
            </a:pPr>
            <a:r>
              <a:rPr lang="en-GB" sz="1400" b="1" dirty="0">
                <a:solidFill>
                  <a:prstClr val="black"/>
                </a:solidFill>
                <a:hlinkClick r:id="rId2" action="ppaction://hlinksldjump"/>
              </a:rPr>
              <a:t>9a.Real-life graphs</a:t>
            </a:r>
            <a:endParaRPr lang="en-GB" sz="1400" b="1" dirty="0">
              <a:solidFill>
                <a:prstClr val="black"/>
              </a:solidFill>
              <a:latin typeface="Verdana" pitchFamily="34" charset="0"/>
            </a:endParaRPr>
          </a:p>
        </p:txBody>
      </p:sp>
      <p:sp>
        <p:nvSpPr>
          <p:cNvPr id="35" name="Round Diagonal Corner Rectangle 11">
            <a:hlinkClick r:id="" action="ppaction://noaction"/>
            <a:extLst>
              <a:ext uri="{FF2B5EF4-FFF2-40B4-BE49-F238E27FC236}">
                <a16:creationId xmlns:a16="http://schemas.microsoft.com/office/drawing/2014/main" id="{6E4DA640-F7D3-4F05-8C15-BB222F61C2ED}"/>
              </a:ext>
            </a:extLst>
          </p:cNvPr>
          <p:cNvSpPr>
            <a:spLocks/>
          </p:cNvSpPr>
          <p:nvPr/>
        </p:nvSpPr>
        <p:spPr>
          <a:xfrm>
            <a:off x="2547319" y="2083215"/>
            <a:ext cx="1674713" cy="595872"/>
          </a:xfrm>
          <a:prstGeom prst="round2DiagRect">
            <a:avLst/>
          </a:prstGeom>
          <a:solidFill>
            <a:srgbClr val="FFFF00"/>
          </a:solidFill>
          <a:ln w="38100">
            <a:solidFill>
              <a:schemeClr val="tx1"/>
            </a:solidFill>
          </a:ln>
        </p:spPr>
        <p:style>
          <a:lnRef idx="1">
            <a:schemeClr val="accent4"/>
          </a:lnRef>
          <a:fillRef idx="2">
            <a:schemeClr val="accent4"/>
          </a:fillRef>
          <a:effectRef idx="1">
            <a:schemeClr val="accent4"/>
          </a:effectRef>
          <a:fontRef idx="minor">
            <a:schemeClr val="dk1"/>
          </a:fontRef>
        </p:style>
        <p:txBody>
          <a:bodyPr lIns="35979" tIns="45693" rIns="34697" bIns="45693"/>
          <a:lstStyle/>
          <a:p>
            <a:pPr algn="ctr" defTabSz="913861">
              <a:defRPr/>
            </a:pPr>
            <a:r>
              <a:rPr lang="en-GB" sz="1400" b="1" dirty="0">
                <a:solidFill>
                  <a:prstClr val="black"/>
                </a:solidFill>
              </a:rPr>
              <a:t>9b. </a:t>
            </a:r>
            <a:r>
              <a:rPr lang="en-GB" sz="1400" b="1" dirty="0">
                <a:solidFill>
                  <a:prstClr val="black"/>
                </a:solidFill>
                <a:hlinkClick r:id="rId3" action="ppaction://hlinksldjump"/>
              </a:rPr>
              <a:t>Straight-line graphs</a:t>
            </a:r>
            <a:endParaRPr lang="en-GB" sz="1400" b="1" dirty="0">
              <a:solidFill>
                <a:prstClr val="black"/>
              </a:solidFill>
              <a:latin typeface="Verdana" pitchFamily="34" charset="0"/>
            </a:endParaRPr>
          </a:p>
        </p:txBody>
      </p:sp>
      <p:sp>
        <p:nvSpPr>
          <p:cNvPr id="36" name="Round Diagonal Corner Rectangle 12">
            <a:hlinkClick r:id="" action="ppaction://noaction"/>
            <a:extLst>
              <a:ext uri="{FF2B5EF4-FFF2-40B4-BE49-F238E27FC236}">
                <a16:creationId xmlns:a16="http://schemas.microsoft.com/office/drawing/2014/main" id="{E23C5ACF-7224-4832-A9A2-C6157D02C6AA}"/>
              </a:ext>
            </a:extLst>
          </p:cNvPr>
          <p:cNvSpPr>
            <a:spLocks/>
          </p:cNvSpPr>
          <p:nvPr/>
        </p:nvSpPr>
        <p:spPr>
          <a:xfrm>
            <a:off x="4323932" y="2083214"/>
            <a:ext cx="1420615" cy="576489"/>
          </a:xfrm>
          <a:prstGeom prst="round2DiagRect">
            <a:avLst/>
          </a:prstGeom>
          <a:solidFill>
            <a:schemeClr val="accent6">
              <a:lumMod val="20000"/>
              <a:lumOff val="80000"/>
            </a:schemeClr>
          </a:solidFill>
          <a:ln w="38100">
            <a:solidFill>
              <a:schemeClr val="tx1"/>
            </a:solidFill>
          </a:ln>
        </p:spPr>
        <p:style>
          <a:lnRef idx="1">
            <a:schemeClr val="accent6"/>
          </a:lnRef>
          <a:fillRef idx="2">
            <a:schemeClr val="accent6"/>
          </a:fillRef>
          <a:effectRef idx="1">
            <a:schemeClr val="accent6"/>
          </a:effectRef>
          <a:fontRef idx="minor">
            <a:schemeClr val="dk1"/>
          </a:fontRef>
        </p:style>
        <p:txBody>
          <a:bodyPr lIns="35979" tIns="45693" rIns="34697" bIns="45693"/>
          <a:lstStyle/>
          <a:p>
            <a:pPr algn="ctr" defTabSz="913861">
              <a:defRPr/>
            </a:pPr>
            <a:r>
              <a:rPr lang="en-GB" sz="1200" b="1" dirty="0">
                <a:solidFill>
                  <a:prstClr val="black"/>
                </a:solidFill>
              </a:rPr>
              <a:t>10a. Transformations I</a:t>
            </a:r>
            <a:endParaRPr lang="en-GB" sz="1200" b="1" dirty="0">
              <a:solidFill>
                <a:prstClr val="black"/>
              </a:solidFill>
              <a:latin typeface="Verdana" pitchFamily="34" charset="0"/>
            </a:endParaRPr>
          </a:p>
        </p:txBody>
      </p:sp>
      <p:sp>
        <p:nvSpPr>
          <p:cNvPr id="39" name="Round Diagonal Corner Rectangle 13">
            <a:hlinkClick r:id="" action="ppaction://noaction"/>
            <a:extLst>
              <a:ext uri="{FF2B5EF4-FFF2-40B4-BE49-F238E27FC236}">
                <a16:creationId xmlns:a16="http://schemas.microsoft.com/office/drawing/2014/main" id="{C45D200C-74F5-403E-AFDA-BE016C2CEC17}"/>
              </a:ext>
            </a:extLst>
          </p:cNvPr>
          <p:cNvSpPr>
            <a:spLocks/>
          </p:cNvSpPr>
          <p:nvPr/>
        </p:nvSpPr>
        <p:spPr>
          <a:xfrm>
            <a:off x="5832568" y="2083214"/>
            <a:ext cx="1359567" cy="576489"/>
          </a:xfrm>
          <a:prstGeom prst="round2DiagRect">
            <a:avLst/>
          </a:prstGeom>
          <a:solidFill>
            <a:schemeClr val="accent6">
              <a:lumMod val="20000"/>
              <a:lumOff val="80000"/>
            </a:schemeClr>
          </a:solidFill>
          <a:ln w="38100">
            <a:solidFill>
              <a:schemeClr val="tx1"/>
            </a:solidFill>
          </a:ln>
        </p:spPr>
        <p:style>
          <a:lnRef idx="1">
            <a:schemeClr val="accent6"/>
          </a:lnRef>
          <a:fillRef idx="2">
            <a:schemeClr val="accent6"/>
          </a:fillRef>
          <a:effectRef idx="1">
            <a:schemeClr val="accent6"/>
          </a:effectRef>
          <a:fontRef idx="minor">
            <a:schemeClr val="dk1"/>
          </a:fontRef>
        </p:style>
        <p:txBody>
          <a:bodyPr lIns="35979" tIns="45693" rIns="34697" bIns="45693"/>
          <a:lstStyle/>
          <a:p>
            <a:pPr algn="ctr" defTabSz="913861">
              <a:defRPr/>
            </a:pPr>
            <a:r>
              <a:rPr lang="en-GB" sz="1200" b="1" dirty="0">
                <a:solidFill>
                  <a:prstClr val="black"/>
                </a:solidFill>
                <a:hlinkClick r:id="rId4" action="ppaction://hlinksldjump"/>
              </a:rPr>
              <a:t>10b. Transformations II</a:t>
            </a:r>
            <a:endParaRPr lang="en-GB" sz="1200" b="1" dirty="0">
              <a:solidFill>
                <a:prstClr val="black"/>
              </a:solidFill>
              <a:latin typeface="Verdana" pitchFamily="34" charset="0"/>
            </a:endParaRPr>
          </a:p>
        </p:txBody>
      </p:sp>
      <p:sp>
        <p:nvSpPr>
          <p:cNvPr id="41" name="Round Diagonal Corner Rectangle 15">
            <a:hlinkClick r:id="" action="ppaction://noaction"/>
            <a:extLst>
              <a:ext uri="{FF2B5EF4-FFF2-40B4-BE49-F238E27FC236}">
                <a16:creationId xmlns:a16="http://schemas.microsoft.com/office/drawing/2014/main" id="{2ABE8230-9637-4AA9-8B0A-C46C433901DB}"/>
              </a:ext>
            </a:extLst>
          </p:cNvPr>
          <p:cNvSpPr>
            <a:spLocks/>
          </p:cNvSpPr>
          <p:nvPr/>
        </p:nvSpPr>
        <p:spPr>
          <a:xfrm>
            <a:off x="1073690" y="3068960"/>
            <a:ext cx="2240930" cy="549948"/>
          </a:xfrm>
          <a:prstGeom prst="round2DiagRect">
            <a:avLst/>
          </a:prstGeom>
          <a:solidFill>
            <a:srgbClr val="00B0F0"/>
          </a:solidFill>
          <a:ln w="38100">
            <a:solidFill>
              <a:schemeClr val="tx1"/>
            </a:solidFill>
          </a:ln>
        </p:spPr>
        <p:style>
          <a:lnRef idx="1">
            <a:schemeClr val="accent6"/>
          </a:lnRef>
          <a:fillRef idx="3">
            <a:schemeClr val="accent6"/>
          </a:fillRef>
          <a:effectRef idx="2">
            <a:schemeClr val="accent6"/>
          </a:effectRef>
          <a:fontRef idx="minor">
            <a:schemeClr val="lt1"/>
          </a:fontRef>
        </p:style>
        <p:txBody>
          <a:bodyPr lIns="35979" tIns="45693" rIns="34697" bIns="45693"/>
          <a:lstStyle/>
          <a:p>
            <a:pPr algn="ctr" defTabSz="913861">
              <a:defRPr/>
            </a:pPr>
            <a:r>
              <a:rPr lang="en-GB" sz="1200" dirty="0">
                <a:solidFill>
                  <a:prstClr val="black"/>
                </a:solidFill>
              </a:rPr>
              <a:t>12.Right-angled triangles: Pythagoras and trigonometry</a:t>
            </a:r>
            <a:endParaRPr lang="en-GB" sz="1200" b="1" dirty="0">
              <a:solidFill>
                <a:prstClr val="black"/>
              </a:solidFill>
              <a:latin typeface="Verdana" pitchFamily="34" charset="0"/>
            </a:endParaRPr>
          </a:p>
        </p:txBody>
      </p:sp>
      <p:sp>
        <p:nvSpPr>
          <p:cNvPr id="42" name="Round Diagonal Corner Rectangle 16">
            <a:hlinkClick r:id="" action="ppaction://noaction"/>
            <a:extLst>
              <a:ext uri="{FF2B5EF4-FFF2-40B4-BE49-F238E27FC236}">
                <a16:creationId xmlns:a16="http://schemas.microsoft.com/office/drawing/2014/main" id="{CE9B1830-DCE5-4364-AFE6-674FD6715FA2}"/>
              </a:ext>
            </a:extLst>
          </p:cNvPr>
          <p:cNvSpPr>
            <a:spLocks/>
          </p:cNvSpPr>
          <p:nvPr/>
        </p:nvSpPr>
        <p:spPr>
          <a:xfrm>
            <a:off x="132593" y="3068960"/>
            <a:ext cx="831634" cy="482805"/>
          </a:xfrm>
          <a:prstGeom prst="round2DiagRect">
            <a:avLst/>
          </a:prstGeom>
          <a:ln>
            <a:solidFill>
              <a:schemeClr val="tx1"/>
            </a:solidFill>
          </a:ln>
        </p:spPr>
        <p:style>
          <a:lnRef idx="3">
            <a:schemeClr val="lt1"/>
          </a:lnRef>
          <a:fillRef idx="1">
            <a:schemeClr val="accent3"/>
          </a:fillRef>
          <a:effectRef idx="1">
            <a:schemeClr val="accent3"/>
          </a:effectRef>
          <a:fontRef idx="minor">
            <a:schemeClr val="lt1"/>
          </a:fontRef>
        </p:style>
        <p:txBody>
          <a:bodyPr lIns="35979" tIns="45693" rIns="34697" bIns="45693"/>
          <a:lstStyle/>
          <a:p>
            <a:pPr algn="ctr" defTabSz="913861">
              <a:defRPr/>
            </a:pPr>
            <a:r>
              <a:rPr lang="en-GB" sz="1200" b="1" dirty="0">
                <a:solidFill>
                  <a:prstClr val="black"/>
                </a:solidFill>
                <a:hlinkClick r:id="rId5" action="ppaction://hlinksldjump"/>
              </a:rPr>
              <a:t>11b.Proportions</a:t>
            </a:r>
            <a:endParaRPr lang="en-GB" sz="1200" b="1" dirty="0">
              <a:solidFill>
                <a:prstClr val="black"/>
              </a:solidFill>
              <a:latin typeface="Verdana" pitchFamily="34" charset="0"/>
            </a:endParaRPr>
          </a:p>
        </p:txBody>
      </p:sp>
      <p:sp>
        <p:nvSpPr>
          <p:cNvPr id="43" name="Round Diagonal Corner Rectangle 17">
            <a:hlinkClick r:id="" action="ppaction://noaction"/>
            <a:extLst>
              <a:ext uri="{FF2B5EF4-FFF2-40B4-BE49-F238E27FC236}">
                <a16:creationId xmlns:a16="http://schemas.microsoft.com/office/drawing/2014/main" id="{EC523827-2EA8-4B3C-BE67-9D9728F6348D}"/>
              </a:ext>
            </a:extLst>
          </p:cNvPr>
          <p:cNvSpPr>
            <a:spLocks/>
          </p:cNvSpPr>
          <p:nvPr/>
        </p:nvSpPr>
        <p:spPr>
          <a:xfrm>
            <a:off x="8238116" y="1985824"/>
            <a:ext cx="765141" cy="621515"/>
          </a:xfrm>
          <a:prstGeom prst="round2DiagRect">
            <a:avLst/>
          </a:prstGeom>
          <a:ln>
            <a:solidFill>
              <a:schemeClr val="tx1"/>
            </a:solidFill>
          </a:ln>
        </p:spPr>
        <p:style>
          <a:lnRef idx="3">
            <a:schemeClr val="lt1"/>
          </a:lnRef>
          <a:fillRef idx="1">
            <a:schemeClr val="accent3"/>
          </a:fillRef>
          <a:effectRef idx="1">
            <a:schemeClr val="accent3"/>
          </a:effectRef>
          <a:fontRef idx="minor">
            <a:schemeClr val="lt1"/>
          </a:fontRef>
        </p:style>
        <p:txBody>
          <a:bodyPr lIns="35979" tIns="45693" rIns="34697" bIns="45693"/>
          <a:lstStyle/>
          <a:p>
            <a:pPr algn="ctr" defTabSz="913861">
              <a:defRPr/>
            </a:pPr>
            <a:endParaRPr lang="en-GB" sz="1200" b="1" dirty="0">
              <a:solidFill>
                <a:prstClr val="black"/>
              </a:solidFill>
            </a:endParaRPr>
          </a:p>
          <a:p>
            <a:pPr algn="ctr" defTabSz="913861">
              <a:defRPr/>
            </a:pPr>
            <a:r>
              <a:rPr lang="en-GB" sz="1200" b="1" dirty="0">
                <a:solidFill>
                  <a:prstClr val="black"/>
                </a:solidFill>
                <a:hlinkClick r:id="rId6" action="ppaction://hlinksldjump"/>
              </a:rPr>
              <a:t>11a.Ratio</a:t>
            </a:r>
            <a:endParaRPr lang="en-GB" sz="1200" b="1" dirty="0">
              <a:solidFill>
                <a:prstClr val="black"/>
              </a:solidFill>
              <a:latin typeface="Verdana" pitchFamily="34" charset="0"/>
            </a:endParaRPr>
          </a:p>
        </p:txBody>
      </p:sp>
      <p:sp>
        <p:nvSpPr>
          <p:cNvPr id="44" name="Round Diagonal Corner Rectangle 18">
            <a:hlinkClick r:id="" action="ppaction://noaction"/>
            <a:extLst>
              <a:ext uri="{FF2B5EF4-FFF2-40B4-BE49-F238E27FC236}">
                <a16:creationId xmlns:a16="http://schemas.microsoft.com/office/drawing/2014/main" id="{5857BC05-3DC4-4EEA-BD31-80CD49993765}"/>
              </a:ext>
            </a:extLst>
          </p:cNvPr>
          <p:cNvSpPr>
            <a:spLocks/>
          </p:cNvSpPr>
          <p:nvPr/>
        </p:nvSpPr>
        <p:spPr>
          <a:xfrm>
            <a:off x="3432923" y="3068959"/>
            <a:ext cx="1070393" cy="513165"/>
          </a:xfrm>
          <a:prstGeom prst="round2DiagRect">
            <a:avLst/>
          </a:prstGeom>
          <a:solidFill>
            <a:srgbClr val="33CC33"/>
          </a:solidFill>
          <a:ln w="38100">
            <a:solidFill>
              <a:schemeClr val="tx1"/>
            </a:solidFill>
          </a:ln>
        </p:spPr>
        <p:style>
          <a:lnRef idx="1">
            <a:schemeClr val="accent6"/>
          </a:lnRef>
          <a:fillRef idx="3">
            <a:schemeClr val="accent6"/>
          </a:fillRef>
          <a:effectRef idx="2">
            <a:schemeClr val="accent6"/>
          </a:effectRef>
          <a:fontRef idx="minor">
            <a:schemeClr val="lt1"/>
          </a:fontRef>
        </p:style>
        <p:txBody>
          <a:bodyPr lIns="35979" tIns="45693" rIns="34697" bIns="45693"/>
          <a:lstStyle/>
          <a:p>
            <a:pPr algn="ctr" defTabSz="913861">
              <a:defRPr/>
            </a:pPr>
            <a:r>
              <a:rPr lang="en-GB" sz="1400" b="1" dirty="0">
                <a:solidFill>
                  <a:prstClr val="black"/>
                </a:solidFill>
              </a:rPr>
              <a:t>13a</a:t>
            </a:r>
          </a:p>
          <a:p>
            <a:pPr algn="ctr" defTabSz="913861">
              <a:defRPr/>
            </a:pPr>
            <a:r>
              <a:rPr lang="en-GB" sz="1400" b="1" dirty="0">
                <a:solidFill>
                  <a:prstClr val="black"/>
                </a:solidFill>
              </a:rPr>
              <a:t>Probability I </a:t>
            </a:r>
            <a:endParaRPr lang="en-GB" sz="1400" b="1" dirty="0">
              <a:solidFill>
                <a:prstClr val="black"/>
              </a:solidFill>
              <a:latin typeface="Verdana" pitchFamily="34" charset="0"/>
            </a:endParaRPr>
          </a:p>
        </p:txBody>
      </p:sp>
      <p:sp>
        <p:nvSpPr>
          <p:cNvPr id="45" name="Round Diagonal Corner Rectangle 20">
            <a:hlinkClick r:id="" action="ppaction://noaction"/>
            <a:extLst>
              <a:ext uri="{FF2B5EF4-FFF2-40B4-BE49-F238E27FC236}">
                <a16:creationId xmlns:a16="http://schemas.microsoft.com/office/drawing/2014/main" id="{8B652805-6A1E-4E82-88D6-9D8D16D92D02}"/>
              </a:ext>
            </a:extLst>
          </p:cNvPr>
          <p:cNvSpPr>
            <a:spLocks/>
          </p:cNvSpPr>
          <p:nvPr/>
        </p:nvSpPr>
        <p:spPr>
          <a:xfrm>
            <a:off x="7368757" y="3068959"/>
            <a:ext cx="1523723" cy="585459"/>
          </a:xfrm>
          <a:prstGeom prst="round2DiagRect">
            <a:avLst/>
          </a:prstGeom>
          <a:solidFill>
            <a:srgbClr val="33CC33"/>
          </a:solidFill>
          <a:ln w="38100">
            <a:solidFill>
              <a:schemeClr val="tx1"/>
            </a:solidFill>
          </a:ln>
        </p:spPr>
        <p:style>
          <a:lnRef idx="1">
            <a:schemeClr val="accent6"/>
          </a:lnRef>
          <a:fillRef idx="3">
            <a:schemeClr val="accent6"/>
          </a:fillRef>
          <a:effectRef idx="2">
            <a:schemeClr val="accent6"/>
          </a:effectRef>
          <a:fontRef idx="minor">
            <a:schemeClr val="lt1"/>
          </a:fontRef>
        </p:style>
        <p:txBody>
          <a:bodyPr lIns="35979" tIns="45693" rIns="34697" bIns="45693"/>
          <a:lstStyle/>
          <a:p>
            <a:pPr algn="ctr" defTabSz="913861">
              <a:defRPr/>
            </a:pPr>
            <a:r>
              <a:rPr lang="en-GB" sz="1400" b="1" dirty="0">
                <a:solidFill>
                  <a:prstClr val="black"/>
                </a:solidFill>
              </a:rPr>
              <a:t>13b</a:t>
            </a:r>
          </a:p>
          <a:p>
            <a:pPr algn="ctr" defTabSz="913861">
              <a:defRPr/>
            </a:pPr>
            <a:r>
              <a:rPr lang="en-GB" sz="1400" b="1" dirty="0">
                <a:solidFill>
                  <a:prstClr val="black"/>
                </a:solidFill>
              </a:rPr>
              <a:t>Probability II </a:t>
            </a:r>
            <a:endParaRPr lang="en-GB" sz="1400" b="1" dirty="0">
              <a:solidFill>
                <a:prstClr val="black"/>
              </a:solidFill>
              <a:latin typeface="Verdana" pitchFamily="34" charset="0"/>
            </a:endParaRPr>
          </a:p>
        </p:txBody>
      </p:sp>
      <p:sp>
        <p:nvSpPr>
          <p:cNvPr id="54" name="Round Diagonal Corner Rectangle 21">
            <a:hlinkClick r:id="" action="ppaction://noaction"/>
            <a:extLst>
              <a:ext uri="{FF2B5EF4-FFF2-40B4-BE49-F238E27FC236}">
                <a16:creationId xmlns:a16="http://schemas.microsoft.com/office/drawing/2014/main" id="{6A5492FA-C3B2-4813-9752-E3E866A7E8A7}"/>
              </a:ext>
            </a:extLst>
          </p:cNvPr>
          <p:cNvSpPr>
            <a:spLocks/>
          </p:cNvSpPr>
          <p:nvPr/>
        </p:nvSpPr>
        <p:spPr>
          <a:xfrm>
            <a:off x="161232" y="4060678"/>
            <a:ext cx="1700267" cy="541453"/>
          </a:xfrm>
          <a:prstGeom prst="round2DiagRect">
            <a:avLst/>
          </a:prstGeom>
          <a:solidFill>
            <a:schemeClr val="accent4">
              <a:lumMod val="40000"/>
              <a:lumOff val="60000"/>
            </a:schemeClr>
          </a:solidFill>
          <a:ln w="38100">
            <a:solidFill>
              <a:schemeClr val="tx1"/>
            </a:solidFill>
          </a:ln>
        </p:spPr>
        <p:style>
          <a:lnRef idx="1">
            <a:schemeClr val="accent3"/>
          </a:lnRef>
          <a:fillRef idx="2">
            <a:schemeClr val="accent3"/>
          </a:fillRef>
          <a:effectRef idx="1">
            <a:schemeClr val="accent3"/>
          </a:effectRef>
          <a:fontRef idx="minor">
            <a:schemeClr val="dk1"/>
          </a:fontRef>
        </p:style>
        <p:txBody>
          <a:bodyPr lIns="35979" tIns="45693" rIns="34697" bIns="45693"/>
          <a:lstStyle/>
          <a:p>
            <a:pPr algn="ctr" defTabSz="913861">
              <a:defRPr/>
            </a:pPr>
            <a:r>
              <a:rPr lang="en-GB" sz="1400" dirty="0">
                <a:solidFill>
                  <a:prstClr val="black"/>
                </a:solidFill>
              </a:rPr>
              <a:t>14.Multiplicative reasoning</a:t>
            </a:r>
            <a:endParaRPr lang="en-GB" sz="1400" b="1" dirty="0">
              <a:solidFill>
                <a:prstClr val="black"/>
              </a:solidFill>
              <a:latin typeface="Verdana" pitchFamily="34" charset="0"/>
            </a:endParaRPr>
          </a:p>
        </p:txBody>
      </p:sp>
      <p:sp>
        <p:nvSpPr>
          <p:cNvPr id="55" name="Round Diagonal Corner Rectangle 22">
            <a:hlinkClick r:id="" action="ppaction://noaction"/>
            <a:extLst>
              <a:ext uri="{FF2B5EF4-FFF2-40B4-BE49-F238E27FC236}">
                <a16:creationId xmlns:a16="http://schemas.microsoft.com/office/drawing/2014/main" id="{0B6265CC-0953-4B88-A714-7038120C1ED7}"/>
              </a:ext>
            </a:extLst>
          </p:cNvPr>
          <p:cNvSpPr>
            <a:spLocks/>
          </p:cNvSpPr>
          <p:nvPr/>
        </p:nvSpPr>
        <p:spPr>
          <a:xfrm>
            <a:off x="1969924" y="4060678"/>
            <a:ext cx="1700267" cy="538979"/>
          </a:xfrm>
          <a:prstGeom prst="round2DiagRect">
            <a:avLst/>
          </a:prstGeom>
          <a:solidFill>
            <a:schemeClr val="accent2">
              <a:lumMod val="60000"/>
              <a:lumOff val="40000"/>
            </a:schemeClr>
          </a:solidFill>
          <a:ln w="38100">
            <a:solidFill>
              <a:schemeClr val="tx1"/>
            </a:solidFill>
          </a:ln>
        </p:spPr>
        <p:style>
          <a:lnRef idx="0">
            <a:schemeClr val="accent2"/>
          </a:lnRef>
          <a:fillRef idx="3">
            <a:schemeClr val="accent2"/>
          </a:fillRef>
          <a:effectRef idx="3">
            <a:schemeClr val="accent2"/>
          </a:effectRef>
          <a:fontRef idx="minor">
            <a:schemeClr val="lt1"/>
          </a:fontRef>
        </p:style>
        <p:txBody>
          <a:bodyPr lIns="35979" tIns="45693" rIns="34697" bIns="45693"/>
          <a:lstStyle/>
          <a:p>
            <a:pPr algn="ctr" defTabSz="913861">
              <a:defRPr/>
            </a:pPr>
            <a:r>
              <a:rPr lang="en-GB" sz="1200" b="1" dirty="0">
                <a:solidFill>
                  <a:prstClr val="black"/>
                </a:solidFill>
              </a:rPr>
              <a:t>15a.Plans and elevations.</a:t>
            </a:r>
            <a:endParaRPr lang="en-GB" sz="1200" b="1" dirty="0">
              <a:solidFill>
                <a:prstClr val="black"/>
              </a:solidFill>
              <a:latin typeface="Verdana" pitchFamily="34" charset="0"/>
            </a:endParaRPr>
          </a:p>
        </p:txBody>
      </p:sp>
      <p:sp>
        <p:nvSpPr>
          <p:cNvPr id="56" name="Round Diagonal Corner Rectangle 24">
            <a:hlinkClick r:id="" action="ppaction://noaction"/>
            <a:extLst>
              <a:ext uri="{FF2B5EF4-FFF2-40B4-BE49-F238E27FC236}">
                <a16:creationId xmlns:a16="http://schemas.microsoft.com/office/drawing/2014/main" id="{E44B1FF0-7EC2-4908-B5E4-8B3F09303449}"/>
              </a:ext>
            </a:extLst>
          </p:cNvPr>
          <p:cNvSpPr>
            <a:spLocks/>
          </p:cNvSpPr>
          <p:nvPr/>
        </p:nvSpPr>
        <p:spPr>
          <a:xfrm>
            <a:off x="5607787" y="4004696"/>
            <a:ext cx="1674713" cy="513165"/>
          </a:xfrm>
          <a:prstGeom prst="round2DiagRect">
            <a:avLst/>
          </a:prstGeom>
          <a:solidFill>
            <a:schemeClr val="accent3">
              <a:lumMod val="60000"/>
              <a:lumOff val="40000"/>
            </a:schemeClr>
          </a:solidFill>
          <a:ln w="38100">
            <a:solidFill>
              <a:schemeClr val="tx1"/>
            </a:solidFill>
          </a:ln>
        </p:spPr>
        <p:style>
          <a:lnRef idx="0">
            <a:schemeClr val="accent2"/>
          </a:lnRef>
          <a:fillRef idx="3">
            <a:schemeClr val="accent2"/>
          </a:fillRef>
          <a:effectRef idx="3">
            <a:schemeClr val="accent2"/>
          </a:effectRef>
          <a:fontRef idx="minor">
            <a:schemeClr val="lt1"/>
          </a:fontRef>
        </p:style>
        <p:txBody>
          <a:bodyPr lIns="35979" tIns="45693" rIns="34697" bIns="45693"/>
          <a:lstStyle/>
          <a:p>
            <a:pPr algn="ctr" defTabSz="913861">
              <a:defRPr/>
            </a:pPr>
            <a:r>
              <a:rPr lang="en-GB" sz="1200" dirty="0">
                <a:solidFill>
                  <a:prstClr val="black"/>
                </a:solidFill>
              </a:rPr>
              <a:t>15b.Constructions, loci and bearings</a:t>
            </a:r>
            <a:endParaRPr lang="en-GB" sz="1200" b="1" dirty="0">
              <a:solidFill>
                <a:prstClr val="black"/>
              </a:solidFill>
              <a:latin typeface="Verdana" pitchFamily="34" charset="0"/>
            </a:endParaRPr>
          </a:p>
        </p:txBody>
      </p:sp>
      <p:sp>
        <p:nvSpPr>
          <p:cNvPr id="57" name="Round Diagonal Corner Rectangle 25">
            <a:hlinkClick r:id="" action="ppaction://noaction"/>
            <a:extLst>
              <a:ext uri="{FF2B5EF4-FFF2-40B4-BE49-F238E27FC236}">
                <a16:creationId xmlns:a16="http://schemas.microsoft.com/office/drawing/2014/main" id="{5E8AA691-BE0F-4F63-BB9B-368FB5FF0EC4}"/>
              </a:ext>
            </a:extLst>
          </p:cNvPr>
          <p:cNvSpPr>
            <a:spLocks/>
          </p:cNvSpPr>
          <p:nvPr/>
        </p:nvSpPr>
        <p:spPr>
          <a:xfrm>
            <a:off x="7368757" y="3982116"/>
            <a:ext cx="1634500" cy="543393"/>
          </a:xfrm>
          <a:prstGeom prst="round2DiagRect">
            <a:avLst/>
          </a:prstGeom>
          <a:ln w="38100">
            <a:solidFill>
              <a:schemeClr val="tx1"/>
            </a:solidFill>
          </a:ln>
        </p:spPr>
        <p:style>
          <a:lnRef idx="0">
            <a:schemeClr val="accent6"/>
          </a:lnRef>
          <a:fillRef idx="3">
            <a:schemeClr val="accent6"/>
          </a:fillRef>
          <a:effectRef idx="3">
            <a:schemeClr val="accent6"/>
          </a:effectRef>
          <a:fontRef idx="minor">
            <a:schemeClr val="lt1"/>
          </a:fontRef>
        </p:style>
        <p:txBody>
          <a:bodyPr lIns="35979" tIns="45693" rIns="34697" bIns="45693"/>
          <a:lstStyle/>
          <a:p>
            <a:pPr algn="ctr" defTabSz="913861">
              <a:defRPr/>
            </a:pPr>
            <a:r>
              <a:rPr lang="en-GB" sz="1100" b="1" dirty="0">
                <a:solidFill>
                  <a:prstClr val="black"/>
                </a:solidFill>
              </a:rPr>
              <a:t>16a.Quadratic equations: expanding and factorising </a:t>
            </a:r>
            <a:endParaRPr lang="en-GB" sz="1100" b="1" dirty="0">
              <a:solidFill>
                <a:prstClr val="black"/>
              </a:solidFill>
              <a:latin typeface="Verdana" pitchFamily="34" charset="0"/>
            </a:endParaRPr>
          </a:p>
        </p:txBody>
      </p:sp>
      <p:sp>
        <p:nvSpPr>
          <p:cNvPr id="61" name="Round Diagonal Corner Rectangle 27">
            <a:hlinkClick r:id="" action="ppaction://noaction"/>
            <a:extLst>
              <a:ext uri="{FF2B5EF4-FFF2-40B4-BE49-F238E27FC236}">
                <a16:creationId xmlns:a16="http://schemas.microsoft.com/office/drawing/2014/main" id="{0225A524-EA1A-4092-A320-EEBD2E1CACE2}"/>
              </a:ext>
            </a:extLst>
          </p:cNvPr>
          <p:cNvSpPr>
            <a:spLocks/>
          </p:cNvSpPr>
          <p:nvPr/>
        </p:nvSpPr>
        <p:spPr>
          <a:xfrm>
            <a:off x="171098" y="4926103"/>
            <a:ext cx="1614011" cy="540850"/>
          </a:xfrm>
          <a:prstGeom prst="round2DiagRect">
            <a:avLst/>
          </a:prstGeom>
          <a:solidFill>
            <a:srgbClr val="00B0F0"/>
          </a:solidFill>
          <a:ln w="38100">
            <a:solidFill>
              <a:schemeClr val="tx1"/>
            </a:solidFill>
          </a:ln>
        </p:spPr>
        <p:style>
          <a:lnRef idx="0">
            <a:schemeClr val="accent4"/>
          </a:lnRef>
          <a:fillRef idx="3">
            <a:schemeClr val="accent4"/>
          </a:fillRef>
          <a:effectRef idx="3">
            <a:schemeClr val="accent4"/>
          </a:effectRef>
          <a:fontRef idx="minor">
            <a:schemeClr val="lt1"/>
          </a:fontRef>
        </p:style>
        <p:txBody>
          <a:bodyPr lIns="35979" tIns="45693" rIns="34697" bIns="45693"/>
          <a:lstStyle/>
          <a:p>
            <a:pPr algn="ctr" defTabSz="913861">
              <a:defRPr/>
            </a:pPr>
            <a:r>
              <a:rPr lang="en-GB" sz="1000" b="1" dirty="0">
                <a:solidFill>
                  <a:prstClr val="black"/>
                </a:solidFill>
              </a:rPr>
              <a:t>16b Quadratic equations: graphs </a:t>
            </a:r>
            <a:r>
              <a:rPr lang="en-GB" sz="1050" b="1" dirty="0">
                <a:solidFill>
                  <a:prstClr val="black"/>
                </a:solidFill>
              </a:rPr>
              <a:t>.</a:t>
            </a:r>
            <a:endParaRPr lang="en-GB" sz="1050" b="1" dirty="0">
              <a:solidFill>
                <a:prstClr val="black"/>
              </a:solidFill>
              <a:latin typeface="Verdana" pitchFamily="34" charset="0"/>
            </a:endParaRPr>
          </a:p>
        </p:txBody>
      </p:sp>
      <p:sp>
        <p:nvSpPr>
          <p:cNvPr id="64" name="Round Diagonal Corner Rectangle 27">
            <a:hlinkClick r:id="" action="ppaction://noaction"/>
            <a:extLst>
              <a:ext uri="{FF2B5EF4-FFF2-40B4-BE49-F238E27FC236}">
                <a16:creationId xmlns:a16="http://schemas.microsoft.com/office/drawing/2014/main" id="{6DD2EE1B-F950-4C0C-9768-F606495BE777}"/>
              </a:ext>
            </a:extLst>
          </p:cNvPr>
          <p:cNvSpPr>
            <a:spLocks/>
          </p:cNvSpPr>
          <p:nvPr/>
        </p:nvSpPr>
        <p:spPr>
          <a:xfrm>
            <a:off x="3760905" y="4934665"/>
            <a:ext cx="1983642" cy="540850"/>
          </a:xfrm>
          <a:prstGeom prst="round2DiagRect">
            <a:avLst/>
          </a:prstGeom>
          <a:solidFill>
            <a:srgbClr val="00B0F0"/>
          </a:solidFill>
          <a:ln w="38100">
            <a:solidFill>
              <a:schemeClr val="tx1"/>
            </a:solidFill>
          </a:ln>
        </p:spPr>
        <p:style>
          <a:lnRef idx="0">
            <a:schemeClr val="accent4"/>
          </a:lnRef>
          <a:fillRef idx="3">
            <a:schemeClr val="accent4"/>
          </a:fillRef>
          <a:effectRef idx="3">
            <a:schemeClr val="accent4"/>
          </a:effectRef>
          <a:fontRef idx="minor">
            <a:schemeClr val="lt1"/>
          </a:fontRef>
        </p:style>
        <p:txBody>
          <a:bodyPr lIns="35979" tIns="45693" rIns="34697" bIns="45693"/>
          <a:lstStyle/>
          <a:p>
            <a:pPr algn="ctr" defTabSz="913861">
              <a:defRPr/>
            </a:pPr>
            <a:r>
              <a:rPr lang="en-GB" sz="1100" b="1" dirty="0">
                <a:solidFill>
                  <a:prstClr val="black"/>
                </a:solidFill>
              </a:rPr>
              <a:t>16b Quadratic equations: graphs </a:t>
            </a:r>
            <a:r>
              <a:rPr lang="en-GB" sz="1200" b="1" dirty="0">
                <a:solidFill>
                  <a:prstClr val="black"/>
                </a:solidFill>
              </a:rPr>
              <a:t>.</a:t>
            </a:r>
            <a:endParaRPr lang="en-GB" sz="1200" b="1" dirty="0">
              <a:solidFill>
                <a:prstClr val="black"/>
              </a:solidFill>
              <a:latin typeface="Verdana" pitchFamily="34" charset="0"/>
            </a:endParaRPr>
          </a:p>
        </p:txBody>
      </p:sp>
      <p:sp>
        <p:nvSpPr>
          <p:cNvPr id="66" name="Round Diagonal Corner Rectangle 29">
            <a:hlinkClick r:id="" action="ppaction://noaction"/>
            <a:extLst>
              <a:ext uri="{FF2B5EF4-FFF2-40B4-BE49-F238E27FC236}">
                <a16:creationId xmlns:a16="http://schemas.microsoft.com/office/drawing/2014/main" id="{6D257029-FE74-4256-8C32-2C7DF37170F7}"/>
              </a:ext>
            </a:extLst>
          </p:cNvPr>
          <p:cNvSpPr>
            <a:spLocks/>
          </p:cNvSpPr>
          <p:nvPr/>
        </p:nvSpPr>
        <p:spPr>
          <a:xfrm>
            <a:off x="5889765" y="4932842"/>
            <a:ext cx="1983642" cy="540850"/>
          </a:xfrm>
          <a:prstGeom prst="round2DiagRect">
            <a:avLst/>
          </a:prstGeom>
          <a:solidFill>
            <a:srgbClr val="FFC000"/>
          </a:solidFill>
          <a:ln>
            <a:solidFill>
              <a:schemeClr val="tx1"/>
            </a:solidFill>
          </a:ln>
        </p:spPr>
        <p:style>
          <a:lnRef idx="3">
            <a:schemeClr val="lt1"/>
          </a:lnRef>
          <a:fillRef idx="1">
            <a:schemeClr val="accent3"/>
          </a:fillRef>
          <a:effectRef idx="1">
            <a:schemeClr val="accent3"/>
          </a:effectRef>
          <a:fontRef idx="minor">
            <a:schemeClr val="lt1"/>
          </a:fontRef>
        </p:style>
        <p:txBody>
          <a:bodyPr lIns="35979" tIns="45693" rIns="34697" bIns="45693"/>
          <a:lstStyle/>
          <a:p>
            <a:pPr algn="ctr" defTabSz="913861">
              <a:defRPr/>
            </a:pPr>
            <a:r>
              <a:rPr lang="en-GB" sz="1200" b="1" dirty="0">
                <a:solidFill>
                  <a:prstClr val="black"/>
                </a:solidFill>
              </a:rPr>
              <a:t>17.Circles, cylinders, cones and spheres</a:t>
            </a:r>
            <a:endParaRPr lang="en-GB" sz="1200" b="1" dirty="0">
              <a:solidFill>
                <a:prstClr val="black"/>
              </a:solidFill>
              <a:latin typeface="Verdana" pitchFamily="34" charset="0"/>
            </a:endParaRPr>
          </a:p>
        </p:txBody>
      </p:sp>
      <p:sp>
        <p:nvSpPr>
          <p:cNvPr id="72" name="Round Diagonal Corner Rectangle 74">
            <a:hlinkClick r:id="" action="ppaction://noaction"/>
            <a:extLst>
              <a:ext uri="{FF2B5EF4-FFF2-40B4-BE49-F238E27FC236}">
                <a16:creationId xmlns:a16="http://schemas.microsoft.com/office/drawing/2014/main" id="{8A2DBCB8-9164-4D18-8BD2-DC5D1C30E453}"/>
              </a:ext>
            </a:extLst>
          </p:cNvPr>
          <p:cNvSpPr>
            <a:spLocks/>
          </p:cNvSpPr>
          <p:nvPr/>
        </p:nvSpPr>
        <p:spPr>
          <a:xfrm>
            <a:off x="3735958" y="4003417"/>
            <a:ext cx="818494" cy="569766"/>
          </a:xfrm>
          <a:prstGeom prst="round2DiagRect">
            <a:avLst/>
          </a:prstGeom>
          <a:solidFill>
            <a:schemeClr val="tx1"/>
          </a:solidFill>
          <a:ln>
            <a:solidFill>
              <a:schemeClr val="bg1"/>
            </a:solidFill>
          </a:ln>
        </p:spPr>
        <p:style>
          <a:lnRef idx="3">
            <a:schemeClr val="lt1"/>
          </a:lnRef>
          <a:fillRef idx="1">
            <a:schemeClr val="accent3"/>
          </a:fillRef>
          <a:effectRef idx="1">
            <a:schemeClr val="accent3"/>
          </a:effectRef>
          <a:fontRef idx="minor">
            <a:schemeClr val="lt1"/>
          </a:fontRef>
        </p:style>
        <p:txBody>
          <a:bodyPr lIns="35094" tIns="44570" rIns="33844" bIns="44570"/>
          <a:lstStyle/>
          <a:p>
            <a:pPr algn="ctr" defTabSz="891391">
              <a:defRPr/>
            </a:pPr>
            <a:endParaRPr lang="en-GB" sz="1026" b="1" dirty="0">
              <a:solidFill>
                <a:schemeClr val="bg1"/>
              </a:solidFill>
              <a:latin typeface="Calisto MT" panose="02040603050505030304" pitchFamily="18" charset="0"/>
            </a:endParaRPr>
          </a:p>
          <a:p>
            <a:pPr algn="ctr" defTabSz="891391">
              <a:defRPr/>
            </a:pPr>
            <a:r>
              <a:rPr lang="en-GB" sz="1026" b="1" dirty="0">
                <a:solidFill>
                  <a:schemeClr val="bg1"/>
                </a:solidFill>
                <a:latin typeface="Calisto MT" panose="02040603050505030304" pitchFamily="18" charset="0"/>
              </a:rPr>
              <a:t>Assessment</a:t>
            </a:r>
          </a:p>
        </p:txBody>
      </p:sp>
      <p:sp>
        <p:nvSpPr>
          <p:cNvPr id="73" name="Round Diagonal Corner Rectangle 29">
            <a:hlinkClick r:id="" action="ppaction://noaction"/>
            <a:extLst>
              <a:ext uri="{FF2B5EF4-FFF2-40B4-BE49-F238E27FC236}">
                <a16:creationId xmlns:a16="http://schemas.microsoft.com/office/drawing/2014/main" id="{038820D5-8D23-4551-914C-8888CA3187F8}"/>
              </a:ext>
            </a:extLst>
          </p:cNvPr>
          <p:cNvSpPr>
            <a:spLocks/>
          </p:cNvSpPr>
          <p:nvPr/>
        </p:nvSpPr>
        <p:spPr>
          <a:xfrm>
            <a:off x="223236" y="5902373"/>
            <a:ext cx="2324083" cy="540850"/>
          </a:xfrm>
          <a:prstGeom prst="round2DiagRect">
            <a:avLst/>
          </a:prstGeom>
          <a:solidFill>
            <a:srgbClr val="FFC000"/>
          </a:solidFill>
          <a:ln>
            <a:solidFill>
              <a:schemeClr val="tx1"/>
            </a:solidFill>
          </a:ln>
        </p:spPr>
        <p:style>
          <a:lnRef idx="3">
            <a:schemeClr val="lt1"/>
          </a:lnRef>
          <a:fillRef idx="1">
            <a:schemeClr val="accent3"/>
          </a:fillRef>
          <a:effectRef idx="1">
            <a:schemeClr val="accent3"/>
          </a:effectRef>
          <a:fontRef idx="minor">
            <a:schemeClr val="lt1"/>
          </a:fontRef>
        </p:style>
        <p:txBody>
          <a:bodyPr lIns="35979" tIns="45693" rIns="34697" bIns="45693"/>
          <a:lstStyle/>
          <a:p>
            <a:pPr algn="ctr" defTabSz="913861">
              <a:defRPr/>
            </a:pPr>
            <a:r>
              <a:rPr lang="en-GB" sz="1200" b="1" dirty="0">
                <a:solidFill>
                  <a:prstClr val="black"/>
                </a:solidFill>
              </a:rPr>
              <a:t>17.Circles, cylinders, cones and spheres</a:t>
            </a:r>
            <a:endParaRPr lang="en-GB" sz="1200" b="1" dirty="0">
              <a:solidFill>
                <a:prstClr val="black"/>
              </a:solidFill>
              <a:latin typeface="Verdana" pitchFamily="34" charset="0"/>
            </a:endParaRPr>
          </a:p>
        </p:txBody>
      </p:sp>
      <p:sp>
        <p:nvSpPr>
          <p:cNvPr id="74" name="Round Diagonal Corner Rectangle 30">
            <a:hlinkClick r:id="" action="ppaction://noaction"/>
            <a:extLst>
              <a:ext uri="{FF2B5EF4-FFF2-40B4-BE49-F238E27FC236}">
                <a16:creationId xmlns:a16="http://schemas.microsoft.com/office/drawing/2014/main" id="{5C3CD210-79FD-41F6-99F6-A8D118EB76C7}"/>
              </a:ext>
            </a:extLst>
          </p:cNvPr>
          <p:cNvSpPr>
            <a:spLocks/>
          </p:cNvSpPr>
          <p:nvPr/>
        </p:nvSpPr>
        <p:spPr>
          <a:xfrm>
            <a:off x="5034238" y="5909222"/>
            <a:ext cx="1137961" cy="540850"/>
          </a:xfrm>
          <a:prstGeom prst="round2DiagRect">
            <a:avLst/>
          </a:prstGeom>
          <a:solidFill>
            <a:srgbClr val="FFC000"/>
          </a:solidFill>
          <a:ln>
            <a:solidFill>
              <a:schemeClr val="tx1"/>
            </a:solidFill>
          </a:ln>
        </p:spPr>
        <p:style>
          <a:lnRef idx="3">
            <a:schemeClr val="lt1"/>
          </a:lnRef>
          <a:fillRef idx="1">
            <a:schemeClr val="accent3"/>
          </a:fillRef>
          <a:effectRef idx="1">
            <a:schemeClr val="accent3"/>
          </a:effectRef>
          <a:fontRef idx="minor">
            <a:schemeClr val="lt1"/>
          </a:fontRef>
        </p:style>
        <p:txBody>
          <a:bodyPr lIns="35979" tIns="45693" rIns="34697" bIns="45693"/>
          <a:lstStyle/>
          <a:p>
            <a:pPr algn="ctr" defTabSz="913861">
              <a:defRPr/>
            </a:pPr>
            <a:r>
              <a:rPr lang="en-GB" sz="1050" b="1" dirty="0">
                <a:solidFill>
                  <a:prstClr val="black"/>
                </a:solidFill>
                <a:latin typeface="Calisto MT" panose="02040603050505030304" pitchFamily="18" charset="0"/>
              </a:rPr>
              <a:t>Work experience</a:t>
            </a:r>
          </a:p>
        </p:txBody>
      </p:sp>
      <p:sp>
        <p:nvSpPr>
          <p:cNvPr id="75" name="Round Diagonal Corner Rectangle 35">
            <a:hlinkClick r:id="" action="ppaction://noaction"/>
            <a:extLst>
              <a:ext uri="{FF2B5EF4-FFF2-40B4-BE49-F238E27FC236}">
                <a16:creationId xmlns:a16="http://schemas.microsoft.com/office/drawing/2014/main" id="{314740FE-9FFA-43E6-B6F3-70794EF702C4}"/>
              </a:ext>
            </a:extLst>
          </p:cNvPr>
          <p:cNvSpPr>
            <a:spLocks/>
          </p:cNvSpPr>
          <p:nvPr/>
        </p:nvSpPr>
        <p:spPr>
          <a:xfrm>
            <a:off x="3735957" y="5902373"/>
            <a:ext cx="1187845" cy="540850"/>
          </a:xfrm>
          <a:prstGeom prst="round2DiagRect">
            <a:avLst/>
          </a:prstGeom>
          <a:solidFill>
            <a:srgbClr val="CC00FF"/>
          </a:solidFill>
          <a:ln>
            <a:solidFill>
              <a:schemeClr val="tx1"/>
            </a:solidFill>
          </a:ln>
        </p:spPr>
        <p:style>
          <a:lnRef idx="3">
            <a:schemeClr val="lt1"/>
          </a:lnRef>
          <a:fillRef idx="1">
            <a:schemeClr val="accent3"/>
          </a:fillRef>
          <a:effectRef idx="1">
            <a:schemeClr val="accent3"/>
          </a:effectRef>
          <a:fontRef idx="minor">
            <a:schemeClr val="lt1"/>
          </a:fontRef>
        </p:style>
        <p:txBody>
          <a:bodyPr lIns="35979" tIns="45693" rIns="34697" bIns="45693"/>
          <a:lstStyle/>
          <a:p>
            <a:pPr algn="ctr" defTabSz="913856" fontAlgn="base">
              <a:spcBef>
                <a:spcPct val="0"/>
              </a:spcBef>
              <a:spcAft>
                <a:spcPct val="0"/>
              </a:spcAft>
            </a:pPr>
            <a:r>
              <a:rPr lang="en-GB" sz="1400" b="1" dirty="0">
                <a:solidFill>
                  <a:prstClr val="black"/>
                </a:solidFill>
                <a:latin typeface="Calisto MT" panose="02040603050505030304" pitchFamily="18" charset="0"/>
              </a:rPr>
              <a:t>Mock</a:t>
            </a:r>
          </a:p>
          <a:p>
            <a:pPr algn="ctr" defTabSz="913856" fontAlgn="base">
              <a:spcBef>
                <a:spcPct val="0"/>
              </a:spcBef>
              <a:spcAft>
                <a:spcPct val="0"/>
              </a:spcAft>
            </a:pPr>
            <a:r>
              <a:rPr lang="en-GB" sz="1400" b="1" dirty="0">
                <a:solidFill>
                  <a:prstClr val="black"/>
                </a:solidFill>
                <a:latin typeface="Calisto MT" panose="02040603050505030304" pitchFamily="18" charset="0"/>
              </a:rPr>
              <a:t>exam</a:t>
            </a:r>
          </a:p>
        </p:txBody>
      </p:sp>
      <p:sp>
        <p:nvSpPr>
          <p:cNvPr id="77" name="Round Diagonal Corner Rectangle 74">
            <a:hlinkClick r:id="" action="ppaction://noaction"/>
            <a:extLst>
              <a:ext uri="{FF2B5EF4-FFF2-40B4-BE49-F238E27FC236}">
                <a16:creationId xmlns:a16="http://schemas.microsoft.com/office/drawing/2014/main" id="{69EADD82-B52A-4C12-B496-99BCF9FC70DF}"/>
              </a:ext>
            </a:extLst>
          </p:cNvPr>
          <p:cNvSpPr>
            <a:spLocks/>
          </p:cNvSpPr>
          <p:nvPr/>
        </p:nvSpPr>
        <p:spPr>
          <a:xfrm>
            <a:off x="2819400" y="5873457"/>
            <a:ext cx="861339" cy="569766"/>
          </a:xfrm>
          <a:prstGeom prst="round2DiagRect">
            <a:avLst/>
          </a:prstGeom>
          <a:solidFill>
            <a:schemeClr val="tx1"/>
          </a:solidFill>
          <a:ln>
            <a:solidFill>
              <a:schemeClr val="bg1"/>
            </a:solidFill>
          </a:ln>
        </p:spPr>
        <p:style>
          <a:lnRef idx="3">
            <a:schemeClr val="lt1"/>
          </a:lnRef>
          <a:fillRef idx="1">
            <a:schemeClr val="accent3"/>
          </a:fillRef>
          <a:effectRef idx="1">
            <a:schemeClr val="accent3"/>
          </a:effectRef>
          <a:fontRef idx="minor">
            <a:schemeClr val="lt1"/>
          </a:fontRef>
        </p:style>
        <p:txBody>
          <a:bodyPr lIns="35094" tIns="44570" rIns="33844" bIns="44570"/>
          <a:lstStyle/>
          <a:p>
            <a:pPr algn="ctr" defTabSz="891391">
              <a:defRPr/>
            </a:pPr>
            <a:endParaRPr lang="en-GB" sz="1026" b="1" dirty="0">
              <a:solidFill>
                <a:schemeClr val="bg1"/>
              </a:solidFill>
              <a:latin typeface="Calisto MT" panose="02040603050505030304" pitchFamily="18" charset="0"/>
            </a:endParaRPr>
          </a:p>
          <a:p>
            <a:pPr algn="ctr" defTabSz="891391">
              <a:defRPr/>
            </a:pPr>
            <a:r>
              <a:rPr lang="en-GB" sz="1026" b="1" dirty="0">
                <a:solidFill>
                  <a:schemeClr val="bg1"/>
                </a:solidFill>
                <a:latin typeface="Calisto MT" panose="02040603050505030304" pitchFamily="18" charset="0"/>
              </a:rPr>
              <a:t>Revision </a:t>
            </a:r>
          </a:p>
        </p:txBody>
      </p:sp>
    </p:spTree>
    <p:extLst>
      <p:ext uri="{BB962C8B-B14F-4D97-AF65-F5344CB8AC3E}">
        <p14:creationId xmlns:p14="http://schemas.microsoft.com/office/powerpoint/2010/main" val="1667691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047237112"/>
              </p:ext>
            </p:extLst>
          </p:nvPr>
        </p:nvGraphicFramePr>
        <p:xfrm>
          <a:off x="200209" y="978611"/>
          <a:ext cx="8805159" cy="5580686"/>
        </p:xfrm>
        <a:graphic>
          <a:graphicData uri="http://schemas.openxmlformats.org/drawingml/2006/table">
            <a:tbl>
              <a:tblPr firstRow="1" firstCol="1" lastRow="1" lastCol="1" bandRow="1" bandCol="1"/>
              <a:tblGrid>
                <a:gridCol w="5971991">
                  <a:extLst>
                    <a:ext uri="{9D8B030D-6E8A-4147-A177-3AD203B41FA5}">
                      <a16:colId xmlns:a16="http://schemas.microsoft.com/office/drawing/2014/main" val="20000"/>
                    </a:ext>
                  </a:extLst>
                </a:gridCol>
                <a:gridCol w="2833168">
                  <a:extLst>
                    <a:ext uri="{9D8B030D-6E8A-4147-A177-3AD203B41FA5}">
                      <a16:colId xmlns:a16="http://schemas.microsoft.com/office/drawing/2014/main" val="20001"/>
                    </a:ext>
                  </a:extLst>
                </a:gridCol>
              </a:tblGrid>
              <a:tr h="258395">
                <a:tc>
                  <a:txBody>
                    <a:bodyPr/>
                    <a:lstStyle/>
                    <a:p>
                      <a:pPr algn="ctr">
                        <a:spcAft>
                          <a:spcPts val="0"/>
                        </a:spcAft>
                      </a:pPr>
                      <a:r>
                        <a:rPr lang="en-GB" sz="900" b="1" dirty="0">
                          <a:effectLst/>
                          <a:latin typeface="Comic Sans MS" pitchFamily="66" charset="0"/>
                          <a:ea typeface="Times New Roman"/>
                        </a:rPr>
                        <a:t>PRIOR KNOWLEDGE</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spcAft>
                          <a:spcPts val="0"/>
                        </a:spcAft>
                      </a:pPr>
                      <a:r>
                        <a:rPr lang="en-GB" sz="900" b="1" dirty="0">
                          <a:effectLst/>
                          <a:latin typeface="Comic Sans MS" pitchFamily="66" charset="0"/>
                          <a:ea typeface="Times New Roman"/>
                        </a:rPr>
                        <a:t>KEY WORDS</a:t>
                      </a:r>
                      <a:endParaRPr lang="en-GB" sz="900" dirty="0">
                        <a:effectLst/>
                        <a:latin typeface="Comic Sans MS" pitchFamily="66" charset="0"/>
                        <a:ea typeface="Times New Roman"/>
                      </a:endParaRPr>
                    </a:p>
                    <a:p>
                      <a:pPr algn="ctr">
                        <a:spcAft>
                          <a:spcPts val="0"/>
                        </a:spcAft>
                      </a:pPr>
                      <a:r>
                        <a:rPr lang="en-GB" sz="900" b="1" dirty="0">
                          <a:effectLst/>
                          <a:latin typeface="Comic Sans MS" pitchFamily="66" charset="0"/>
                          <a:ea typeface="Times New Roman"/>
                        </a:rPr>
                        <a:t>STARTER(S)</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0"/>
                  </a:ext>
                </a:extLst>
              </a:tr>
              <a:tr h="750008">
                <a:tc>
                  <a:txBody>
                    <a:bodyPr/>
                    <a:lstStyle/>
                    <a:p>
                      <a:r>
                        <a:rPr lang="en-GB" sz="1600" kern="1200" dirty="0">
                          <a:solidFill>
                            <a:schemeClr val="tx1"/>
                          </a:solidFill>
                          <a:effectLst/>
                          <a:latin typeface="+mn-lt"/>
                          <a:ea typeface="+mn-ea"/>
                          <a:cs typeface="+mn-cs"/>
                        </a:rPr>
                        <a:t>Students should be able to plot coordinates and read scales </a:t>
                      </a:r>
                    </a:p>
                    <a:p>
                      <a:r>
                        <a:rPr lang="en-GB" sz="1600" kern="1200" dirty="0">
                          <a:solidFill>
                            <a:schemeClr val="tx1"/>
                          </a:solidFill>
                          <a:effectLst/>
                          <a:latin typeface="+mn-lt"/>
                          <a:ea typeface="+mn-ea"/>
                          <a:cs typeface="+mn-cs"/>
                        </a:rPr>
                        <a:t>Students should be able to substitute into a formula.</a:t>
                      </a:r>
                    </a:p>
                    <a:p>
                      <a:pPr marL="0" lvl="0" indent="0">
                        <a:spcAft>
                          <a:spcPts val="0"/>
                        </a:spcAft>
                        <a:buFont typeface="Wingdings"/>
                        <a:buNone/>
                        <a:tabLst>
                          <a:tab pos="107950" algn="l"/>
                        </a:tabLst>
                      </a:pPr>
                      <a:endParaRPr lang="en-GB" sz="900" dirty="0">
                        <a:effectLst/>
                        <a:latin typeface="Comic Sans MS" pitchFamily="66" charset="0"/>
                        <a:ea typeface="Times New Roman"/>
                        <a:cs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1"/>
                          </a:solidFill>
                          <a:effectLst/>
                          <a:latin typeface="+mn-lt"/>
                          <a:ea typeface="+mn-ea"/>
                          <a:cs typeface="+mn-cs"/>
                        </a:rPr>
                        <a:t>Linear, graph, distance, time, coordinate, quadrant, real-life graph, gradient, intercept, function, solution, parallel </a:t>
                      </a:r>
                      <a:r>
                        <a:rPr lang="en-GB" sz="1100" kern="1200" dirty="0">
                          <a:solidFill>
                            <a:schemeClr val="tx1"/>
                          </a:solidFill>
                          <a:effectLst/>
                          <a:latin typeface="Comic Sans MS" pitchFamily="66" charset="0"/>
                          <a:ea typeface="+mn-ea"/>
                          <a:cs typeface="+mn-cs"/>
                        </a:rPr>
                        <a:t>.</a:t>
                      </a:r>
                      <a:endParaRPr lang="en-GB" sz="1100" kern="1200" dirty="0">
                        <a:solidFill>
                          <a:schemeClr val="tx1"/>
                        </a:solidFill>
                        <a:effectLst/>
                        <a:latin typeface="+mn-lt"/>
                        <a:ea typeface="+mn-ea"/>
                        <a:cs typeface="+mn-cs"/>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03052">
                <a:tc>
                  <a:txBody>
                    <a:bodyPr/>
                    <a:lstStyle/>
                    <a:p>
                      <a:pPr algn="ctr">
                        <a:spcAft>
                          <a:spcPts val="0"/>
                        </a:spcAft>
                      </a:pPr>
                      <a:r>
                        <a:rPr lang="en-GB" sz="900" b="1" dirty="0">
                          <a:effectLst/>
                          <a:latin typeface="Comic Sans MS" pitchFamily="66" charset="0"/>
                          <a:ea typeface="Times New Roman"/>
                        </a:rPr>
                        <a:t>LEARNING OBJECTIVES</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spcAft>
                          <a:spcPts val="0"/>
                        </a:spcAft>
                      </a:pPr>
                      <a:r>
                        <a:rPr lang="en-GB" sz="900" b="1" dirty="0">
                          <a:effectLst/>
                          <a:latin typeface="Comic Sans MS" pitchFamily="66" charset="0"/>
                          <a:ea typeface="Times New Roman"/>
                        </a:rPr>
                        <a:t>RESOURCES/ACTIVITIES/ICT</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2"/>
                  </a:ext>
                </a:extLst>
              </a:tr>
              <a:tr h="1451609">
                <a:tc rowSpan="3">
                  <a:txBody>
                    <a:bodyPr/>
                    <a:lstStyle/>
                    <a:p>
                      <a:r>
                        <a:rPr lang="en-GB" sz="1300" b="1" kern="1200" dirty="0">
                          <a:solidFill>
                            <a:schemeClr val="tx1"/>
                          </a:solidFill>
                          <a:effectLst/>
                          <a:latin typeface="+mn-lt"/>
                          <a:ea typeface="+mn-ea"/>
                          <a:cs typeface="+mn-cs"/>
                        </a:rPr>
                        <a:t>OBJECTIVES</a:t>
                      </a:r>
                      <a:endParaRPr lang="en-GB" sz="1300" kern="1200" dirty="0">
                        <a:solidFill>
                          <a:schemeClr val="tx1"/>
                        </a:solidFill>
                        <a:effectLst/>
                        <a:latin typeface="+mn-lt"/>
                        <a:ea typeface="+mn-ea"/>
                        <a:cs typeface="+mn-cs"/>
                      </a:endParaRPr>
                    </a:p>
                    <a:p>
                      <a:r>
                        <a:rPr lang="en-GB" sz="1300" kern="1200" dirty="0">
                          <a:solidFill>
                            <a:schemeClr val="tx1"/>
                          </a:solidFill>
                          <a:effectLst/>
                          <a:latin typeface="+mn-lt"/>
                          <a:ea typeface="+mn-ea"/>
                          <a:cs typeface="+mn-cs"/>
                        </a:rPr>
                        <a:t>By the end of the sub-unit, students should be able to:</a:t>
                      </a:r>
                    </a:p>
                    <a:p>
                      <a:pPr lvl="0"/>
                      <a:r>
                        <a:rPr lang="en-GB" sz="1300" kern="1200" dirty="0">
                          <a:solidFill>
                            <a:schemeClr val="tx1"/>
                          </a:solidFill>
                          <a:effectLst/>
                          <a:latin typeface="+mn-lt"/>
                          <a:ea typeface="+mn-ea"/>
                          <a:cs typeface="+mn-cs"/>
                        </a:rPr>
                        <a:t>Use input/output diagrams; (Grade G+/1)</a:t>
                      </a:r>
                    </a:p>
                    <a:p>
                      <a:pPr lvl="0"/>
                      <a:r>
                        <a:rPr lang="en-GB" sz="1300" kern="1200" dirty="0">
                          <a:solidFill>
                            <a:schemeClr val="tx1"/>
                          </a:solidFill>
                          <a:effectLst/>
                          <a:latin typeface="+mn-lt"/>
                          <a:ea typeface="+mn-ea"/>
                          <a:cs typeface="+mn-cs"/>
                        </a:rPr>
                        <a:t>Use axes and coordinates to specify points in all four quadrants in 2D; </a:t>
                      </a:r>
                    </a:p>
                    <a:p>
                      <a:pPr lvl="0"/>
                      <a:r>
                        <a:rPr lang="en-GB" sz="1300" kern="1200" dirty="0">
                          <a:solidFill>
                            <a:schemeClr val="tx1"/>
                          </a:solidFill>
                          <a:effectLst/>
                          <a:latin typeface="+mn-lt"/>
                          <a:ea typeface="+mn-ea"/>
                          <a:cs typeface="+mn-cs"/>
                        </a:rPr>
                        <a:t>Identify points with given coordinates and coordinates of a given point in all four quadrants; (grade G+/1)</a:t>
                      </a:r>
                    </a:p>
                    <a:p>
                      <a:pPr lvl="0"/>
                      <a:r>
                        <a:rPr lang="en-GB" sz="1300" kern="1200" dirty="0">
                          <a:solidFill>
                            <a:schemeClr val="tx1"/>
                          </a:solidFill>
                          <a:effectLst/>
                          <a:latin typeface="+mn-lt"/>
                          <a:ea typeface="+mn-ea"/>
                          <a:cs typeface="+mn-cs"/>
                        </a:rPr>
                        <a:t>Find the coordinates of points identified by geometrical information in 2D (all four quadrants);(Grade F-/1)</a:t>
                      </a:r>
                    </a:p>
                    <a:p>
                      <a:pPr lvl="0"/>
                      <a:r>
                        <a:rPr lang="en-GB" sz="1300" kern="1200" dirty="0">
                          <a:solidFill>
                            <a:schemeClr val="tx1"/>
                          </a:solidFill>
                          <a:effectLst/>
                          <a:latin typeface="+mn-lt"/>
                          <a:ea typeface="+mn-ea"/>
                          <a:cs typeface="+mn-cs"/>
                        </a:rPr>
                        <a:t>Find the coordinates of the midpoint of a line segment; Draw, label and scale axes; (Grade E/2)</a:t>
                      </a:r>
                    </a:p>
                    <a:p>
                      <a:pPr lvl="0"/>
                      <a:r>
                        <a:rPr lang="en-GB" sz="1300" kern="1200" dirty="0">
                          <a:solidFill>
                            <a:schemeClr val="tx1"/>
                          </a:solidFill>
                          <a:effectLst/>
                          <a:latin typeface="+mn-lt"/>
                          <a:ea typeface="+mn-ea"/>
                          <a:cs typeface="+mn-cs"/>
                        </a:rPr>
                        <a:t>Read values from straight-line graphs for real-life situations; </a:t>
                      </a:r>
                    </a:p>
                    <a:p>
                      <a:pPr lvl="0"/>
                      <a:r>
                        <a:rPr lang="en-GB" sz="1300" kern="1200" dirty="0">
                          <a:solidFill>
                            <a:schemeClr val="tx1"/>
                          </a:solidFill>
                          <a:effectLst/>
                          <a:latin typeface="+mn-lt"/>
                          <a:ea typeface="+mn-ea"/>
                          <a:cs typeface="+mn-cs"/>
                        </a:rPr>
                        <a:t>Draw straight line graphs for real-life situations, including ready reckoner graphs, conversion graphs, fuel bills graphs, fixed charge and cost per unit; (Grade D/3)</a:t>
                      </a:r>
                    </a:p>
                    <a:p>
                      <a:pPr lvl="0"/>
                      <a:r>
                        <a:rPr lang="en-GB" sz="1300" kern="1200" dirty="0">
                          <a:solidFill>
                            <a:schemeClr val="tx1"/>
                          </a:solidFill>
                          <a:effectLst/>
                          <a:latin typeface="+mn-lt"/>
                          <a:ea typeface="+mn-ea"/>
                          <a:cs typeface="+mn-cs"/>
                        </a:rPr>
                        <a:t>Draw distance–time graphs and velocity–time graphs; Work out time intervals for graph scales; (grade C-/4)</a:t>
                      </a:r>
                    </a:p>
                    <a:p>
                      <a:pPr lvl="0"/>
                      <a:r>
                        <a:rPr lang="en-GB" sz="1300" kern="1200" dirty="0">
                          <a:solidFill>
                            <a:schemeClr val="tx1"/>
                          </a:solidFill>
                          <a:effectLst/>
                          <a:latin typeface="+mn-lt"/>
                          <a:ea typeface="+mn-ea"/>
                          <a:cs typeface="+mn-cs"/>
                        </a:rPr>
                        <a:t>Interpret distance–time graphs, and calculate: the speed of individual sections, total distance and total time; (SMSC)</a:t>
                      </a:r>
                    </a:p>
                    <a:p>
                      <a:pPr lvl="0"/>
                      <a:r>
                        <a:rPr lang="en-GB" sz="1300" kern="1200" dirty="0">
                          <a:solidFill>
                            <a:schemeClr val="tx1"/>
                          </a:solidFill>
                          <a:effectLst/>
                          <a:latin typeface="+mn-lt"/>
                          <a:ea typeface="+mn-ea"/>
                          <a:cs typeface="+mn-cs"/>
                        </a:rPr>
                        <a:t>Interpret information presented in a range of linear and non-linear graphs; (Grade C-/4)</a:t>
                      </a:r>
                    </a:p>
                    <a:p>
                      <a:pPr lvl="0"/>
                      <a:r>
                        <a:rPr lang="en-GB" sz="1300" kern="1200" dirty="0">
                          <a:solidFill>
                            <a:schemeClr val="tx1"/>
                          </a:solidFill>
                          <a:effectLst/>
                          <a:latin typeface="+mn-lt"/>
                          <a:ea typeface="+mn-ea"/>
                          <a:cs typeface="+mn-cs"/>
                        </a:rPr>
                        <a:t>Interpret graphs with negative values on axes; (Grade C/5)</a:t>
                      </a:r>
                    </a:p>
                    <a:p>
                      <a:pPr lvl="0"/>
                      <a:r>
                        <a:rPr lang="en-GB" sz="1300" kern="1200" dirty="0">
                          <a:solidFill>
                            <a:schemeClr val="tx1"/>
                          </a:solidFill>
                          <a:effectLst/>
                          <a:latin typeface="+mn-lt"/>
                          <a:ea typeface="+mn-ea"/>
                          <a:cs typeface="+mn-cs"/>
                        </a:rPr>
                        <a:t>Interpret gradient as the rate of change in distance–time and speed–time graphs, graphs of containers filling and emptying, and unit price graphs. (Grade B-/5)(SMSC)</a:t>
                      </a:r>
                    </a:p>
                    <a:p>
                      <a:pPr algn="just">
                        <a:lnSpc>
                          <a:spcPct val="115000"/>
                        </a:lnSpc>
                        <a:spcAft>
                          <a:spcPts val="0"/>
                        </a:spcAft>
                      </a:pPr>
                      <a:endParaRPr lang="en-GB" sz="1100" b="1" dirty="0">
                        <a:solidFill>
                          <a:srgbClr val="FF0000"/>
                        </a:solidFill>
                        <a:effectLst/>
                        <a:latin typeface="Verdana"/>
                        <a:ea typeface="Calibri"/>
                        <a:cs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900" dirty="0">
                        <a:effectLst/>
                        <a:latin typeface="Comic Sans MS" pitchFamily="66" charset="0"/>
                        <a:ea typeface="Times New Roman"/>
                      </a:endParaRPr>
                    </a:p>
                    <a:p>
                      <a:r>
                        <a:rPr lang="en-GB" sz="1200" kern="1200" dirty="0">
                          <a:solidFill>
                            <a:schemeClr val="tx1"/>
                          </a:solidFill>
                          <a:effectLst/>
                          <a:latin typeface="+mn-lt"/>
                          <a:ea typeface="+mn-ea"/>
                          <a:cs typeface="+mn-cs"/>
                        </a:rPr>
                        <a:t>Clip 24 Distance Tables</a:t>
                      </a:r>
                    </a:p>
                    <a:p>
                      <a:r>
                        <a:rPr lang="en-GB" sz="1200" kern="1200" dirty="0">
                          <a:solidFill>
                            <a:schemeClr val="tx1"/>
                          </a:solidFill>
                          <a:effectLst/>
                          <a:latin typeface="+mn-lt"/>
                          <a:ea typeface="+mn-ea"/>
                          <a:cs typeface="+mn-cs"/>
                        </a:rPr>
                        <a:t>Clip 43 Conversion graphs</a:t>
                      </a:r>
                    </a:p>
                    <a:p>
                      <a:r>
                        <a:rPr lang="en-GB" sz="1200" kern="1200" dirty="0">
                          <a:solidFill>
                            <a:schemeClr val="tx1"/>
                          </a:solidFill>
                          <a:effectLst/>
                          <a:latin typeface="+mn-lt"/>
                          <a:ea typeface="+mn-ea"/>
                          <a:cs typeface="+mn-cs"/>
                        </a:rPr>
                        <a:t>Clip 117 Real-life graphs</a:t>
                      </a:r>
                    </a:p>
                    <a:p>
                      <a:r>
                        <a:rPr lang="en-US" sz="1200" u="sng" kern="1200" dirty="0">
                          <a:solidFill>
                            <a:schemeClr val="tx1"/>
                          </a:solidFill>
                          <a:effectLst/>
                          <a:latin typeface="+mn-lt"/>
                          <a:ea typeface="+mn-ea"/>
                          <a:cs typeface="+mn-cs"/>
                        </a:rPr>
                        <a:t>KM: </a:t>
                      </a:r>
                      <a:r>
                        <a:rPr lang="en-US" sz="1200" u="sng" kern="1200" dirty="0">
                          <a:solidFill>
                            <a:schemeClr val="tx1"/>
                          </a:solidFill>
                          <a:effectLst/>
                          <a:latin typeface="+mn-lt"/>
                          <a:ea typeface="+mn-ea"/>
                          <a:cs typeface="+mn-cs"/>
                          <a:hlinkClick r:id="rId2"/>
                        </a:rPr>
                        <a:t>Proportion for real</a:t>
                      </a:r>
                      <a:endParaRPr lang="en-GB" sz="12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rPr>
                        <a:t>KM: </a:t>
                      </a:r>
                      <a:r>
                        <a:rPr lang="en-US" sz="1200" u="sng" kern="1200" dirty="0">
                          <a:solidFill>
                            <a:schemeClr val="tx1"/>
                          </a:solidFill>
                          <a:effectLst/>
                          <a:latin typeface="+mn-lt"/>
                          <a:ea typeface="+mn-ea"/>
                          <a:cs typeface="+mn-cs"/>
                          <a:hlinkClick r:id="rId3"/>
                        </a:rPr>
                        <a:t>Investigating proportionality</a:t>
                      </a:r>
                      <a:r>
                        <a:rPr lang="en-US" sz="1200" u="sng" kern="1200" dirty="0">
                          <a:solidFill>
                            <a:schemeClr val="tx1"/>
                          </a:solidFill>
                          <a:effectLst/>
                          <a:latin typeface="+mn-lt"/>
                          <a:ea typeface="+mn-ea"/>
                          <a:cs typeface="+mn-cs"/>
                        </a:rPr>
                        <a:t>(SMSC)(BV)</a:t>
                      </a:r>
                      <a:endParaRPr lang="en-GB" sz="1200" kern="1200" dirty="0">
                        <a:solidFill>
                          <a:schemeClr val="tx1"/>
                        </a:solidFill>
                        <a:effectLst/>
                        <a:latin typeface="+mn-lt"/>
                        <a:ea typeface="+mn-ea"/>
                        <a:cs typeface="+mn-cs"/>
                      </a:endParaRPr>
                    </a:p>
                    <a:p>
                      <a:pPr>
                        <a:spcAft>
                          <a:spcPts val="0"/>
                        </a:spcAft>
                      </a:pPr>
                      <a:endParaRPr lang="en-GB" sz="900" dirty="0">
                        <a:effectLst/>
                        <a:latin typeface="Comic Sans MS" pitchFamily="66" charset="0"/>
                        <a:ea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50355">
                <a:tc vMerge="1">
                  <a:txBody>
                    <a:bodyPr/>
                    <a:lstStyle/>
                    <a:p>
                      <a:endParaRPr lang="en-GB"/>
                    </a:p>
                  </a:txBody>
                  <a:tcPr/>
                </a:tc>
                <a:tc>
                  <a:txBody>
                    <a:bodyPr/>
                    <a:lstStyle/>
                    <a:p>
                      <a:pPr algn="ctr">
                        <a:spcAft>
                          <a:spcPts val="0"/>
                        </a:spcAft>
                      </a:pPr>
                      <a:r>
                        <a:rPr lang="en-GB" sz="900" b="1" dirty="0">
                          <a:effectLst/>
                          <a:latin typeface="Comic Sans MS" pitchFamily="66" charset="0"/>
                          <a:ea typeface="Times New Roman"/>
                        </a:rPr>
                        <a:t>PLENARIES/KEY QUESTIONS</a:t>
                      </a:r>
                      <a:endParaRPr lang="en-GB" sz="900" dirty="0">
                        <a:effectLst/>
                        <a:latin typeface="Comic Sans MS" pitchFamily="66" charset="0"/>
                        <a:ea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r h="2187519">
                <a:tc vMerge="1">
                  <a:txBody>
                    <a:bodyPr/>
                    <a:lstStyle/>
                    <a:p>
                      <a:endParaRPr lang="en-GB" dirty="0"/>
                    </a:p>
                  </a:txBody>
                  <a:tcPr/>
                </a:tc>
                <a:tc>
                  <a:txBody>
                    <a:bodyPr/>
                    <a:lstStyle/>
                    <a:p>
                      <a:r>
                        <a:rPr lang="en-GB" sz="1600" kern="1200" dirty="0">
                          <a:solidFill>
                            <a:schemeClr val="tx1"/>
                          </a:solidFill>
                          <a:effectLst/>
                          <a:latin typeface="+mn-lt"/>
                          <a:ea typeface="+mn-ea"/>
                          <a:cs typeface="+mn-cs"/>
                        </a:rPr>
                        <a:t>With distance–time graphs, students struggle to understand that the perpendicular distance from the </a:t>
                      </a:r>
                      <a:r>
                        <a:rPr lang="en-GB" sz="1600" i="1" kern="1200" dirty="0">
                          <a:solidFill>
                            <a:schemeClr val="tx1"/>
                          </a:solidFill>
                          <a:effectLst/>
                          <a:latin typeface="+mn-lt"/>
                          <a:ea typeface="+mn-ea"/>
                          <a:cs typeface="+mn-cs"/>
                        </a:rPr>
                        <a:t>x</a:t>
                      </a:r>
                      <a:r>
                        <a:rPr lang="en-GB" sz="1600" kern="1200" dirty="0">
                          <a:solidFill>
                            <a:schemeClr val="tx1"/>
                          </a:solidFill>
                          <a:effectLst/>
                          <a:latin typeface="+mn-lt"/>
                          <a:ea typeface="+mn-ea"/>
                          <a:cs typeface="+mn-cs"/>
                        </a:rPr>
                        <a:t>-axis represents distance.</a:t>
                      </a:r>
                    </a:p>
                    <a:p>
                      <a:r>
                        <a:rPr lang="en-GB" sz="1600" kern="1200" dirty="0">
                          <a:solidFill>
                            <a:schemeClr val="tx1"/>
                          </a:solidFill>
                          <a:effectLst/>
                          <a:latin typeface="+mn-lt"/>
                          <a:ea typeface="+mn-ea"/>
                          <a:cs typeface="+mn-cs"/>
                        </a:rPr>
                        <a:t>Clear presentation of axes is important.</a:t>
                      </a:r>
                    </a:p>
                    <a:p>
                      <a:pPr algn="just">
                        <a:lnSpc>
                          <a:spcPct val="115000"/>
                        </a:lnSpc>
                        <a:spcAft>
                          <a:spcPts val="0"/>
                        </a:spcAft>
                      </a:pPr>
                      <a:endParaRPr lang="en-GB" sz="1000" dirty="0">
                        <a:effectLst/>
                        <a:latin typeface="+mn-lt"/>
                        <a:ea typeface="Calibri"/>
                        <a:cs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 name="Title 1"/>
          <p:cNvSpPr txBox="1">
            <a:spLocks/>
          </p:cNvSpPr>
          <p:nvPr/>
        </p:nvSpPr>
        <p:spPr>
          <a:xfrm>
            <a:off x="200208" y="228782"/>
            <a:ext cx="8943792" cy="1143240"/>
          </a:xfrm>
          <a:prstGeom prst="rect">
            <a:avLst/>
          </a:prstGeom>
        </p:spPr>
        <p:txBody>
          <a:bodyPr lIns="80105" tIns="40053" rIns="80105" bIns="40053"/>
          <a:lstStyle>
            <a:lvl1pPr algn="l" defTabSz="914400" rtl="0" eaLnBrk="1" latinLnBrk="0" hangingPunct="1">
              <a:spcBef>
                <a:spcPct val="0"/>
              </a:spcBef>
              <a:buNone/>
              <a:defRPr lang="en-GB" sz="1200" u="none" kern="1200" baseline="0" smtClean="0">
                <a:solidFill>
                  <a:schemeClr val="tx1"/>
                </a:solidFill>
                <a:effectLst/>
                <a:latin typeface="+mj-lt"/>
                <a:ea typeface="+mj-ea"/>
                <a:cs typeface="+mj-cs"/>
              </a:defRPr>
            </a:lvl1pPr>
          </a:lstStyle>
          <a:p>
            <a:pPr fontAlgn="base">
              <a:lnSpc>
                <a:spcPct val="115000"/>
              </a:lnSpc>
              <a:spcAft>
                <a:spcPts val="877"/>
              </a:spcAft>
            </a:pPr>
            <a:r>
              <a:rPr sz="1400" b="1" u="sng" dirty="0">
                <a:solidFill>
                  <a:prstClr val="black"/>
                </a:solidFill>
                <a:latin typeface="Comic Sans MS"/>
                <a:ea typeface="Times New Roman"/>
              </a:rPr>
              <a:t>Foundation TIER</a:t>
            </a:r>
            <a:r>
              <a:rPr sz="1400" b="1" dirty="0">
                <a:solidFill>
                  <a:prstClr val="black"/>
                </a:solidFill>
                <a:latin typeface="Comic Sans MS"/>
                <a:ea typeface="Times New Roman"/>
              </a:rPr>
              <a:t>                  		</a:t>
            </a:r>
            <a:r>
              <a:rPr sz="1600" b="1" dirty="0">
                <a:solidFill>
                  <a:prstClr val="black"/>
                </a:solidFill>
                <a:latin typeface="Comic Sans MS"/>
                <a:ea typeface="Times New Roman"/>
              </a:rPr>
              <a:t>Year10</a:t>
            </a:r>
            <a:r>
              <a:rPr sz="1400" b="1" dirty="0">
                <a:solidFill>
                  <a:prstClr val="black"/>
                </a:solidFill>
                <a:latin typeface="Comic Sans MS"/>
                <a:ea typeface="Times New Roman"/>
              </a:rPr>
              <a:t>                   Autumn1TERM</a:t>
            </a:r>
            <a:br>
              <a:rPr dirty="0">
                <a:solidFill>
                  <a:prstClr val="black"/>
                </a:solidFill>
                <a:latin typeface="Times New Roman"/>
                <a:ea typeface="Times New Roman"/>
              </a:rPr>
            </a:br>
            <a:r>
              <a:rPr sz="500" dirty="0">
                <a:solidFill>
                  <a:prstClr val="black"/>
                </a:solidFill>
                <a:latin typeface="Comic Sans MS"/>
                <a:ea typeface="Times New Roman"/>
              </a:rPr>
              <a:t> </a:t>
            </a:r>
            <a:br>
              <a:rPr dirty="0">
                <a:solidFill>
                  <a:prstClr val="black"/>
                </a:solidFill>
                <a:latin typeface="Times New Roman"/>
                <a:ea typeface="Times New Roman"/>
              </a:rPr>
            </a:br>
            <a:r>
              <a:rPr sz="1400" b="1" dirty="0">
                <a:solidFill>
                  <a:prstClr val="black"/>
                </a:solidFill>
              </a:rPr>
              <a:t>9a.Real-life graphs</a:t>
            </a:r>
            <a:r>
              <a:rPr sz="1400" dirty="0">
                <a:solidFill>
                  <a:prstClr val="black"/>
                </a:solidFill>
                <a:latin typeface="Comic Sans MS"/>
                <a:ea typeface="Times New Roman"/>
              </a:rPr>
              <a:t>			                                  </a:t>
            </a:r>
            <a:r>
              <a:rPr sz="1400" b="1" dirty="0">
                <a:solidFill>
                  <a:prstClr val="black"/>
                </a:solidFill>
                <a:latin typeface="Comic Sans MS"/>
                <a:ea typeface="Times New Roman"/>
              </a:rPr>
              <a:t>TIME ALLOCATION: </a:t>
            </a:r>
            <a:r>
              <a:rPr sz="1400" dirty="0">
                <a:solidFill>
                  <a:prstClr val="black"/>
                </a:solidFill>
              </a:rPr>
              <a:t>8-10 hours</a:t>
            </a:r>
            <a:br>
              <a:rPr dirty="0">
                <a:solidFill>
                  <a:prstClr val="black"/>
                </a:solidFill>
                <a:latin typeface="Times New Roman"/>
                <a:ea typeface="Times New Roman"/>
              </a:rPr>
            </a:br>
            <a:endParaRPr dirty="0">
              <a:solidFill>
                <a:prstClr val="black"/>
              </a:solidFill>
            </a:endParaRPr>
          </a:p>
        </p:txBody>
      </p:sp>
    </p:spTree>
    <p:extLst>
      <p:ext uri="{BB962C8B-B14F-4D97-AF65-F5344CB8AC3E}">
        <p14:creationId xmlns:p14="http://schemas.microsoft.com/office/powerpoint/2010/main" val="3138239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85233498"/>
              </p:ext>
            </p:extLst>
          </p:nvPr>
        </p:nvGraphicFramePr>
        <p:xfrm>
          <a:off x="200208" y="795207"/>
          <a:ext cx="8805161" cy="5959518"/>
        </p:xfrm>
        <a:graphic>
          <a:graphicData uri="http://schemas.openxmlformats.org/drawingml/2006/table">
            <a:tbl>
              <a:tblPr firstRow="1" firstCol="1" lastRow="1" lastCol="1" bandRow="1" bandCol="1"/>
              <a:tblGrid>
                <a:gridCol w="6505393">
                  <a:extLst>
                    <a:ext uri="{9D8B030D-6E8A-4147-A177-3AD203B41FA5}">
                      <a16:colId xmlns:a16="http://schemas.microsoft.com/office/drawing/2014/main" val="20000"/>
                    </a:ext>
                  </a:extLst>
                </a:gridCol>
                <a:gridCol w="2299768">
                  <a:extLst>
                    <a:ext uri="{9D8B030D-6E8A-4147-A177-3AD203B41FA5}">
                      <a16:colId xmlns:a16="http://schemas.microsoft.com/office/drawing/2014/main" val="20001"/>
                    </a:ext>
                  </a:extLst>
                </a:gridCol>
              </a:tblGrid>
              <a:tr h="276451">
                <a:tc>
                  <a:txBody>
                    <a:bodyPr/>
                    <a:lstStyle/>
                    <a:p>
                      <a:pPr algn="ctr">
                        <a:spcAft>
                          <a:spcPts val="0"/>
                        </a:spcAft>
                      </a:pPr>
                      <a:r>
                        <a:rPr lang="en-GB" sz="900" b="1" dirty="0">
                          <a:effectLst/>
                          <a:latin typeface="Comic Sans MS" pitchFamily="66" charset="0"/>
                          <a:ea typeface="Times New Roman"/>
                        </a:rPr>
                        <a:t>PRIOR KNOWLEDGE</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spcAft>
                          <a:spcPts val="0"/>
                        </a:spcAft>
                      </a:pPr>
                      <a:r>
                        <a:rPr lang="en-GB" sz="900" b="1" dirty="0">
                          <a:effectLst/>
                          <a:latin typeface="Comic Sans MS" pitchFamily="66" charset="0"/>
                          <a:ea typeface="Times New Roman"/>
                        </a:rPr>
                        <a:t>KEY WORDS</a:t>
                      </a:r>
                      <a:endParaRPr lang="en-GB" sz="900" dirty="0">
                        <a:effectLst/>
                        <a:latin typeface="Comic Sans MS" pitchFamily="66" charset="0"/>
                        <a:ea typeface="Times New Roman"/>
                      </a:endParaRPr>
                    </a:p>
                    <a:p>
                      <a:pPr algn="ctr">
                        <a:spcAft>
                          <a:spcPts val="0"/>
                        </a:spcAft>
                      </a:pPr>
                      <a:r>
                        <a:rPr lang="en-GB" sz="900" b="1" dirty="0">
                          <a:effectLst/>
                          <a:latin typeface="Comic Sans MS" pitchFamily="66" charset="0"/>
                          <a:ea typeface="Times New Roman"/>
                        </a:rPr>
                        <a:t>STARTER(S)</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0"/>
                  </a:ext>
                </a:extLst>
              </a:tr>
              <a:tr h="802341">
                <a:tc>
                  <a:txBody>
                    <a:bodyPr/>
                    <a:lstStyle/>
                    <a:p>
                      <a:r>
                        <a:rPr lang="en-GB" sz="1500" kern="1200" dirty="0">
                          <a:solidFill>
                            <a:schemeClr val="tx1"/>
                          </a:solidFill>
                          <a:effectLst/>
                          <a:latin typeface="+mn-lt"/>
                          <a:ea typeface="+mn-ea"/>
                          <a:cs typeface="+mn-cs"/>
                        </a:rPr>
                        <a:t>Students should be able to plot coordinates and read scales </a:t>
                      </a:r>
                    </a:p>
                    <a:p>
                      <a:r>
                        <a:rPr lang="en-GB" sz="1500" kern="1200" dirty="0">
                          <a:solidFill>
                            <a:schemeClr val="tx1"/>
                          </a:solidFill>
                          <a:effectLst/>
                          <a:latin typeface="+mn-lt"/>
                          <a:ea typeface="+mn-ea"/>
                          <a:cs typeface="+mn-cs"/>
                        </a:rPr>
                        <a:t>Students should be able to substitute into a formula.</a:t>
                      </a: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1"/>
                          </a:solidFill>
                          <a:effectLst/>
                          <a:latin typeface="+mn-lt"/>
                          <a:ea typeface="+mn-ea"/>
                          <a:cs typeface="+mn-cs"/>
                        </a:rPr>
                        <a:t>Linear, graph, distance, time, coordinate, quadrant, real-life graph, gradient, intercept, function, solution, parallel </a:t>
                      </a:r>
                      <a:r>
                        <a:rPr lang="en-GB" sz="1100" kern="1200" dirty="0">
                          <a:solidFill>
                            <a:schemeClr val="tx1"/>
                          </a:solidFill>
                          <a:effectLst/>
                          <a:latin typeface="Comic Sans MS" pitchFamily="66" charset="0"/>
                          <a:ea typeface="+mn-ea"/>
                          <a:cs typeface="+mn-cs"/>
                        </a:rPr>
                        <a:t>.</a:t>
                      </a:r>
                      <a:endParaRPr lang="en-GB" sz="1100" kern="1200" dirty="0">
                        <a:solidFill>
                          <a:schemeClr val="tx1"/>
                        </a:solidFill>
                        <a:effectLst/>
                        <a:latin typeface="+mn-lt"/>
                        <a:ea typeface="+mn-ea"/>
                        <a:cs typeface="+mn-cs"/>
                      </a:endParaRPr>
                    </a:p>
                    <a:p>
                      <a:pPr algn="ctr">
                        <a:spcAft>
                          <a:spcPts val="0"/>
                        </a:spcAft>
                      </a:pPr>
                      <a:endParaRPr lang="en-GB" sz="900" dirty="0">
                        <a:effectLst/>
                        <a:latin typeface="Comic Sans MS" pitchFamily="66" charset="0"/>
                        <a:ea typeface="Times New Roman"/>
                      </a:endParaRPr>
                    </a:p>
                    <a:p>
                      <a:pPr>
                        <a:spcAft>
                          <a:spcPts val="0"/>
                        </a:spcAft>
                      </a:pPr>
                      <a:r>
                        <a:rPr lang="en-GB" sz="900" dirty="0">
                          <a:effectLst/>
                          <a:latin typeface="Comic Sans MS" pitchFamily="66" charset="0"/>
                          <a:ea typeface="Times New Roman"/>
                        </a:rPr>
                        <a:t> </a:t>
                      </a: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17241">
                <a:tc>
                  <a:txBody>
                    <a:bodyPr/>
                    <a:lstStyle/>
                    <a:p>
                      <a:pPr algn="ctr">
                        <a:spcAft>
                          <a:spcPts val="0"/>
                        </a:spcAft>
                      </a:pPr>
                      <a:r>
                        <a:rPr lang="en-GB" sz="900" b="1" dirty="0">
                          <a:effectLst/>
                          <a:latin typeface="Comic Sans MS" pitchFamily="66" charset="0"/>
                          <a:ea typeface="Times New Roman"/>
                        </a:rPr>
                        <a:t>LEARNING OBJECTIVES</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spcAft>
                          <a:spcPts val="0"/>
                        </a:spcAft>
                      </a:pPr>
                      <a:r>
                        <a:rPr lang="en-GB" sz="900" b="1" dirty="0">
                          <a:effectLst/>
                          <a:latin typeface="Comic Sans MS" pitchFamily="66" charset="0"/>
                          <a:ea typeface="Times New Roman"/>
                        </a:rPr>
                        <a:t>RESOURCES/ACTIVITIES/ICT</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2"/>
                  </a:ext>
                </a:extLst>
              </a:tr>
              <a:tr h="1500021">
                <a:tc rowSpan="3">
                  <a:txBody>
                    <a:bodyPr/>
                    <a:lstStyle/>
                    <a:p>
                      <a:r>
                        <a:rPr lang="en-GB" sz="1300" b="1" kern="1200" dirty="0">
                          <a:solidFill>
                            <a:schemeClr val="tx1"/>
                          </a:solidFill>
                          <a:effectLst/>
                          <a:latin typeface="+mn-lt"/>
                          <a:ea typeface="+mn-ea"/>
                          <a:cs typeface="+mn-cs"/>
                        </a:rPr>
                        <a:t>OBJECTIVES</a:t>
                      </a:r>
                      <a:endParaRPr lang="en-GB" sz="1300" kern="1200" dirty="0">
                        <a:solidFill>
                          <a:schemeClr val="tx1"/>
                        </a:solidFill>
                        <a:effectLst/>
                        <a:latin typeface="+mn-lt"/>
                        <a:ea typeface="+mn-ea"/>
                        <a:cs typeface="+mn-cs"/>
                      </a:endParaRPr>
                    </a:p>
                    <a:p>
                      <a:pPr lvl="0"/>
                      <a:r>
                        <a:rPr lang="en-GB" sz="1500" kern="1200" dirty="0">
                          <a:solidFill>
                            <a:schemeClr val="tx1"/>
                          </a:solidFill>
                          <a:effectLst/>
                          <a:latin typeface="+mn-lt"/>
                          <a:ea typeface="+mn-ea"/>
                          <a:cs typeface="+mn-cs"/>
                        </a:rPr>
                        <a:t>By the end of the sub-unit, students should be able to:</a:t>
                      </a:r>
                    </a:p>
                    <a:p>
                      <a:pPr lvl="0"/>
                      <a:r>
                        <a:rPr lang="en-GB" sz="1500" kern="1200" dirty="0">
                          <a:solidFill>
                            <a:schemeClr val="tx1"/>
                          </a:solidFill>
                          <a:effectLst/>
                          <a:latin typeface="+mn-lt"/>
                          <a:ea typeface="+mn-ea"/>
                          <a:cs typeface="+mn-cs"/>
                        </a:rPr>
                        <a:t>Use function machines to find coordinates (i.e. given the input </a:t>
                      </a:r>
                      <a:r>
                        <a:rPr lang="en-GB" sz="1500" i="1" kern="1200" dirty="0">
                          <a:solidFill>
                            <a:schemeClr val="tx1"/>
                          </a:solidFill>
                          <a:effectLst/>
                          <a:latin typeface="+mn-lt"/>
                          <a:ea typeface="+mn-ea"/>
                          <a:cs typeface="+mn-cs"/>
                        </a:rPr>
                        <a:t>x</a:t>
                      </a:r>
                      <a:r>
                        <a:rPr lang="en-GB" sz="1500" kern="1200" dirty="0">
                          <a:solidFill>
                            <a:schemeClr val="tx1"/>
                          </a:solidFill>
                          <a:effectLst/>
                          <a:latin typeface="+mn-lt"/>
                          <a:ea typeface="+mn-ea"/>
                          <a:cs typeface="+mn-cs"/>
                        </a:rPr>
                        <a:t>, find the output </a:t>
                      </a:r>
                      <a:r>
                        <a:rPr lang="en-GB" sz="1500" i="1" kern="1200" dirty="0">
                          <a:solidFill>
                            <a:schemeClr val="tx1"/>
                          </a:solidFill>
                          <a:effectLst/>
                          <a:latin typeface="+mn-lt"/>
                          <a:ea typeface="+mn-ea"/>
                          <a:cs typeface="+mn-cs"/>
                        </a:rPr>
                        <a:t>y</a:t>
                      </a:r>
                      <a:r>
                        <a:rPr lang="en-GB" sz="1500" kern="1200" dirty="0">
                          <a:solidFill>
                            <a:schemeClr val="tx1"/>
                          </a:solidFill>
                          <a:effectLst/>
                          <a:latin typeface="+mn-lt"/>
                          <a:ea typeface="+mn-ea"/>
                          <a:cs typeface="+mn-cs"/>
                        </a:rPr>
                        <a:t>); (Grade E/2)</a:t>
                      </a:r>
                    </a:p>
                    <a:p>
                      <a:pPr lvl="0"/>
                      <a:r>
                        <a:rPr lang="en-GB" sz="1500" kern="1200" dirty="0">
                          <a:solidFill>
                            <a:schemeClr val="tx1"/>
                          </a:solidFill>
                          <a:effectLst/>
                          <a:latin typeface="+mn-lt"/>
                          <a:ea typeface="+mn-ea"/>
                          <a:cs typeface="+mn-cs"/>
                        </a:rPr>
                        <a:t>Plot and draw graphs of </a:t>
                      </a:r>
                      <a:r>
                        <a:rPr lang="en-GB" sz="1500" i="1" kern="1200" dirty="0">
                          <a:solidFill>
                            <a:schemeClr val="tx1"/>
                          </a:solidFill>
                          <a:effectLst/>
                          <a:latin typeface="+mn-lt"/>
                          <a:ea typeface="+mn-ea"/>
                          <a:cs typeface="+mn-cs"/>
                        </a:rPr>
                        <a:t>y</a:t>
                      </a:r>
                      <a:r>
                        <a:rPr lang="en-GB" sz="1500" kern="1200" dirty="0">
                          <a:solidFill>
                            <a:schemeClr val="tx1"/>
                          </a:solidFill>
                          <a:effectLst/>
                          <a:latin typeface="+mn-lt"/>
                          <a:ea typeface="+mn-ea"/>
                          <a:cs typeface="+mn-cs"/>
                        </a:rPr>
                        <a:t> = </a:t>
                      </a:r>
                      <a:r>
                        <a:rPr lang="en-GB" sz="1500" i="1" kern="1200" dirty="0">
                          <a:solidFill>
                            <a:schemeClr val="tx1"/>
                          </a:solidFill>
                          <a:effectLst/>
                          <a:latin typeface="+mn-lt"/>
                          <a:ea typeface="+mn-ea"/>
                          <a:cs typeface="+mn-cs"/>
                        </a:rPr>
                        <a:t>a</a:t>
                      </a:r>
                      <a:r>
                        <a:rPr lang="en-GB" sz="1500" kern="1200" dirty="0">
                          <a:solidFill>
                            <a:schemeClr val="tx1"/>
                          </a:solidFill>
                          <a:effectLst/>
                          <a:latin typeface="+mn-lt"/>
                          <a:ea typeface="+mn-ea"/>
                          <a:cs typeface="+mn-cs"/>
                        </a:rPr>
                        <a:t>, </a:t>
                      </a:r>
                      <a:r>
                        <a:rPr lang="en-GB" sz="1500" i="1" kern="1200" dirty="0">
                          <a:solidFill>
                            <a:schemeClr val="tx1"/>
                          </a:solidFill>
                          <a:effectLst/>
                          <a:latin typeface="+mn-lt"/>
                          <a:ea typeface="+mn-ea"/>
                          <a:cs typeface="+mn-cs"/>
                        </a:rPr>
                        <a:t>x</a:t>
                      </a:r>
                      <a:r>
                        <a:rPr lang="en-GB" sz="1500" kern="1200" dirty="0">
                          <a:solidFill>
                            <a:schemeClr val="tx1"/>
                          </a:solidFill>
                          <a:effectLst/>
                          <a:latin typeface="+mn-lt"/>
                          <a:ea typeface="+mn-ea"/>
                          <a:cs typeface="+mn-cs"/>
                        </a:rPr>
                        <a:t> = </a:t>
                      </a:r>
                      <a:r>
                        <a:rPr lang="en-GB" sz="1500" i="1" kern="1200" dirty="0">
                          <a:solidFill>
                            <a:schemeClr val="tx1"/>
                          </a:solidFill>
                          <a:effectLst/>
                          <a:latin typeface="+mn-lt"/>
                          <a:ea typeface="+mn-ea"/>
                          <a:cs typeface="+mn-cs"/>
                        </a:rPr>
                        <a:t>a</a:t>
                      </a:r>
                      <a:r>
                        <a:rPr lang="en-GB" sz="1500" kern="1200" dirty="0">
                          <a:solidFill>
                            <a:schemeClr val="tx1"/>
                          </a:solidFill>
                          <a:effectLst/>
                          <a:latin typeface="+mn-lt"/>
                          <a:ea typeface="+mn-ea"/>
                          <a:cs typeface="+mn-cs"/>
                        </a:rPr>
                        <a:t>, </a:t>
                      </a:r>
                      <a:r>
                        <a:rPr lang="en-GB" sz="1500" i="1" kern="1200" dirty="0">
                          <a:solidFill>
                            <a:schemeClr val="tx1"/>
                          </a:solidFill>
                          <a:effectLst/>
                          <a:latin typeface="+mn-lt"/>
                          <a:ea typeface="+mn-ea"/>
                          <a:cs typeface="+mn-cs"/>
                        </a:rPr>
                        <a:t>y</a:t>
                      </a:r>
                      <a:r>
                        <a:rPr lang="en-GB" sz="1500" kern="1200" dirty="0">
                          <a:solidFill>
                            <a:schemeClr val="tx1"/>
                          </a:solidFill>
                          <a:effectLst/>
                          <a:latin typeface="+mn-lt"/>
                          <a:ea typeface="+mn-ea"/>
                          <a:cs typeface="+mn-cs"/>
                        </a:rPr>
                        <a:t> = </a:t>
                      </a:r>
                      <a:r>
                        <a:rPr lang="en-GB" sz="1500" i="1" kern="1200" dirty="0">
                          <a:solidFill>
                            <a:schemeClr val="tx1"/>
                          </a:solidFill>
                          <a:effectLst/>
                          <a:latin typeface="+mn-lt"/>
                          <a:ea typeface="+mn-ea"/>
                          <a:cs typeface="+mn-cs"/>
                        </a:rPr>
                        <a:t>x</a:t>
                      </a:r>
                      <a:r>
                        <a:rPr lang="en-GB" sz="1500" kern="1200" dirty="0">
                          <a:solidFill>
                            <a:schemeClr val="tx1"/>
                          </a:solidFill>
                          <a:effectLst/>
                          <a:latin typeface="+mn-lt"/>
                          <a:ea typeface="+mn-ea"/>
                          <a:cs typeface="+mn-cs"/>
                        </a:rPr>
                        <a:t> and </a:t>
                      </a:r>
                      <a:r>
                        <a:rPr lang="en-GB" sz="1500" i="1" kern="1200" dirty="0">
                          <a:solidFill>
                            <a:schemeClr val="tx1"/>
                          </a:solidFill>
                          <a:effectLst/>
                          <a:latin typeface="+mn-lt"/>
                          <a:ea typeface="+mn-ea"/>
                          <a:cs typeface="+mn-cs"/>
                        </a:rPr>
                        <a:t>y</a:t>
                      </a:r>
                      <a:r>
                        <a:rPr lang="en-GB" sz="1500" kern="1200" dirty="0">
                          <a:solidFill>
                            <a:schemeClr val="tx1"/>
                          </a:solidFill>
                          <a:effectLst/>
                          <a:latin typeface="+mn-lt"/>
                          <a:ea typeface="+mn-ea"/>
                          <a:cs typeface="+mn-cs"/>
                        </a:rPr>
                        <a:t> = –</a:t>
                      </a:r>
                      <a:r>
                        <a:rPr lang="en-GB" sz="1500" i="1" kern="1200" dirty="0">
                          <a:solidFill>
                            <a:schemeClr val="tx1"/>
                          </a:solidFill>
                          <a:effectLst/>
                          <a:latin typeface="+mn-lt"/>
                          <a:ea typeface="+mn-ea"/>
                          <a:cs typeface="+mn-cs"/>
                        </a:rPr>
                        <a:t>x</a:t>
                      </a:r>
                      <a:r>
                        <a:rPr lang="en-GB" sz="1500" kern="1200" dirty="0">
                          <a:solidFill>
                            <a:schemeClr val="tx1"/>
                          </a:solidFill>
                          <a:effectLst/>
                          <a:latin typeface="+mn-lt"/>
                          <a:ea typeface="+mn-ea"/>
                          <a:cs typeface="+mn-cs"/>
                        </a:rPr>
                        <a:t>;(Grade D/3)</a:t>
                      </a:r>
                    </a:p>
                    <a:p>
                      <a:pPr lvl="0"/>
                      <a:r>
                        <a:rPr lang="en-GB" sz="1500" kern="1200" dirty="0">
                          <a:solidFill>
                            <a:schemeClr val="tx1"/>
                          </a:solidFill>
                          <a:effectLst/>
                          <a:latin typeface="+mn-lt"/>
                          <a:ea typeface="+mn-ea"/>
                          <a:cs typeface="+mn-cs"/>
                        </a:rPr>
                        <a:t>Recognise straight-line graphs parallel to the axes; (Grade D/3)</a:t>
                      </a:r>
                    </a:p>
                    <a:p>
                      <a:pPr lvl="0"/>
                      <a:r>
                        <a:rPr lang="en-GB" sz="1500" kern="1200" dirty="0">
                          <a:solidFill>
                            <a:schemeClr val="tx1"/>
                          </a:solidFill>
                          <a:effectLst/>
                          <a:latin typeface="+mn-lt"/>
                          <a:ea typeface="+mn-ea"/>
                          <a:cs typeface="+mn-cs"/>
                        </a:rPr>
                        <a:t>Recognise that equations of the form </a:t>
                      </a:r>
                      <a:r>
                        <a:rPr lang="en-GB" sz="1500" i="1" kern="1200" dirty="0">
                          <a:solidFill>
                            <a:schemeClr val="tx1"/>
                          </a:solidFill>
                          <a:effectLst/>
                          <a:latin typeface="+mn-lt"/>
                          <a:ea typeface="+mn-ea"/>
                          <a:cs typeface="+mn-cs"/>
                        </a:rPr>
                        <a:t>y</a:t>
                      </a:r>
                      <a:r>
                        <a:rPr lang="en-GB" sz="1500" kern="1200" dirty="0">
                          <a:solidFill>
                            <a:schemeClr val="tx1"/>
                          </a:solidFill>
                          <a:effectLst/>
                          <a:latin typeface="+mn-lt"/>
                          <a:ea typeface="+mn-ea"/>
                          <a:cs typeface="+mn-cs"/>
                        </a:rPr>
                        <a:t> = </a:t>
                      </a:r>
                      <a:r>
                        <a:rPr lang="en-GB" sz="1500" i="1" kern="1200" dirty="0">
                          <a:solidFill>
                            <a:schemeClr val="tx1"/>
                          </a:solidFill>
                          <a:effectLst/>
                          <a:latin typeface="+mn-lt"/>
                          <a:ea typeface="+mn-ea"/>
                          <a:cs typeface="+mn-cs"/>
                        </a:rPr>
                        <a:t>mx</a:t>
                      </a:r>
                      <a:r>
                        <a:rPr lang="en-GB" sz="1500" kern="1200" dirty="0">
                          <a:solidFill>
                            <a:schemeClr val="tx1"/>
                          </a:solidFill>
                          <a:effectLst/>
                          <a:latin typeface="+mn-lt"/>
                          <a:ea typeface="+mn-ea"/>
                          <a:cs typeface="+mn-cs"/>
                        </a:rPr>
                        <a:t> + </a:t>
                      </a:r>
                      <a:r>
                        <a:rPr lang="en-GB" sz="1500" i="1" kern="1200" dirty="0">
                          <a:solidFill>
                            <a:schemeClr val="tx1"/>
                          </a:solidFill>
                          <a:effectLst/>
                          <a:latin typeface="+mn-lt"/>
                          <a:ea typeface="+mn-ea"/>
                          <a:cs typeface="+mn-cs"/>
                        </a:rPr>
                        <a:t>c</a:t>
                      </a:r>
                      <a:r>
                        <a:rPr lang="en-GB" sz="1500" kern="1200" dirty="0">
                          <a:solidFill>
                            <a:schemeClr val="tx1"/>
                          </a:solidFill>
                          <a:effectLst/>
                          <a:latin typeface="+mn-lt"/>
                          <a:ea typeface="+mn-ea"/>
                          <a:cs typeface="+mn-cs"/>
                        </a:rPr>
                        <a:t> correspond to straight-line graphs in the coordinate plane; (Grade D/3)</a:t>
                      </a:r>
                    </a:p>
                    <a:p>
                      <a:pPr lvl="0"/>
                      <a:r>
                        <a:rPr lang="en-GB" sz="1500" kern="1200" dirty="0">
                          <a:solidFill>
                            <a:schemeClr val="tx1"/>
                          </a:solidFill>
                          <a:effectLst/>
                          <a:latin typeface="+mn-lt"/>
                          <a:ea typeface="+mn-ea"/>
                          <a:cs typeface="+mn-cs"/>
                        </a:rPr>
                        <a:t>Plot and draw graphs of straight lines of the form </a:t>
                      </a:r>
                      <a:r>
                        <a:rPr lang="en-GB" sz="1500" i="1" kern="1200" dirty="0">
                          <a:solidFill>
                            <a:schemeClr val="tx1"/>
                          </a:solidFill>
                          <a:effectLst/>
                          <a:latin typeface="+mn-lt"/>
                          <a:ea typeface="+mn-ea"/>
                          <a:cs typeface="+mn-cs"/>
                        </a:rPr>
                        <a:t>y</a:t>
                      </a:r>
                      <a:r>
                        <a:rPr lang="en-GB" sz="1500" kern="1200" dirty="0">
                          <a:solidFill>
                            <a:schemeClr val="tx1"/>
                          </a:solidFill>
                          <a:effectLst/>
                          <a:latin typeface="+mn-lt"/>
                          <a:ea typeface="+mn-ea"/>
                          <a:cs typeface="+mn-cs"/>
                        </a:rPr>
                        <a:t> = </a:t>
                      </a:r>
                      <a:r>
                        <a:rPr lang="en-GB" sz="1500" i="1" kern="1200" dirty="0">
                          <a:solidFill>
                            <a:schemeClr val="tx1"/>
                          </a:solidFill>
                          <a:effectLst/>
                          <a:latin typeface="+mn-lt"/>
                          <a:ea typeface="+mn-ea"/>
                          <a:cs typeface="+mn-cs"/>
                        </a:rPr>
                        <a:t>mx</a:t>
                      </a:r>
                      <a:r>
                        <a:rPr lang="en-GB" sz="1500" kern="1200" dirty="0">
                          <a:solidFill>
                            <a:schemeClr val="tx1"/>
                          </a:solidFill>
                          <a:effectLst/>
                          <a:latin typeface="+mn-lt"/>
                          <a:ea typeface="+mn-ea"/>
                          <a:cs typeface="+mn-cs"/>
                        </a:rPr>
                        <a:t> + </a:t>
                      </a:r>
                      <a:r>
                        <a:rPr lang="en-GB" sz="1500" i="1" kern="1200" dirty="0">
                          <a:solidFill>
                            <a:schemeClr val="tx1"/>
                          </a:solidFill>
                          <a:effectLst/>
                          <a:latin typeface="+mn-lt"/>
                          <a:ea typeface="+mn-ea"/>
                          <a:cs typeface="+mn-cs"/>
                        </a:rPr>
                        <a:t>c</a:t>
                      </a:r>
                      <a:r>
                        <a:rPr lang="en-GB" sz="1500" kern="1200" dirty="0">
                          <a:solidFill>
                            <a:schemeClr val="tx1"/>
                          </a:solidFill>
                          <a:effectLst/>
                          <a:latin typeface="+mn-lt"/>
                          <a:ea typeface="+mn-ea"/>
                          <a:cs typeface="+mn-cs"/>
                        </a:rPr>
                        <a:t> using a table of values; (Grade D/3)</a:t>
                      </a:r>
                    </a:p>
                    <a:p>
                      <a:pPr lvl="0"/>
                      <a:r>
                        <a:rPr lang="en-GB" sz="1500" kern="1200" dirty="0">
                          <a:solidFill>
                            <a:schemeClr val="tx1"/>
                          </a:solidFill>
                          <a:effectLst/>
                          <a:latin typeface="+mn-lt"/>
                          <a:ea typeface="+mn-ea"/>
                          <a:cs typeface="+mn-cs"/>
                        </a:rPr>
                        <a:t>Sketch a graph of a linear function, using the gradient and </a:t>
                      </a:r>
                      <a:r>
                        <a:rPr lang="en-GB" sz="1500" i="1" kern="1200" dirty="0">
                          <a:solidFill>
                            <a:schemeClr val="tx1"/>
                          </a:solidFill>
                          <a:effectLst/>
                          <a:latin typeface="+mn-lt"/>
                          <a:ea typeface="+mn-ea"/>
                          <a:cs typeface="+mn-cs"/>
                        </a:rPr>
                        <a:t>y</a:t>
                      </a:r>
                      <a:r>
                        <a:rPr lang="en-GB" sz="1500" kern="1200" dirty="0">
                          <a:solidFill>
                            <a:schemeClr val="tx1"/>
                          </a:solidFill>
                          <a:effectLst/>
                          <a:latin typeface="+mn-lt"/>
                          <a:ea typeface="+mn-ea"/>
                          <a:cs typeface="+mn-cs"/>
                        </a:rPr>
                        <a:t>-intercept; (Grade c-/4)</a:t>
                      </a:r>
                    </a:p>
                    <a:p>
                      <a:pPr lvl="0"/>
                      <a:r>
                        <a:rPr lang="en-GB" sz="1500" kern="1200" dirty="0">
                          <a:solidFill>
                            <a:schemeClr val="tx1"/>
                          </a:solidFill>
                          <a:effectLst/>
                          <a:latin typeface="+mn-lt"/>
                          <a:ea typeface="+mn-ea"/>
                          <a:cs typeface="+mn-cs"/>
                        </a:rPr>
                        <a:t>Identify and interpret gradient from an equation </a:t>
                      </a:r>
                      <a:r>
                        <a:rPr lang="en-GB" sz="1500" i="1" kern="1200" dirty="0">
                          <a:solidFill>
                            <a:schemeClr val="tx1"/>
                          </a:solidFill>
                          <a:effectLst/>
                          <a:latin typeface="+mn-lt"/>
                          <a:ea typeface="+mn-ea"/>
                          <a:cs typeface="+mn-cs"/>
                        </a:rPr>
                        <a:t>y</a:t>
                      </a:r>
                      <a:r>
                        <a:rPr lang="en-GB" sz="1500" kern="1200" dirty="0">
                          <a:solidFill>
                            <a:schemeClr val="tx1"/>
                          </a:solidFill>
                          <a:effectLst/>
                          <a:latin typeface="+mn-lt"/>
                          <a:ea typeface="+mn-ea"/>
                          <a:cs typeface="+mn-cs"/>
                        </a:rPr>
                        <a:t> = </a:t>
                      </a:r>
                      <a:r>
                        <a:rPr lang="en-GB" sz="1500" i="1" kern="1200" dirty="0">
                          <a:solidFill>
                            <a:schemeClr val="tx1"/>
                          </a:solidFill>
                          <a:effectLst/>
                          <a:latin typeface="+mn-lt"/>
                          <a:ea typeface="+mn-ea"/>
                          <a:cs typeface="+mn-cs"/>
                        </a:rPr>
                        <a:t>mx</a:t>
                      </a:r>
                      <a:r>
                        <a:rPr lang="en-GB" sz="1500" kern="1200" dirty="0">
                          <a:solidFill>
                            <a:schemeClr val="tx1"/>
                          </a:solidFill>
                          <a:effectLst/>
                          <a:latin typeface="+mn-lt"/>
                          <a:ea typeface="+mn-ea"/>
                          <a:cs typeface="+mn-cs"/>
                        </a:rPr>
                        <a:t> + </a:t>
                      </a:r>
                      <a:r>
                        <a:rPr lang="en-GB" sz="1500" i="1" kern="1200" dirty="0">
                          <a:solidFill>
                            <a:schemeClr val="tx1"/>
                          </a:solidFill>
                          <a:effectLst/>
                          <a:latin typeface="+mn-lt"/>
                          <a:ea typeface="+mn-ea"/>
                          <a:cs typeface="+mn-cs"/>
                        </a:rPr>
                        <a:t>c</a:t>
                      </a:r>
                      <a:r>
                        <a:rPr lang="en-GB" sz="1500" kern="1200" dirty="0">
                          <a:solidFill>
                            <a:schemeClr val="tx1"/>
                          </a:solidFill>
                          <a:effectLst/>
                          <a:latin typeface="+mn-lt"/>
                          <a:ea typeface="+mn-ea"/>
                          <a:cs typeface="+mn-cs"/>
                        </a:rPr>
                        <a:t>; </a:t>
                      </a:r>
                    </a:p>
                    <a:p>
                      <a:pPr lvl="0"/>
                      <a:r>
                        <a:rPr lang="en-GB" sz="1500" kern="1200" dirty="0">
                          <a:solidFill>
                            <a:schemeClr val="tx1"/>
                          </a:solidFill>
                          <a:effectLst/>
                          <a:latin typeface="+mn-lt"/>
                          <a:ea typeface="+mn-ea"/>
                          <a:cs typeface="+mn-cs"/>
                        </a:rPr>
                        <a:t>Identify parallel lines from their equations; (Grade C+/5)</a:t>
                      </a:r>
                    </a:p>
                    <a:p>
                      <a:pPr lvl="0"/>
                      <a:r>
                        <a:rPr lang="en-GB" sz="1500" kern="1200" dirty="0">
                          <a:solidFill>
                            <a:schemeClr val="tx1"/>
                          </a:solidFill>
                          <a:effectLst/>
                          <a:latin typeface="+mn-lt"/>
                          <a:ea typeface="+mn-ea"/>
                          <a:cs typeface="+mn-cs"/>
                        </a:rPr>
                        <a:t>Plot and draw graphs of straight lines in the form </a:t>
                      </a:r>
                      <a:r>
                        <a:rPr lang="en-GB" sz="1500" i="1" kern="1200" dirty="0" err="1">
                          <a:solidFill>
                            <a:schemeClr val="tx1"/>
                          </a:solidFill>
                          <a:effectLst/>
                          <a:latin typeface="+mn-lt"/>
                          <a:ea typeface="+mn-ea"/>
                          <a:cs typeface="+mn-cs"/>
                        </a:rPr>
                        <a:t>ax</a:t>
                      </a:r>
                      <a:r>
                        <a:rPr lang="en-GB" sz="1500" kern="1200" dirty="0">
                          <a:solidFill>
                            <a:schemeClr val="tx1"/>
                          </a:solidFill>
                          <a:effectLst/>
                          <a:latin typeface="+mn-lt"/>
                          <a:ea typeface="+mn-ea"/>
                          <a:cs typeface="+mn-cs"/>
                        </a:rPr>
                        <a:t> + </a:t>
                      </a:r>
                      <a:r>
                        <a:rPr lang="en-GB" sz="1500" i="1" kern="1200" dirty="0">
                          <a:solidFill>
                            <a:schemeClr val="tx1"/>
                          </a:solidFill>
                          <a:effectLst/>
                          <a:latin typeface="+mn-lt"/>
                          <a:ea typeface="+mn-ea"/>
                          <a:cs typeface="+mn-cs"/>
                        </a:rPr>
                        <a:t>by</a:t>
                      </a:r>
                      <a:r>
                        <a:rPr lang="en-GB" sz="1500" kern="1200" dirty="0">
                          <a:solidFill>
                            <a:schemeClr val="tx1"/>
                          </a:solidFill>
                          <a:effectLst/>
                          <a:latin typeface="+mn-lt"/>
                          <a:ea typeface="+mn-ea"/>
                          <a:cs typeface="+mn-cs"/>
                        </a:rPr>
                        <a:t> = </a:t>
                      </a:r>
                      <a:r>
                        <a:rPr lang="en-GB" sz="1500" i="1" kern="1200" dirty="0">
                          <a:solidFill>
                            <a:schemeClr val="tx1"/>
                          </a:solidFill>
                          <a:effectLst/>
                          <a:latin typeface="+mn-lt"/>
                          <a:ea typeface="+mn-ea"/>
                          <a:cs typeface="+mn-cs"/>
                        </a:rPr>
                        <a:t>c</a:t>
                      </a:r>
                      <a:r>
                        <a:rPr lang="en-GB" sz="1500" kern="1200" dirty="0">
                          <a:solidFill>
                            <a:schemeClr val="tx1"/>
                          </a:solidFill>
                          <a:effectLst/>
                          <a:latin typeface="+mn-lt"/>
                          <a:ea typeface="+mn-ea"/>
                          <a:cs typeface="+mn-cs"/>
                        </a:rPr>
                        <a:t>;</a:t>
                      </a:r>
                    </a:p>
                    <a:p>
                      <a:pPr lvl="0"/>
                      <a:r>
                        <a:rPr lang="en-GB" sz="1500" kern="1200" dirty="0">
                          <a:solidFill>
                            <a:schemeClr val="tx1"/>
                          </a:solidFill>
                          <a:effectLst/>
                          <a:latin typeface="+mn-lt"/>
                          <a:ea typeface="+mn-ea"/>
                          <a:cs typeface="+mn-cs"/>
                        </a:rPr>
                        <a:t>Find the equation of a straight line from a graph; (Grade B-/5)</a:t>
                      </a:r>
                    </a:p>
                    <a:p>
                      <a:pPr lvl="0"/>
                      <a:r>
                        <a:rPr lang="en-GB" sz="1500" kern="1200" dirty="0">
                          <a:solidFill>
                            <a:schemeClr val="tx1"/>
                          </a:solidFill>
                          <a:effectLst/>
                          <a:latin typeface="+mn-lt"/>
                          <a:ea typeface="+mn-ea"/>
                          <a:cs typeface="+mn-cs"/>
                        </a:rPr>
                        <a:t>Find the equation of the line through one point with a given gradient; (Grade B-/5)</a:t>
                      </a:r>
                    </a:p>
                    <a:p>
                      <a:pPr lvl="0"/>
                      <a:r>
                        <a:rPr lang="en-GB" sz="1500" kern="1200" dirty="0">
                          <a:solidFill>
                            <a:schemeClr val="tx1"/>
                          </a:solidFill>
                          <a:effectLst/>
                          <a:latin typeface="+mn-lt"/>
                          <a:ea typeface="+mn-ea"/>
                          <a:cs typeface="+mn-cs"/>
                        </a:rPr>
                        <a:t>Find approximate solutions to a linear equation from a graph; </a:t>
                      </a:r>
                    </a:p>
                    <a:p>
                      <a:pPr lvl="0"/>
                      <a:r>
                        <a:rPr lang="en-GB" sz="1500" kern="1200" dirty="0">
                          <a:solidFill>
                            <a:schemeClr val="tx1"/>
                          </a:solidFill>
                          <a:effectLst/>
                          <a:latin typeface="+mn-lt"/>
                          <a:ea typeface="+mn-ea"/>
                          <a:cs typeface="+mn-cs"/>
                        </a:rPr>
                        <a:t>Find the gradient of a straight line from real-life graphs too. (Grade B-/5)</a:t>
                      </a:r>
                    </a:p>
                    <a:p>
                      <a:r>
                        <a:rPr lang="en-GB" sz="1600" b="1" kern="1200" dirty="0">
                          <a:solidFill>
                            <a:schemeClr val="tx1"/>
                          </a:solidFill>
                          <a:effectLst/>
                          <a:latin typeface="+mn-lt"/>
                          <a:ea typeface="+mn-ea"/>
                          <a:cs typeface="+mn-cs"/>
                        </a:rPr>
                        <a:t> </a:t>
                      </a:r>
                      <a:endParaRPr lang="en-GB" sz="1600" kern="1200" dirty="0">
                        <a:solidFill>
                          <a:schemeClr val="tx1"/>
                        </a:solidFill>
                        <a:effectLst/>
                        <a:latin typeface="+mn-lt"/>
                        <a:ea typeface="+mn-ea"/>
                        <a:cs typeface="+mn-cs"/>
                      </a:endParaRPr>
                    </a:p>
                    <a:p>
                      <a:pPr algn="just">
                        <a:lnSpc>
                          <a:spcPct val="115000"/>
                        </a:lnSpc>
                        <a:spcAft>
                          <a:spcPts val="0"/>
                        </a:spcAft>
                      </a:pPr>
                      <a:endParaRPr lang="en-GB" sz="1100" b="1" dirty="0">
                        <a:solidFill>
                          <a:srgbClr val="FF0000"/>
                        </a:solidFill>
                        <a:effectLst/>
                        <a:latin typeface="Verdana"/>
                        <a:ea typeface="Calibri"/>
                        <a:cs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900" dirty="0">
                        <a:effectLst/>
                        <a:latin typeface="Comic Sans MS" pitchFamily="66" charset="0"/>
                        <a:ea typeface="Times New Roman"/>
                      </a:endParaRPr>
                    </a:p>
                    <a:p>
                      <a:r>
                        <a:rPr lang="en-GB" sz="1200" kern="1200" dirty="0">
                          <a:solidFill>
                            <a:schemeClr val="tx1"/>
                          </a:solidFill>
                          <a:effectLst/>
                          <a:latin typeface="+mn-lt"/>
                          <a:ea typeface="+mn-ea"/>
                          <a:cs typeface="+mn-cs"/>
                        </a:rPr>
                        <a:t>Clip 24 Distance Tables</a:t>
                      </a:r>
                    </a:p>
                    <a:p>
                      <a:r>
                        <a:rPr lang="en-GB" sz="1200" kern="1200" dirty="0">
                          <a:solidFill>
                            <a:schemeClr val="tx1"/>
                          </a:solidFill>
                          <a:effectLst/>
                          <a:latin typeface="+mn-lt"/>
                          <a:ea typeface="+mn-ea"/>
                          <a:cs typeface="+mn-cs"/>
                        </a:rPr>
                        <a:t>Clip 43 Conversion graphs</a:t>
                      </a:r>
                    </a:p>
                    <a:p>
                      <a:r>
                        <a:rPr lang="en-GB" sz="1200" kern="1200" dirty="0">
                          <a:solidFill>
                            <a:schemeClr val="tx1"/>
                          </a:solidFill>
                          <a:effectLst/>
                          <a:latin typeface="+mn-lt"/>
                          <a:ea typeface="+mn-ea"/>
                          <a:cs typeface="+mn-cs"/>
                        </a:rPr>
                        <a:t>Clip 117 Real-life graphs</a:t>
                      </a:r>
                    </a:p>
                    <a:p>
                      <a:r>
                        <a:rPr lang="en-US" sz="1200" u="sng" kern="1200" dirty="0">
                          <a:solidFill>
                            <a:schemeClr val="tx1"/>
                          </a:solidFill>
                          <a:effectLst/>
                          <a:latin typeface="+mn-lt"/>
                          <a:ea typeface="+mn-ea"/>
                          <a:cs typeface="+mn-cs"/>
                        </a:rPr>
                        <a:t>KM: </a:t>
                      </a:r>
                      <a:r>
                        <a:rPr lang="en-US" sz="1200" u="sng" kern="1200" dirty="0">
                          <a:solidFill>
                            <a:schemeClr val="tx1"/>
                          </a:solidFill>
                          <a:effectLst/>
                          <a:latin typeface="+mn-lt"/>
                          <a:ea typeface="+mn-ea"/>
                          <a:cs typeface="+mn-cs"/>
                          <a:hlinkClick r:id="rId2"/>
                        </a:rPr>
                        <a:t>Matching graphs</a:t>
                      </a:r>
                      <a:endParaRPr lang="en-GB" sz="12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rPr>
                        <a:t>KM: </a:t>
                      </a:r>
                      <a:r>
                        <a:rPr lang="en-US" sz="1200" u="sng" kern="1200" dirty="0">
                          <a:solidFill>
                            <a:schemeClr val="tx1"/>
                          </a:solidFill>
                          <a:effectLst/>
                          <a:latin typeface="+mn-lt"/>
                          <a:ea typeface="+mn-ea"/>
                          <a:cs typeface="+mn-cs"/>
                          <a:hlinkClick r:id="rId3"/>
                        </a:rPr>
                        <a:t>Autograph 2</a:t>
                      </a:r>
                      <a:endParaRPr lang="en-GB" sz="12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rPr>
                        <a:t>KM: </a:t>
                      </a:r>
                      <a:r>
                        <a:rPr lang="en-US" sz="1200" u="sng" kern="1200" dirty="0">
                          <a:solidFill>
                            <a:schemeClr val="tx1"/>
                          </a:solidFill>
                          <a:effectLst/>
                          <a:latin typeface="+mn-lt"/>
                          <a:ea typeface="+mn-ea"/>
                          <a:cs typeface="+mn-cs"/>
                          <a:hlinkClick r:id="rId4"/>
                        </a:rPr>
                        <a:t>The hare and the tortoise</a:t>
                      </a:r>
                      <a:r>
                        <a:rPr lang="en-US" sz="1200" u="sng" kern="1200" dirty="0">
                          <a:solidFill>
                            <a:schemeClr val="tx1"/>
                          </a:solidFill>
                          <a:effectLst/>
                          <a:latin typeface="+mn-lt"/>
                          <a:ea typeface="+mn-ea"/>
                          <a:cs typeface="+mn-cs"/>
                        </a:rPr>
                        <a:t>(SMSC)(BV)</a:t>
                      </a:r>
                      <a:endParaRPr lang="en-GB" sz="1200" kern="1200" dirty="0">
                        <a:solidFill>
                          <a:schemeClr val="tx1"/>
                        </a:solidFill>
                        <a:effectLst/>
                        <a:latin typeface="+mn-lt"/>
                        <a:ea typeface="+mn-ea"/>
                        <a:cs typeface="+mn-cs"/>
                      </a:endParaRPr>
                    </a:p>
                    <a:p>
                      <a:pPr>
                        <a:spcAft>
                          <a:spcPts val="0"/>
                        </a:spcAft>
                      </a:pPr>
                      <a:endParaRPr lang="en-GB" sz="900" dirty="0">
                        <a:effectLst/>
                        <a:latin typeface="Comic Sans MS" pitchFamily="66" charset="0"/>
                        <a:ea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60861">
                <a:tc vMerge="1">
                  <a:txBody>
                    <a:bodyPr/>
                    <a:lstStyle/>
                    <a:p>
                      <a:endParaRPr lang="en-GB"/>
                    </a:p>
                  </a:txBody>
                  <a:tcPr/>
                </a:tc>
                <a:tc>
                  <a:txBody>
                    <a:bodyPr/>
                    <a:lstStyle/>
                    <a:p>
                      <a:pPr algn="ctr">
                        <a:spcAft>
                          <a:spcPts val="0"/>
                        </a:spcAft>
                      </a:pPr>
                      <a:r>
                        <a:rPr lang="en-GB" sz="900" b="1" dirty="0">
                          <a:effectLst/>
                          <a:latin typeface="Comic Sans MS" pitchFamily="66" charset="0"/>
                          <a:ea typeface="Times New Roman"/>
                        </a:rPr>
                        <a:t>PLENARIES/KEY QUESTIONS</a:t>
                      </a:r>
                      <a:endParaRPr lang="en-GB" sz="900" dirty="0">
                        <a:effectLst/>
                        <a:latin typeface="Comic Sans MS" pitchFamily="66" charset="0"/>
                        <a:ea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r h="2688588">
                <a:tc vMerge="1">
                  <a:txBody>
                    <a:bodyPr/>
                    <a:lstStyle/>
                    <a:p>
                      <a:endParaRPr lang="en-GB" dirty="0"/>
                    </a:p>
                  </a:txBody>
                  <a:tcPr/>
                </a:tc>
                <a:tc>
                  <a:txBody>
                    <a:bodyPr/>
                    <a:lstStyle/>
                    <a:p>
                      <a:r>
                        <a:rPr lang="en-GB" sz="1600" kern="1200" dirty="0">
                          <a:solidFill>
                            <a:schemeClr val="tx1"/>
                          </a:solidFill>
                          <a:effectLst/>
                          <a:latin typeface="+mn-lt"/>
                          <a:ea typeface="+mn-ea"/>
                          <a:cs typeface="+mn-cs"/>
                        </a:rPr>
                        <a:t>Plot and draw the graph for </a:t>
                      </a:r>
                      <a:r>
                        <a:rPr lang="en-GB" sz="1600" i="1" kern="1200" dirty="0">
                          <a:solidFill>
                            <a:schemeClr val="tx1"/>
                          </a:solidFill>
                          <a:effectLst/>
                          <a:latin typeface="+mn-lt"/>
                          <a:ea typeface="+mn-ea"/>
                          <a:cs typeface="+mn-cs"/>
                        </a:rPr>
                        <a:t>y</a:t>
                      </a:r>
                      <a:r>
                        <a:rPr lang="en-GB" sz="1600" kern="1200" dirty="0">
                          <a:solidFill>
                            <a:schemeClr val="tx1"/>
                          </a:solidFill>
                          <a:effectLst/>
                          <a:latin typeface="+mn-lt"/>
                          <a:ea typeface="+mn-ea"/>
                          <a:cs typeface="+mn-cs"/>
                        </a:rPr>
                        <a:t> = 2</a:t>
                      </a:r>
                      <a:r>
                        <a:rPr lang="en-GB" sz="1600" i="1" kern="1200" dirty="0">
                          <a:solidFill>
                            <a:schemeClr val="tx1"/>
                          </a:solidFill>
                          <a:effectLst/>
                          <a:latin typeface="+mn-lt"/>
                          <a:ea typeface="+mn-ea"/>
                          <a:cs typeface="+mn-cs"/>
                        </a:rPr>
                        <a:t>x</a:t>
                      </a:r>
                      <a:r>
                        <a:rPr lang="en-GB" sz="1600" kern="1200" dirty="0">
                          <a:solidFill>
                            <a:schemeClr val="tx1"/>
                          </a:solidFill>
                          <a:effectLst/>
                          <a:latin typeface="+mn-lt"/>
                          <a:ea typeface="+mn-ea"/>
                          <a:cs typeface="+mn-cs"/>
                        </a:rPr>
                        <a:t> – 4.</a:t>
                      </a:r>
                    </a:p>
                    <a:p>
                      <a:r>
                        <a:rPr lang="en-GB" sz="1600" kern="1200" dirty="0">
                          <a:solidFill>
                            <a:schemeClr val="tx1"/>
                          </a:solidFill>
                          <a:effectLst/>
                          <a:latin typeface="+mn-lt"/>
                          <a:ea typeface="+mn-ea"/>
                          <a:cs typeface="+mn-cs"/>
                        </a:rPr>
                        <a:t>Which of these lines are parallel:  </a:t>
                      </a:r>
                      <a:r>
                        <a:rPr lang="en-GB" sz="1600" i="1" kern="1200" dirty="0">
                          <a:solidFill>
                            <a:schemeClr val="tx1"/>
                          </a:solidFill>
                          <a:effectLst/>
                          <a:latin typeface="+mn-lt"/>
                          <a:ea typeface="+mn-ea"/>
                          <a:cs typeface="+mn-cs"/>
                        </a:rPr>
                        <a:t>y</a:t>
                      </a:r>
                      <a:r>
                        <a:rPr lang="en-GB" sz="1600" kern="1200" dirty="0">
                          <a:solidFill>
                            <a:schemeClr val="tx1"/>
                          </a:solidFill>
                          <a:effectLst/>
                          <a:latin typeface="+mn-lt"/>
                          <a:ea typeface="+mn-ea"/>
                          <a:cs typeface="+mn-cs"/>
                        </a:rPr>
                        <a:t> = 2</a:t>
                      </a:r>
                      <a:r>
                        <a:rPr lang="en-GB" sz="1600" i="1" kern="1200" dirty="0">
                          <a:solidFill>
                            <a:schemeClr val="tx1"/>
                          </a:solidFill>
                          <a:effectLst/>
                          <a:latin typeface="+mn-lt"/>
                          <a:ea typeface="+mn-ea"/>
                          <a:cs typeface="+mn-cs"/>
                        </a:rPr>
                        <a:t>x</a:t>
                      </a:r>
                      <a:r>
                        <a:rPr lang="en-GB" sz="1600" kern="1200" dirty="0">
                          <a:solidFill>
                            <a:schemeClr val="tx1"/>
                          </a:solidFill>
                          <a:effectLst/>
                          <a:latin typeface="+mn-lt"/>
                          <a:ea typeface="+mn-ea"/>
                          <a:cs typeface="+mn-cs"/>
                        </a:rPr>
                        <a:t> + 3,   </a:t>
                      </a:r>
                      <a:r>
                        <a:rPr lang="en-GB" sz="1600" i="1" kern="1200" dirty="0">
                          <a:solidFill>
                            <a:schemeClr val="tx1"/>
                          </a:solidFill>
                          <a:effectLst/>
                          <a:latin typeface="+mn-lt"/>
                          <a:ea typeface="+mn-ea"/>
                          <a:cs typeface="+mn-cs"/>
                        </a:rPr>
                        <a:t>y</a:t>
                      </a:r>
                      <a:r>
                        <a:rPr lang="en-GB" sz="1600" kern="1200" dirty="0">
                          <a:solidFill>
                            <a:schemeClr val="tx1"/>
                          </a:solidFill>
                          <a:effectLst/>
                          <a:latin typeface="+mn-lt"/>
                          <a:ea typeface="+mn-ea"/>
                          <a:cs typeface="+mn-cs"/>
                        </a:rPr>
                        <a:t> = 5</a:t>
                      </a:r>
                      <a:r>
                        <a:rPr lang="en-GB" sz="1600" i="1" kern="1200" dirty="0">
                          <a:solidFill>
                            <a:schemeClr val="tx1"/>
                          </a:solidFill>
                          <a:effectLst/>
                          <a:latin typeface="+mn-lt"/>
                          <a:ea typeface="+mn-ea"/>
                          <a:cs typeface="+mn-cs"/>
                        </a:rPr>
                        <a:t>x</a:t>
                      </a:r>
                      <a:r>
                        <a:rPr lang="en-GB" sz="1600" kern="1200" dirty="0">
                          <a:solidFill>
                            <a:schemeClr val="tx1"/>
                          </a:solidFill>
                          <a:effectLst/>
                          <a:latin typeface="+mn-lt"/>
                          <a:ea typeface="+mn-ea"/>
                          <a:cs typeface="+mn-cs"/>
                        </a:rPr>
                        <a:t> + 3,   </a:t>
                      </a:r>
                      <a:r>
                        <a:rPr lang="en-GB" sz="1600" i="1" kern="1200" dirty="0">
                          <a:solidFill>
                            <a:schemeClr val="tx1"/>
                          </a:solidFill>
                          <a:effectLst/>
                          <a:latin typeface="+mn-lt"/>
                          <a:ea typeface="+mn-ea"/>
                          <a:cs typeface="+mn-cs"/>
                        </a:rPr>
                        <a:t>y</a:t>
                      </a:r>
                      <a:r>
                        <a:rPr lang="en-GB" sz="1600" kern="1200" dirty="0">
                          <a:solidFill>
                            <a:schemeClr val="tx1"/>
                          </a:solidFill>
                          <a:effectLst/>
                          <a:latin typeface="+mn-lt"/>
                          <a:ea typeface="+mn-ea"/>
                          <a:cs typeface="+mn-cs"/>
                        </a:rPr>
                        <a:t> = 2</a:t>
                      </a:r>
                      <a:r>
                        <a:rPr lang="en-GB" sz="1600" i="1" kern="1200" dirty="0">
                          <a:solidFill>
                            <a:schemeClr val="tx1"/>
                          </a:solidFill>
                          <a:effectLst/>
                          <a:latin typeface="+mn-lt"/>
                          <a:ea typeface="+mn-ea"/>
                          <a:cs typeface="+mn-cs"/>
                        </a:rPr>
                        <a:t>x</a:t>
                      </a:r>
                      <a:r>
                        <a:rPr lang="en-GB" sz="1600" kern="1200" dirty="0">
                          <a:solidFill>
                            <a:schemeClr val="tx1"/>
                          </a:solidFill>
                          <a:effectLst/>
                          <a:latin typeface="+mn-lt"/>
                          <a:ea typeface="+mn-ea"/>
                          <a:cs typeface="+mn-cs"/>
                        </a:rPr>
                        <a:t> – 9,  2</a:t>
                      </a:r>
                      <a:r>
                        <a:rPr lang="en-GB" sz="1600" i="1" kern="1200" dirty="0">
                          <a:solidFill>
                            <a:schemeClr val="tx1"/>
                          </a:solidFill>
                          <a:effectLst/>
                          <a:latin typeface="+mn-lt"/>
                          <a:ea typeface="+mn-ea"/>
                          <a:cs typeface="+mn-cs"/>
                        </a:rPr>
                        <a:t>y</a:t>
                      </a:r>
                      <a:r>
                        <a:rPr lang="en-GB" sz="1600" kern="1200" dirty="0">
                          <a:solidFill>
                            <a:schemeClr val="tx1"/>
                          </a:solidFill>
                          <a:effectLst/>
                          <a:latin typeface="+mn-lt"/>
                          <a:ea typeface="+mn-ea"/>
                          <a:cs typeface="+mn-cs"/>
                        </a:rPr>
                        <a:t> = 4</a:t>
                      </a:r>
                      <a:r>
                        <a:rPr lang="en-GB" sz="1600" i="1" kern="1200" dirty="0">
                          <a:solidFill>
                            <a:schemeClr val="tx1"/>
                          </a:solidFill>
                          <a:effectLst/>
                          <a:latin typeface="+mn-lt"/>
                          <a:ea typeface="+mn-ea"/>
                          <a:cs typeface="+mn-cs"/>
                        </a:rPr>
                        <a:t>x</a:t>
                      </a:r>
                      <a:r>
                        <a:rPr lang="en-GB" sz="1600" kern="1200" dirty="0">
                          <a:solidFill>
                            <a:schemeClr val="tx1"/>
                          </a:solidFill>
                          <a:effectLst/>
                          <a:latin typeface="+mn-lt"/>
                          <a:ea typeface="+mn-ea"/>
                          <a:cs typeface="+mn-cs"/>
                        </a:rPr>
                        <a:t> – 8 </a:t>
                      </a:r>
                    </a:p>
                    <a:p>
                      <a:r>
                        <a:rPr lang="en-GB" sz="1600" kern="1200" dirty="0">
                          <a:solidFill>
                            <a:schemeClr val="tx1"/>
                          </a:solidFill>
                          <a:effectLst/>
                          <a:latin typeface="+mn-lt"/>
                          <a:ea typeface="+mn-ea"/>
                          <a:cs typeface="+mn-cs"/>
                        </a:rPr>
                        <a:t>When not given a table of values, students rarely see the relationship between the coordinate axes(BV)</a:t>
                      </a:r>
                      <a:endParaRPr lang="en-GB" sz="1000" dirty="0">
                        <a:effectLst/>
                        <a:latin typeface="+mn-lt"/>
                        <a:ea typeface="Calibri"/>
                        <a:cs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 name="Title 1"/>
          <p:cNvSpPr txBox="1">
            <a:spLocks/>
          </p:cNvSpPr>
          <p:nvPr/>
        </p:nvSpPr>
        <p:spPr>
          <a:xfrm>
            <a:off x="200208" y="28366"/>
            <a:ext cx="8943792" cy="1143240"/>
          </a:xfrm>
          <a:prstGeom prst="rect">
            <a:avLst/>
          </a:prstGeom>
        </p:spPr>
        <p:txBody>
          <a:bodyPr lIns="80105" tIns="40053" rIns="80105" bIns="40053"/>
          <a:lstStyle>
            <a:lvl1pPr algn="l" defTabSz="914400" rtl="0" eaLnBrk="1" latinLnBrk="0" hangingPunct="1">
              <a:spcBef>
                <a:spcPct val="0"/>
              </a:spcBef>
              <a:buNone/>
              <a:defRPr lang="en-GB" sz="1200" u="none" kern="1200" baseline="0" smtClean="0">
                <a:solidFill>
                  <a:schemeClr val="tx1"/>
                </a:solidFill>
                <a:effectLst/>
                <a:latin typeface="+mj-lt"/>
                <a:ea typeface="+mj-ea"/>
                <a:cs typeface="+mj-cs"/>
              </a:defRPr>
            </a:lvl1pPr>
          </a:lstStyle>
          <a:p>
            <a:pPr fontAlgn="base">
              <a:lnSpc>
                <a:spcPct val="115000"/>
              </a:lnSpc>
              <a:spcAft>
                <a:spcPts val="877"/>
              </a:spcAft>
            </a:pPr>
            <a:r>
              <a:rPr sz="1400" b="1" u="sng" dirty="0">
                <a:solidFill>
                  <a:prstClr val="black"/>
                </a:solidFill>
                <a:latin typeface="Comic Sans MS"/>
                <a:ea typeface="Times New Roman"/>
              </a:rPr>
              <a:t>Foundation TIER</a:t>
            </a:r>
            <a:r>
              <a:rPr sz="1400" b="1" dirty="0">
                <a:solidFill>
                  <a:prstClr val="black"/>
                </a:solidFill>
                <a:latin typeface="Comic Sans MS"/>
                <a:ea typeface="Times New Roman"/>
              </a:rPr>
              <a:t>                  		</a:t>
            </a:r>
            <a:r>
              <a:rPr sz="1600" b="1" dirty="0">
                <a:solidFill>
                  <a:prstClr val="black"/>
                </a:solidFill>
                <a:latin typeface="Comic Sans MS"/>
                <a:ea typeface="Times New Roman"/>
              </a:rPr>
              <a:t>Year10</a:t>
            </a:r>
            <a:r>
              <a:rPr sz="1400" b="1" dirty="0">
                <a:solidFill>
                  <a:prstClr val="black"/>
                </a:solidFill>
                <a:latin typeface="Comic Sans MS"/>
                <a:ea typeface="Times New Roman"/>
              </a:rPr>
              <a:t>            Autumn1TERM</a:t>
            </a:r>
            <a:br>
              <a:rPr dirty="0">
                <a:solidFill>
                  <a:prstClr val="black"/>
                </a:solidFill>
                <a:latin typeface="Times New Roman"/>
                <a:ea typeface="Times New Roman"/>
              </a:rPr>
            </a:br>
            <a:r>
              <a:rPr sz="500" dirty="0">
                <a:solidFill>
                  <a:prstClr val="black"/>
                </a:solidFill>
                <a:latin typeface="Comic Sans MS"/>
                <a:ea typeface="Times New Roman"/>
              </a:rPr>
              <a:t> </a:t>
            </a:r>
            <a:br>
              <a:rPr dirty="0">
                <a:solidFill>
                  <a:prstClr val="black"/>
                </a:solidFill>
                <a:latin typeface="Times New Roman"/>
                <a:ea typeface="Times New Roman"/>
              </a:rPr>
            </a:br>
            <a:r>
              <a:rPr sz="1400" b="1" dirty="0">
                <a:solidFill>
                  <a:prstClr val="black"/>
                </a:solidFill>
              </a:rPr>
              <a:t>9b. Straight-line graphs </a:t>
            </a:r>
            <a:r>
              <a:rPr sz="1400" dirty="0">
                <a:solidFill>
                  <a:prstClr val="black"/>
                </a:solidFill>
              </a:rPr>
              <a:t>                                                                            </a:t>
            </a:r>
            <a:r>
              <a:rPr sz="1400" dirty="0">
                <a:solidFill>
                  <a:prstClr val="black"/>
                </a:solidFill>
                <a:latin typeface="Comic Sans MS"/>
                <a:ea typeface="Times New Roman"/>
              </a:rPr>
              <a:t>  </a:t>
            </a:r>
            <a:r>
              <a:rPr sz="1400" b="1" dirty="0">
                <a:solidFill>
                  <a:prstClr val="black"/>
                </a:solidFill>
                <a:latin typeface="Comic Sans MS"/>
                <a:ea typeface="Times New Roman"/>
              </a:rPr>
              <a:t>TIME ALLOCATION: </a:t>
            </a:r>
            <a:r>
              <a:rPr sz="1400" dirty="0">
                <a:solidFill>
                  <a:prstClr val="black"/>
                </a:solidFill>
              </a:rPr>
              <a:t>5-7hours</a:t>
            </a:r>
            <a:br>
              <a:rPr dirty="0">
                <a:solidFill>
                  <a:prstClr val="black"/>
                </a:solidFill>
                <a:latin typeface="Times New Roman"/>
                <a:ea typeface="Times New Roman"/>
              </a:rPr>
            </a:br>
            <a:endParaRPr dirty="0">
              <a:solidFill>
                <a:prstClr val="black"/>
              </a:solidFill>
            </a:endParaRPr>
          </a:p>
        </p:txBody>
      </p:sp>
    </p:spTree>
    <p:extLst>
      <p:ext uri="{BB962C8B-B14F-4D97-AF65-F5344CB8AC3E}">
        <p14:creationId xmlns:p14="http://schemas.microsoft.com/office/powerpoint/2010/main" val="2601261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11032049"/>
              </p:ext>
            </p:extLst>
          </p:nvPr>
        </p:nvGraphicFramePr>
        <p:xfrm>
          <a:off x="200208" y="762001"/>
          <a:ext cx="8805159" cy="5902004"/>
        </p:xfrm>
        <a:graphic>
          <a:graphicData uri="http://schemas.openxmlformats.org/drawingml/2006/table">
            <a:tbl>
              <a:tblPr firstRow="1" firstCol="1" lastRow="1" lastCol="1" bandRow="1" bandCol="1"/>
              <a:tblGrid>
                <a:gridCol w="5438592">
                  <a:extLst>
                    <a:ext uri="{9D8B030D-6E8A-4147-A177-3AD203B41FA5}">
                      <a16:colId xmlns:a16="http://schemas.microsoft.com/office/drawing/2014/main" val="20000"/>
                    </a:ext>
                  </a:extLst>
                </a:gridCol>
                <a:gridCol w="3366567">
                  <a:extLst>
                    <a:ext uri="{9D8B030D-6E8A-4147-A177-3AD203B41FA5}">
                      <a16:colId xmlns:a16="http://schemas.microsoft.com/office/drawing/2014/main" val="20001"/>
                    </a:ext>
                  </a:extLst>
                </a:gridCol>
              </a:tblGrid>
              <a:tr h="209685">
                <a:tc>
                  <a:txBody>
                    <a:bodyPr/>
                    <a:lstStyle/>
                    <a:p>
                      <a:pPr algn="ctr">
                        <a:spcAft>
                          <a:spcPts val="0"/>
                        </a:spcAft>
                      </a:pPr>
                      <a:r>
                        <a:rPr lang="en-GB" sz="900" b="1" dirty="0">
                          <a:effectLst/>
                          <a:latin typeface="Comic Sans MS" pitchFamily="66" charset="0"/>
                          <a:ea typeface="Times New Roman"/>
                        </a:rPr>
                        <a:t>PRIOR KNOWLEDGE</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spcAft>
                          <a:spcPts val="0"/>
                        </a:spcAft>
                      </a:pPr>
                      <a:r>
                        <a:rPr lang="en-GB" sz="900" b="1" dirty="0">
                          <a:effectLst/>
                          <a:latin typeface="Comic Sans MS" pitchFamily="66" charset="0"/>
                          <a:ea typeface="Times New Roman"/>
                        </a:rPr>
                        <a:t>KEY WORDS</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0"/>
                  </a:ext>
                </a:extLst>
              </a:tr>
              <a:tr h="1085714">
                <a:tc>
                  <a:txBody>
                    <a:bodyPr/>
                    <a:lstStyle/>
                    <a:p>
                      <a:r>
                        <a:rPr lang="en-GB" sz="1300" kern="1200" dirty="0">
                          <a:solidFill>
                            <a:schemeClr val="tx1"/>
                          </a:solidFill>
                          <a:effectLst/>
                          <a:latin typeface="+mn-lt"/>
                          <a:ea typeface="+mn-ea"/>
                          <a:cs typeface="+mn-cs"/>
                        </a:rPr>
                        <a:t>Students should recall basic shapes.</a:t>
                      </a:r>
                    </a:p>
                    <a:p>
                      <a:r>
                        <a:rPr lang="en-GB" sz="1300" kern="1200" dirty="0">
                          <a:solidFill>
                            <a:schemeClr val="tx1"/>
                          </a:solidFill>
                          <a:effectLst/>
                          <a:latin typeface="+mn-lt"/>
                          <a:ea typeface="+mn-ea"/>
                          <a:cs typeface="+mn-cs"/>
                        </a:rPr>
                        <a:t>Students should be able to plot points in all four quadrants. </a:t>
                      </a:r>
                    </a:p>
                    <a:p>
                      <a:r>
                        <a:rPr lang="en-GB" sz="1300" kern="1200" dirty="0">
                          <a:solidFill>
                            <a:schemeClr val="tx1"/>
                          </a:solidFill>
                          <a:effectLst/>
                          <a:latin typeface="+mn-lt"/>
                          <a:ea typeface="+mn-ea"/>
                          <a:cs typeface="+mn-cs"/>
                        </a:rPr>
                        <a:t>Students should have an understanding of the concept of rotation.</a:t>
                      </a:r>
                    </a:p>
                    <a:p>
                      <a:r>
                        <a:rPr lang="en-GB" sz="1300" kern="1200" dirty="0">
                          <a:solidFill>
                            <a:schemeClr val="tx1"/>
                          </a:solidFill>
                          <a:effectLst/>
                          <a:latin typeface="+mn-lt"/>
                          <a:ea typeface="+mn-ea"/>
                          <a:cs typeface="+mn-cs"/>
                        </a:rPr>
                        <a:t>Students should be able to draw and recognise lines parallel to axes and </a:t>
                      </a:r>
                      <a:r>
                        <a:rPr lang="en-GB" sz="1300" i="1" kern="1200" dirty="0">
                          <a:solidFill>
                            <a:schemeClr val="tx1"/>
                          </a:solidFill>
                          <a:effectLst/>
                          <a:latin typeface="+mn-lt"/>
                          <a:ea typeface="+mn-ea"/>
                          <a:cs typeface="+mn-cs"/>
                        </a:rPr>
                        <a:t>y</a:t>
                      </a:r>
                      <a:r>
                        <a:rPr lang="en-GB" sz="1300" kern="1200" dirty="0">
                          <a:solidFill>
                            <a:schemeClr val="tx1"/>
                          </a:solidFill>
                          <a:effectLst/>
                          <a:latin typeface="+mn-lt"/>
                          <a:ea typeface="+mn-ea"/>
                          <a:cs typeface="+mn-cs"/>
                        </a:rPr>
                        <a:t> = </a:t>
                      </a:r>
                      <a:r>
                        <a:rPr lang="en-GB" sz="1300" i="1" kern="1200" dirty="0">
                          <a:solidFill>
                            <a:schemeClr val="tx1"/>
                          </a:solidFill>
                          <a:effectLst/>
                          <a:latin typeface="+mn-lt"/>
                          <a:ea typeface="+mn-ea"/>
                          <a:cs typeface="+mn-cs"/>
                        </a:rPr>
                        <a:t>x</a:t>
                      </a:r>
                      <a:r>
                        <a:rPr lang="en-GB" sz="1300" kern="1200" dirty="0">
                          <a:solidFill>
                            <a:schemeClr val="tx1"/>
                          </a:solidFill>
                          <a:effectLst/>
                          <a:latin typeface="+mn-lt"/>
                          <a:ea typeface="+mn-ea"/>
                          <a:cs typeface="+mn-cs"/>
                        </a:rPr>
                        <a:t>, </a:t>
                      </a:r>
                    </a:p>
                    <a:p>
                      <a:r>
                        <a:rPr lang="en-GB" sz="1300" i="1" kern="1200" dirty="0">
                          <a:solidFill>
                            <a:schemeClr val="tx1"/>
                          </a:solidFill>
                          <a:effectLst/>
                          <a:latin typeface="+mn-lt"/>
                          <a:ea typeface="+mn-ea"/>
                          <a:cs typeface="+mn-cs"/>
                        </a:rPr>
                        <a:t>y</a:t>
                      </a:r>
                      <a:r>
                        <a:rPr lang="en-GB" sz="1300" kern="1200" dirty="0">
                          <a:solidFill>
                            <a:schemeClr val="tx1"/>
                          </a:solidFill>
                          <a:effectLst/>
                          <a:latin typeface="+mn-lt"/>
                          <a:ea typeface="+mn-ea"/>
                          <a:cs typeface="+mn-cs"/>
                        </a:rPr>
                        <a:t> = –</a:t>
                      </a:r>
                      <a:r>
                        <a:rPr lang="en-GB" sz="1300" i="1" kern="1200" dirty="0">
                          <a:solidFill>
                            <a:schemeClr val="tx1"/>
                          </a:solidFill>
                          <a:effectLst/>
                          <a:latin typeface="+mn-lt"/>
                          <a:ea typeface="+mn-ea"/>
                          <a:cs typeface="+mn-cs"/>
                        </a:rPr>
                        <a:t>x</a:t>
                      </a:r>
                      <a:r>
                        <a:rPr lang="en-GB" sz="1300" kern="1200" dirty="0">
                          <a:solidFill>
                            <a:schemeClr val="tx1"/>
                          </a:solidFill>
                          <a:effectLst/>
                          <a:latin typeface="+mn-lt"/>
                          <a:ea typeface="+mn-ea"/>
                          <a:cs typeface="+mn-cs"/>
                        </a:rPr>
                        <a:t>.</a:t>
                      </a:r>
                    </a:p>
                    <a:p>
                      <a:pPr marL="342900" lvl="0" indent="-342900">
                        <a:spcAft>
                          <a:spcPts val="0"/>
                        </a:spcAft>
                        <a:buFont typeface="Wingdings"/>
                        <a:buChar char=""/>
                        <a:tabLst>
                          <a:tab pos="107950" algn="l"/>
                        </a:tabLst>
                      </a:pPr>
                      <a:endParaRPr lang="en-GB" sz="900" dirty="0">
                        <a:effectLst/>
                        <a:latin typeface="Comic Sans MS" pitchFamily="66" charset="0"/>
                        <a:ea typeface="Times New Roman"/>
                        <a:cs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a:effectLst/>
                          <a:latin typeface="Comic Sans MS" pitchFamily="66" charset="0"/>
                          <a:ea typeface="Times New Roman"/>
                        </a:rPr>
                        <a:t> </a:t>
                      </a:r>
                      <a:r>
                        <a:rPr lang="en-GB" sz="1100" kern="1200" dirty="0">
                          <a:solidFill>
                            <a:schemeClr val="tx1"/>
                          </a:solidFill>
                          <a:effectLst/>
                          <a:latin typeface="+mn-lt"/>
                          <a:ea typeface="+mn-ea"/>
                          <a:cs typeface="+mn-cs"/>
                        </a:rPr>
                        <a:t>Transformation, rotation, reflection, enlargement, translation, single, combination, scale factor, mirror line, centre of rotation, centre of enlargement, column vector, vector, similarity, congruent, angle, direction, coordinate, describe </a:t>
                      </a:r>
                    </a:p>
                    <a:p>
                      <a:pPr>
                        <a:spcAft>
                          <a:spcPts val="0"/>
                        </a:spcAft>
                      </a:pP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11253">
                <a:tc>
                  <a:txBody>
                    <a:bodyPr/>
                    <a:lstStyle/>
                    <a:p>
                      <a:pPr algn="ctr">
                        <a:spcAft>
                          <a:spcPts val="0"/>
                        </a:spcAft>
                      </a:pPr>
                      <a:r>
                        <a:rPr lang="en-GB" sz="900" b="1" dirty="0">
                          <a:effectLst/>
                          <a:latin typeface="Comic Sans MS" pitchFamily="66" charset="0"/>
                          <a:ea typeface="Times New Roman"/>
                        </a:rPr>
                        <a:t>LEARNING OBJECTIVES</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spcAft>
                          <a:spcPts val="0"/>
                        </a:spcAft>
                      </a:pPr>
                      <a:r>
                        <a:rPr lang="en-GB" sz="900" b="1" dirty="0">
                          <a:effectLst/>
                          <a:latin typeface="Comic Sans MS" pitchFamily="66" charset="0"/>
                          <a:ea typeface="Times New Roman"/>
                        </a:rPr>
                        <a:t>RESOURCES/ACTIVITIES/ICT</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2"/>
                  </a:ext>
                </a:extLst>
              </a:tr>
              <a:tr h="1772408">
                <a:tc rowSpan="3">
                  <a:txBody>
                    <a:bodyPr/>
                    <a:lstStyle/>
                    <a:p>
                      <a:r>
                        <a:rPr lang="en-GB" sz="1300" b="1" kern="1200" dirty="0">
                          <a:solidFill>
                            <a:schemeClr val="tx1"/>
                          </a:solidFill>
                          <a:effectLst/>
                          <a:latin typeface="+mn-lt"/>
                          <a:ea typeface="+mn-ea"/>
                          <a:cs typeface="+mn-cs"/>
                        </a:rPr>
                        <a:t>OBJECTIVES</a:t>
                      </a:r>
                      <a:endParaRPr lang="en-GB" sz="1300" kern="1200" dirty="0">
                        <a:solidFill>
                          <a:schemeClr val="tx1"/>
                        </a:solidFill>
                        <a:effectLst/>
                        <a:latin typeface="+mn-lt"/>
                        <a:ea typeface="+mn-ea"/>
                        <a:cs typeface="+mn-cs"/>
                      </a:endParaRPr>
                    </a:p>
                    <a:p>
                      <a:r>
                        <a:rPr lang="en-GB" sz="1300" kern="1200" dirty="0">
                          <a:solidFill>
                            <a:schemeClr val="tx1"/>
                          </a:solidFill>
                          <a:effectLst/>
                          <a:latin typeface="+mn-lt"/>
                          <a:ea typeface="+mn-ea"/>
                          <a:cs typeface="+mn-cs"/>
                        </a:rPr>
                        <a:t>By the end of the sub-unit, students should be able to:</a:t>
                      </a:r>
                    </a:p>
                    <a:p>
                      <a:pPr lvl="0"/>
                      <a:r>
                        <a:rPr lang="en-GB" sz="1300" kern="1200" dirty="0">
                          <a:solidFill>
                            <a:schemeClr val="tx1"/>
                          </a:solidFill>
                          <a:effectLst/>
                          <a:latin typeface="+mn-lt"/>
                          <a:ea typeface="+mn-ea"/>
                          <a:cs typeface="+mn-cs"/>
                        </a:rPr>
                        <a:t>Identify congruent shapes by eye; (Grade G-/0)</a:t>
                      </a:r>
                    </a:p>
                    <a:p>
                      <a:pPr lvl="0"/>
                      <a:r>
                        <a:rPr lang="en-GB" sz="1300" kern="1200" dirty="0">
                          <a:solidFill>
                            <a:schemeClr val="tx1"/>
                          </a:solidFill>
                          <a:effectLst/>
                          <a:latin typeface="+mn-lt"/>
                          <a:ea typeface="+mn-ea"/>
                          <a:cs typeface="+mn-cs"/>
                        </a:rPr>
                        <a:t>Understand clockwise and anticlockwise;(Grade G+/1)</a:t>
                      </a:r>
                    </a:p>
                    <a:p>
                      <a:pPr lvl="0"/>
                      <a:r>
                        <a:rPr lang="en-GB" sz="1300" kern="1200" dirty="0">
                          <a:solidFill>
                            <a:schemeClr val="tx1"/>
                          </a:solidFill>
                          <a:effectLst/>
                          <a:latin typeface="+mn-lt"/>
                          <a:ea typeface="+mn-ea"/>
                          <a:cs typeface="+mn-cs"/>
                        </a:rPr>
                        <a:t>Understand that rotations are specified by a centre, an angle and a direction of rotation;(Grade E/2)</a:t>
                      </a:r>
                    </a:p>
                    <a:p>
                      <a:pPr lvl="0"/>
                      <a:r>
                        <a:rPr lang="en-GB" sz="1300" kern="1200" dirty="0">
                          <a:solidFill>
                            <a:schemeClr val="tx1"/>
                          </a:solidFill>
                          <a:effectLst/>
                          <a:latin typeface="+mn-lt"/>
                          <a:ea typeface="+mn-ea"/>
                          <a:cs typeface="+mn-cs"/>
                        </a:rPr>
                        <a:t>Find the centre of rotation, angle and direction of rotation and describe rotations;(Grade E/2)</a:t>
                      </a:r>
                    </a:p>
                    <a:p>
                      <a:pPr lvl="0"/>
                      <a:r>
                        <a:rPr lang="en-GB" sz="1300" kern="1200" dirty="0">
                          <a:solidFill>
                            <a:schemeClr val="tx1"/>
                          </a:solidFill>
                          <a:effectLst/>
                          <a:latin typeface="+mn-lt"/>
                          <a:ea typeface="+mn-ea"/>
                          <a:cs typeface="+mn-cs"/>
                        </a:rPr>
                        <a:t>Describe a rotation fully using the angle, direction of turn, and centre;</a:t>
                      </a:r>
                    </a:p>
                    <a:p>
                      <a:pPr lvl="0"/>
                      <a:r>
                        <a:rPr lang="en-GB" sz="1300" kern="1200" dirty="0">
                          <a:solidFill>
                            <a:schemeClr val="tx1"/>
                          </a:solidFill>
                          <a:effectLst/>
                          <a:latin typeface="+mn-lt"/>
                          <a:ea typeface="+mn-ea"/>
                          <a:cs typeface="+mn-cs"/>
                        </a:rPr>
                        <a:t>Rotate a shape about the origin or any other point on a coordinate grid;</a:t>
                      </a:r>
                    </a:p>
                    <a:p>
                      <a:pPr lvl="0"/>
                      <a:r>
                        <a:rPr lang="en-GB" sz="1300" kern="1200" dirty="0">
                          <a:solidFill>
                            <a:schemeClr val="tx1"/>
                          </a:solidFill>
                          <a:effectLst/>
                          <a:latin typeface="+mn-lt"/>
                          <a:ea typeface="+mn-ea"/>
                          <a:cs typeface="+mn-cs"/>
                        </a:rPr>
                        <a:t>Draw the position of a shape after rotation about a centre (not on a coordinate grid); (Grade E/2)</a:t>
                      </a:r>
                    </a:p>
                    <a:p>
                      <a:pPr lvl="0"/>
                      <a:r>
                        <a:rPr lang="en-GB" sz="1300" kern="1200" dirty="0">
                          <a:solidFill>
                            <a:schemeClr val="tx1"/>
                          </a:solidFill>
                          <a:effectLst/>
                          <a:latin typeface="+mn-lt"/>
                          <a:ea typeface="+mn-ea"/>
                          <a:cs typeface="+mn-cs"/>
                        </a:rPr>
                        <a:t>Identify correct rotations from a choice of diagrams;</a:t>
                      </a:r>
                    </a:p>
                    <a:p>
                      <a:pPr lvl="0"/>
                      <a:r>
                        <a:rPr lang="en-GB" sz="1300" kern="1200" dirty="0">
                          <a:solidFill>
                            <a:schemeClr val="tx1"/>
                          </a:solidFill>
                          <a:effectLst/>
                          <a:latin typeface="+mn-lt"/>
                          <a:ea typeface="+mn-ea"/>
                          <a:cs typeface="+mn-cs"/>
                        </a:rPr>
                        <a:t>Understand that translations are specified by a distance and direction using a vector;(Grade D/3)</a:t>
                      </a:r>
                    </a:p>
                    <a:p>
                      <a:pPr lvl="0"/>
                      <a:r>
                        <a:rPr lang="en-GB" sz="1300" kern="1200" dirty="0">
                          <a:solidFill>
                            <a:schemeClr val="tx1"/>
                          </a:solidFill>
                          <a:effectLst/>
                          <a:latin typeface="+mn-lt"/>
                          <a:ea typeface="+mn-ea"/>
                          <a:cs typeface="+mn-cs"/>
                        </a:rPr>
                        <a:t>Translate a given shape by a vector;</a:t>
                      </a:r>
                    </a:p>
                    <a:p>
                      <a:pPr lvl="0"/>
                      <a:r>
                        <a:rPr lang="en-GB" sz="1300" kern="1200" dirty="0">
                          <a:solidFill>
                            <a:schemeClr val="tx1"/>
                          </a:solidFill>
                          <a:effectLst/>
                          <a:latin typeface="+mn-lt"/>
                          <a:ea typeface="+mn-ea"/>
                          <a:cs typeface="+mn-cs"/>
                        </a:rPr>
                        <a:t>Describe and transform 2D shapes using single translations on a coordinate grid;</a:t>
                      </a:r>
                    </a:p>
                    <a:p>
                      <a:pPr lvl="0"/>
                      <a:r>
                        <a:rPr lang="en-GB" sz="1300" kern="1200" dirty="0">
                          <a:solidFill>
                            <a:schemeClr val="tx1"/>
                          </a:solidFill>
                          <a:effectLst/>
                          <a:latin typeface="+mn-lt"/>
                          <a:ea typeface="+mn-ea"/>
                          <a:cs typeface="+mn-cs"/>
                        </a:rPr>
                        <a:t>Use column vectors to describe translations; </a:t>
                      </a:r>
                    </a:p>
                    <a:p>
                      <a:pPr lvl="0"/>
                      <a:r>
                        <a:rPr lang="en-GB" sz="1300" kern="1200" dirty="0">
                          <a:solidFill>
                            <a:schemeClr val="tx1"/>
                          </a:solidFill>
                          <a:effectLst/>
                          <a:latin typeface="+mn-lt"/>
                          <a:ea typeface="+mn-ea"/>
                          <a:cs typeface="+mn-cs"/>
                        </a:rPr>
                        <a:t>Understand that distances and angles are preserved under rotations and translations, so that any figure is congruent under either of these transformations.(Grade D/3)</a:t>
                      </a:r>
                    </a:p>
                    <a:p>
                      <a:pPr algn="just">
                        <a:lnSpc>
                          <a:spcPct val="115000"/>
                        </a:lnSpc>
                        <a:spcAft>
                          <a:spcPts val="0"/>
                        </a:spcAft>
                      </a:pPr>
                      <a:endParaRPr lang="en-GB" sz="1100" b="1" dirty="0">
                        <a:solidFill>
                          <a:srgbClr val="FF0000"/>
                        </a:solidFill>
                        <a:effectLst/>
                        <a:latin typeface="Verdana"/>
                        <a:ea typeface="Calibri"/>
                        <a:cs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200" kern="1200" dirty="0">
                          <a:solidFill>
                            <a:schemeClr val="tx1"/>
                          </a:solidFill>
                          <a:effectLst/>
                          <a:latin typeface="+mn-lt"/>
                          <a:ea typeface="+mn-ea"/>
                          <a:cs typeface="+mn-cs"/>
                        </a:rPr>
                        <a:t>Clip 74 Rotations</a:t>
                      </a:r>
                    </a:p>
                    <a:p>
                      <a:r>
                        <a:rPr lang="en-GB" sz="1200" kern="1200" dirty="0">
                          <a:solidFill>
                            <a:schemeClr val="tx1"/>
                          </a:solidFill>
                          <a:effectLst/>
                          <a:latin typeface="+mn-lt"/>
                          <a:ea typeface="+mn-ea"/>
                          <a:cs typeface="+mn-cs"/>
                        </a:rPr>
                        <a:t>Clip 75 Reflections</a:t>
                      </a:r>
                    </a:p>
                    <a:p>
                      <a:r>
                        <a:rPr lang="en-GB" sz="1200" kern="1200" dirty="0">
                          <a:solidFill>
                            <a:schemeClr val="tx1"/>
                          </a:solidFill>
                          <a:effectLst/>
                          <a:latin typeface="+mn-lt"/>
                          <a:ea typeface="+mn-ea"/>
                          <a:cs typeface="+mn-cs"/>
                        </a:rPr>
                        <a:t>Clip 76 Enlargements</a:t>
                      </a:r>
                    </a:p>
                    <a:p>
                      <a:r>
                        <a:rPr lang="en-GB" sz="1200" kern="1200" dirty="0">
                          <a:solidFill>
                            <a:schemeClr val="tx1"/>
                          </a:solidFill>
                          <a:effectLst/>
                          <a:latin typeface="+mn-lt"/>
                          <a:ea typeface="+mn-ea"/>
                          <a:cs typeface="+mn-cs"/>
                        </a:rPr>
                        <a:t>Clip 77 Translations</a:t>
                      </a:r>
                    </a:p>
                    <a:p>
                      <a:r>
                        <a:rPr lang="en-GB" sz="1200" kern="1200" dirty="0">
                          <a:solidFill>
                            <a:schemeClr val="tx1"/>
                          </a:solidFill>
                          <a:effectLst/>
                          <a:latin typeface="+mn-lt"/>
                          <a:ea typeface="+mn-ea"/>
                          <a:cs typeface="+mn-cs"/>
                        </a:rPr>
                        <a:t>Clip 83 Symmetries (Link with Ch1)</a:t>
                      </a:r>
                    </a:p>
                    <a:p>
                      <a:r>
                        <a:rPr lang="en-US" sz="1200" u="sng" kern="1200" dirty="0">
                          <a:solidFill>
                            <a:schemeClr val="tx1"/>
                          </a:solidFill>
                          <a:effectLst/>
                          <a:latin typeface="+mn-lt"/>
                          <a:ea typeface="+mn-ea"/>
                          <a:cs typeface="+mn-cs"/>
                        </a:rPr>
                        <a:t>KM: </a:t>
                      </a:r>
                      <a:r>
                        <a:rPr lang="en-US" sz="1200" u="sng" kern="1200" dirty="0">
                          <a:solidFill>
                            <a:schemeClr val="tx1"/>
                          </a:solidFill>
                          <a:effectLst/>
                          <a:latin typeface="+mn-lt"/>
                          <a:ea typeface="+mn-ea"/>
                          <a:cs typeface="+mn-cs"/>
                          <a:hlinkClick r:id="rId2"/>
                        </a:rPr>
                        <a:t>Transformation template</a:t>
                      </a:r>
                      <a:endParaRPr lang="en-GB" sz="12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rPr>
                        <a:t>KM: Enlargement</a:t>
                      </a:r>
                      <a:endParaRPr lang="en-GB" sz="12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rPr>
                        <a:t>KM: </a:t>
                      </a:r>
                      <a:r>
                        <a:rPr lang="en-US" sz="1200" u="sng" kern="1200" dirty="0">
                          <a:solidFill>
                            <a:schemeClr val="tx1"/>
                          </a:solidFill>
                          <a:effectLst/>
                          <a:latin typeface="+mn-lt"/>
                          <a:ea typeface="+mn-ea"/>
                          <a:cs typeface="+mn-cs"/>
                          <a:hlinkClick r:id="rId3"/>
                        </a:rPr>
                        <a:t>Investigating transformations</a:t>
                      </a:r>
                      <a:r>
                        <a:rPr lang="en-US" sz="1200" u="sng" kern="1200" dirty="0">
                          <a:solidFill>
                            <a:schemeClr val="tx1"/>
                          </a:solidFill>
                          <a:effectLst/>
                          <a:latin typeface="+mn-lt"/>
                          <a:ea typeface="+mn-ea"/>
                          <a:cs typeface="+mn-cs"/>
                        </a:rPr>
                        <a:t> with Autograph (SMSC)(BV)</a:t>
                      </a:r>
                      <a:endParaRPr lang="en-GB" sz="900" dirty="0">
                        <a:effectLst/>
                        <a:latin typeface="Comic Sans MS" pitchFamily="66" charset="0"/>
                        <a:ea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56427">
                <a:tc vMerge="1">
                  <a:txBody>
                    <a:bodyPr/>
                    <a:lstStyle/>
                    <a:p>
                      <a:endParaRPr lang="en-GB"/>
                    </a:p>
                  </a:txBody>
                  <a:tcPr/>
                </a:tc>
                <a:tc>
                  <a:txBody>
                    <a:bodyPr/>
                    <a:lstStyle/>
                    <a:p>
                      <a:pPr algn="ctr">
                        <a:spcAft>
                          <a:spcPts val="0"/>
                        </a:spcAft>
                      </a:pPr>
                      <a:r>
                        <a:rPr lang="en-GB" sz="900" b="1" dirty="0">
                          <a:effectLst/>
                          <a:latin typeface="Comic Sans MS" pitchFamily="66" charset="0"/>
                          <a:ea typeface="Times New Roman"/>
                        </a:rPr>
                        <a:t>PLENARIES/KEY QUESTIONS</a:t>
                      </a:r>
                      <a:endParaRPr lang="en-GB" sz="900" dirty="0">
                        <a:effectLst/>
                        <a:latin typeface="Comic Sans MS" pitchFamily="66" charset="0"/>
                        <a:ea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r h="2304495">
                <a:tc vMerge="1">
                  <a:txBody>
                    <a:bodyPr/>
                    <a:lstStyle/>
                    <a:p>
                      <a:endParaRPr lang="en-GB" dirty="0"/>
                    </a:p>
                  </a:txBody>
                  <a:tcPr/>
                </a:tc>
                <a:tc>
                  <a:txBody>
                    <a:bodyPr/>
                    <a:lstStyle/>
                    <a:p>
                      <a:r>
                        <a:rPr lang="en-GB" sz="1600" kern="1200" dirty="0">
                          <a:solidFill>
                            <a:schemeClr val="tx1"/>
                          </a:solidFill>
                          <a:effectLst/>
                          <a:latin typeface="+mn-lt"/>
                          <a:ea typeface="+mn-ea"/>
                          <a:cs typeface="+mn-cs"/>
                        </a:rPr>
                        <a:t>The directions on a column vector often get mixed up.</a:t>
                      </a:r>
                    </a:p>
                    <a:p>
                      <a:r>
                        <a:rPr lang="en-GB" sz="1600" kern="1200" dirty="0">
                          <a:solidFill>
                            <a:schemeClr val="tx1"/>
                          </a:solidFill>
                          <a:effectLst/>
                          <a:latin typeface="+mn-lt"/>
                          <a:ea typeface="+mn-ea"/>
                          <a:cs typeface="+mn-cs"/>
                        </a:rPr>
                        <a:t>Student need to understand that the ‘units of movement’ are those on the axes, and care needs to be taken to check the scale.</a:t>
                      </a:r>
                    </a:p>
                    <a:p>
                      <a:r>
                        <a:rPr lang="en-GB" sz="1600" kern="1200" dirty="0">
                          <a:solidFill>
                            <a:schemeClr val="tx1"/>
                          </a:solidFill>
                          <a:effectLst/>
                          <a:latin typeface="+mn-lt"/>
                          <a:ea typeface="+mn-ea"/>
                          <a:cs typeface="+mn-cs"/>
                        </a:rPr>
                        <a:t>Correct language must be used: students often use ‘turn’ rather than ‘rotate’.(SMSC)(BV)</a:t>
                      </a:r>
                    </a:p>
                    <a:p>
                      <a:pPr algn="just">
                        <a:lnSpc>
                          <a:spcPct val="115000"/>
                        </a:lnSpc>
                        <a:spcAft>
                          <a:spcPts val="0"/>
                        </a:spcAft>
                      </a:pPr>
                      <a:endParaRPr lang="en-GB" sz="1000" dirty="0">
                        <a:effectLst/>
                        <a:latin typeface="+mn-lt"/>
                        <a:ea typeface="Calibri"/>
                        <a:cs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 name="Title 1"/>
          <p:cNvSpPr txBox="1">
            <a:spLocks/>
          </p:cNvSpPr>
          <p:nvPr/>
        </p:nvSpPr>
        <p:spPr>
          <a:xfrm>
            <a:off x="200208" y="0"/>
            <a:ext cx="8943792" cy="838200"/>
          </a:xfrm>
          <a:prstGeom prst="rect">
            <a:avLst/>
          </a:prstGeom>
        </p:spPr>
        <p:txBody>
          <a:bodyPr lIns="80105" tIns="40053" rIns="80105" bIns="40053"/>
          <a:lstStyle>
            <a:lvl1pPr algn="l" defTabSz="914400" rtl="0" eaLnBrk="1" latinLnBrk="0" hangingPunct="1">
              <a:spcBef>
                <a:spcPct val="0"/>
              </a:spcBef>
              <a:buNone/>
              <a:defRPr lang="en-GB" sz="1200" u="none" kern="1200" baseline="0" smtClean="0">
                <a:solidFill>
                  <a:schemeClr val="tx1"/>
                </a:solidFill>
                <a:effectLst/>
                <a:latin typeface="+mj-lt"/>
                <a:ea typeface="+mj-ea"/>
                <a:cs typeface="+mj-cs"/>
              </a:defRPr>
            </a:lvl1pPr>
          </a:lstStyle>
          <a:p>
            <a:pPr fontAlgn="base">
              <a:lnSpc>
                <a:spcPct val="115000"/>
              </a:lnSpc>
              <a:spcAft>
                <a:spcPts val="877"/>
              </a:spcAft>
            </a:pPr>
            <a:r>
              <a:rPr sz="1400" b="1" u="sng" dirty="0">
                <a:solidFill>
                  <a:prstClr val="black"/>
                </a:solidFill>
                <a:latin typeface="Comic Sans MS"/>
                <a:ea typeface="Times New Roman"/>
              </a:rPr>
              <a:t>Foundation TIER</a:t>
            </a:r>
            <a:r>
              <a:rPr sz="1400" b="1" dirty="0">
                <a:solidFill>
                  <a:prstClr val="black"/>
                </a:solidFill>
                <a:latin typeface="Comic Sans MS"/>
                <a:ea typeface="Times New Roman"/>
              </a:rPr>
              <a:t>                  		</a:t>
            </a:r>
            <a:r>
              <a:rPr sz="1600" b="1" dirty="0">
                <a:solidFill>
                  <a:prstClr val="black"/>
                </a:solidFill>
                <a:latin typeface="Comic Sans MS"/>
                <a:ea typeface="Times New Roman"/>
              </a:rPr>
              <a:t>Y10</a:t>
            </a:r>
            <a:r>
              <a:rPr sz="1400" b="1" dirty="0">
                <a:solidFill>
                  <a:prstClr val="black"/>
                </a:solidFill>
                <a:latin typeface="Comic Sans MS"/>
                <a:ea typeface="Times New Roman"/>
              </a:rPr>
              <a:t>             Autumn2TERM</a:t>
            </a:r>
            <a:br>
              <a:rPr dirty="0">
                <a:solidFill>
                  <a:prstClr val="black"/>
                </a:solidFill>
                <a:latin typeface="Times New Roman"/>
                <a:ea typeface="Times New Roman"/>
              </a:rPr>
            </a:br>
            <a:r>
              <a:rPr sz="500" dirty="0">
                <a:solidFill>
                  <a:prstClr val="black"/>
                </a:solidFill>
                <a:latin typeface="Comic Sans MS"/>
                <a:ea typeface="Times New Roman"/>
              </a:rPr>
              <a:t> </a:t>
            </a:r>
            <a:br>
              <a:rPr dirty="0">
                <a:solidFill>
                  <a:prstClr val="black"/>
                </a:solidFill>
                <a:latin typeface="Times New Roman"/>
                <a:ea typeface="Times New Roman"/>
              </a:rPr>
            </a:br>
            <a:r>
              <a:rPr sz="1400" b="1" dirty="0">
                <a:solidFill>
                  <a:prstClr val="black"/>
                </a:solidFill>
              </a:rPr>
              <a:t>10a. Transformations I: rotations and translations</a:t>
            </a:r>
            <a:r>
              <a:rPr sz="1400" dirty="0">
                <a:solidFill>
                  <a:prstClr val="black"/>
                </a:solidFill>
              </a:rPr>
              <a:t>                                                    </a:t>
            </a:r>
            <a:r>
              <a:rPr sz="1400" b="1" dirty="0">
                <a:solidFill>
                  <a:prstClr val="black"/>
                </a:solidFill>
                <a:latin typeface="Comic Sans MS"/>
                <a:ea typeface="Times New Roman"/>
              </a:rPr>
              <a:t>TIME ALLOCATION: </a:t>
            </a:r>
            <a:r>
              <a:rPr sz="1400" dirty="0">
                <a:solidFill>
                  <a:prstClr val="black"/>
                </a:solidFill>
              </a:rPr>
              <a:t>5-7hours</a:t>
            </a:r>
            <a:br>
              <a:rPr dirty="0">
                <a:solidFill>
                  <a:prstClr val="black"/>
                </a:solidFill>
                <a:latin typeface="Times New Roman"/>
                <a:ea typeface="Times New Roman"/>
              </a:rPr>
            </a:br>
            <a:endParaRPr dirty="0">
              <a:solidFill>
                <a:prstClr val="black"/>
              </a:solidFill>
            </a:endParaRPr>
          </a:p>
        </p:txBody>
      </p:sp>
    </p:spTree>
    <p:extLst>
      <p:ext uri="{BB962C8B-B14F-4D97-AF65-F5344CB8AC3E}">
        <p14:creationId xmlns:p14="http://schemas.microsoft.com/office/powerpoint/2010/main" val="2359671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03964177"/>
              </p:ext>
            </p:extLst>
          </p:nvPr>
        </p:nvGraphicFramePr>
        <p:xfrm>
          <a:off x="200209" y="751265"/>
          <a:ext cx="8805159" cy="6035718"/>
        </p:xfrm>
        <a:graphic>
          <a:graphicData uri="http://schemas.openxmlformats.org/drawingml/2006/table">
            <a:tbl>
              <a:tblPr firstRow="1" firstCol="1" lastRow="1" lastCol="1" bandRow="1" bandCol="1"/>
              <a:tblGrid>
                <a:gridCol w="5514791">
                  <a:extLst>
                    <a:ext uri="{9D8B030D-6E8A-4147-A177-3AD203B41FA5}">
                      <a16:colId xmlns:a16="http://schemas.microsoft.com/office/drawing/2014/main" val="20000"/>
                    </a:ext>
                  </a:extLst>
                </a:gridCol>
                <a:gridCol w="3290368">
                  <a:extLst>
                    <a:ext uri="{9D8B030D-6E8A-4147-A177-3AD203B41FA5}">
                      <a16:colId xmlns:a16="http://schemas.microsoft.com/office/drawing/2014/main" val="20001"/>
                    </a:ext>
                  </a:extLst>
                </a:gridCol>
              </a:tblGrid>
              <a:tr h="276451">
                <a:tc>
                  <a:txBody>
                    <a:bodyPr/>
                    <a:lstStyle/>
                    <a:p>
                      <a:pPr algn="ctr">
                        <a:spcAft>
                          <a:spcPts val="0"/>
                        </a:spcAft>
                      </a:pPr>
                      <a:r>
                        <a:rPr lang="en-GB" sz="900" b="1" dirty="0">
                          <a:effectLst/>
                          <a:latin typeface="Comic Sans MS" pitchFamily="66" charset="0"/>
                          <a:ea typeface="Times New Roman"/>
                        </a:rPr>
                        <a:t>PRIOR KNOWLEDGE</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spcAft>
                          <a:spcPts val="0"/>
                        </a:spcAft>
                      </a:pPr>
                      <a:r>
                        <a:rPr lang="en-GB" sz="900" b="1" dirty="0">
                          <a:effectLst/>
                          <a:latin typeface="Comic Sans MS" pitchFamily="66" charset="0"/>
                          <a:ea typeface="Times New Roman"/>
                        </a:rPr>
                        <a:t>KEY WORDS</a:t>
                      </a:r>
                      <a:endParaRPr lang="en-GB" sz="900" dirty="0">
                        <a:effectLst/>
                        <a:latin typeface="Comic Sans MS" pitchFamily="66" charset="0"/>
                        <a:ea typeface="Times New Roman"/>
                      </a:endParaRPr>
                    </a:p>
                    <a:p>
                      <a:pPr algn="ctr">
                        <a:spcAft>
                          <a:spcPts val="0"/>
                        </a:spcAft>
                      </a:pP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0"/>
                  </a:ext>
                </a:extLst>
              </a:tr>
              <a:tr h="1029684">
                <a:tc>
                  <a:txBody>
                    <a:bodyPr/>
                    <a:lstStyle/>
                    <a:p>
                      <a:r>
                        <a:rPr lang="en-GB" sz="1300" kern="1200" dirty="0">
                          <a:solidFill>
                            <a:schemeClr val="tx1"/>
                          </a:solidFill>
                          <a:effectLst/>
                          <a:latin typeface="+mn-lt"/>
                          <a:ea typeface="+mn-ea"/>
                          <a:cs typeface="+mn-cs"/>
                        </a:rPr>
                        <a:t>Students should recall basic shapes.</a:t>
                      </a:r>
                    </a:p>
                    <a:p>
                      <a:r>
                        <a:rPr lang="en-GB" sz="1300" kern="1200" dirty="0">
                          <a:solidFill>
                            <a:schemeClr val="tx1"/>
                          </a:solidFill>
                          <a:effectLst/>
                          <a:latin typeface="+mn-lt"/>
                          <a:ea typeface="+mn-ea"/>
                          <a:cs typeface="+mn-cs"/>
                        </a:rPr>
                        <a:t>Students should be able to plot points in all four quadrants. </a:t>
                      </a:r>
                    </a:p>
                    <a:p>
                      <a:r>
                        <a:rPr lang="en-GB" sz="1300" kern="1200" dirty="0">
                          <a:solidFill>
                            <a:schemeClr val="tx1"/>
                          </a:solidFill>
                          <a:effectLst/>
                          <a:latin typeface="+mn-lt"/>
                          <a:ea typeface="+mn-ea"/>
                          <a:cs typeface="+mn-cs"/>
                        </a:rPr>
                        <a:t>Students should have an understanding of the concept of rotation.</a:t>
                      </a:r>
                    </a:p>
                    <a:p>
                      <a:r>
                        <a:rPr lang="en-GB" sz="1300" kern="1200" dirty="0">
                          <a:solidFill>
                            <a:schemeClr val="tx1"/>
                          </a:solidFill>
                          <a:effectLst/>
                          <a:latin typeface="+mn-lt"/>
                          <a:ea typeface="+mn-ea"/>
                          <a:cs typeface="+mn-cs"/>
                        </a:rPr>
                        <a:t>Students should be able to draw and recognise lines parallel to axes and </a:t>
                      </a:r>
                      <a:r>
                        <a:rPr lang="en-GB" sz="1300" i="1" kern="1200" dirty="0">
                          <a:solidFill>
                            <a:schemeClr val="tx1"/>
                          </a:solidFill>
                          <a:effectLst/>
                          <a:latin typeface="+mn-lt"/>
                          <a:ea typeface="+mn-ea"/>
                          <a:cs typeface="+mn-cs"/>
                        </a:rPr>
                        <a:t>y</a:t>
                      </a:r>
                      <a:r>
                        <a:rPr lang="en-GB" sz="1300" kern="1200" dirty="0">
                          <a:solidFill>
                            <a:schemeClr val="tx1"/>
                          </a:solidFill>
                          <a:effectLst/>
                          <a:latin typeface="+mn-lt"/>
                          <a:ea typeface="+mn-ea"/>
                          <a:cs typeface="+mn-cs"/>
                        </a:rPr>
                        <a:t> = </a:t>
                      </a:r>
                      <a:r>
                        <a:rPr lang="en-GB" sz="1300" i="1" kern="1200" dirty="0">
                          <a:solidFill>
                            <a:schemeClr val="tx1"/>
                          </a:solidFill>
                          <a:effectLst/>
                          <a:latin typeface="+mn-lt"/>
                          <a:ea typeface="+mn-ea"/>
                          <a:cs typeface="+mn-cs"/>
                        </a:rPr>
                        <a:t>x</a:t>
                      </a:r>
                      <a:r>
                        <a:rPr lang="en-GB" sz="1300" kern="1200" dirty="0">
                          <a:solidFill>
                            <a:schemeClr val="tx1"/>
                          </a:solidFill>
                          <a:effectLst/>
                          <a:latin typeface="+mn-lt"/>
                          <a:ea typeface="+mn-ea"/>
                          <a:cs typeface="+mn-cs"/>
                        </a:rPr>
                        <a:t>, </a:t>
                      </a:r>
                    </a:p>
                    <a:p>
                      <a:r>
                        <a:rPr lang="en-GB" sz="1300" i="1" kern="1200" dirty="0">
                          <a:solidFill>
                            <a:schemeClr val="tx1"/>
                          </a:solidFill>
                          <a:effectLst/>
                          <a:latin typeface="+mn-lt"/>
                          <a:ea typeface="+mn-ea"/>
                          <a:cs typeface="+mn-cs"/>
                        </a:rPr>
                        <a:t>y</a:t>
                      </a:r>
                      <a:r>
                        <a:rPr lang="en-GB" sz="1300" kern="1200" dirty="0">
                          <a:solidFill>
                            <a:schemeClr val="tx1"/>
                          </a:solidFill>
                          <a:effectLst/>
                          <a:latin typeface="+mn-lt"/>
                          <a:ea typeface="+mn-ea"/>
                          <a:cs typeface="+mn-cs"/>
                        </a:rPr>
                        <a:t> = –</a:t>
                      </a:r>
                      <a:r>
                        <a:rPr lang="en-GB" sz="1300" i="1" kern="1200" dirty="0">
                          <a:solidFill>
                            <a:schemeClr val="tx1"/>
                          </a:solidFill>
                          <a:effectLst/>
                          <a:latin typeface="+mn-lt"/>
                          <a:ea typeface="+mn-ea"/>
                          <a:cs typeface="+mn-cs"/>
                        </a:rPr>
                        <a:t>x</a:t>
                      </a:r>
                      <a:r>
                        <a:rPr lang="en-GB" sz="1300" kern="1200" dirty="0">
                          <a:solidFill>
                            <a:schemeClr val="tx1"/>
                          </a:solidFill>
                          <a:effectLst/>
                          <a:latin typeface="+mn-lt"/>
                          <a:ea typeface="+mn-ea"/>
                          <a:cs typeface="+mn-cs"/>
                        </a:rPr>
                        <a:t>.</a:t>
                      </a:r>
                    </a:p>
                    <a:p>
                      <a:pPr marL="0" lvl="0" indent="0">
                        <a:spcAft>
                          <a:spcPts val="0"/>
                        </a:spcAft>
                        <a:buFont typeface="Wingdings"/>
                        <a:buNone/>
                        <a:tabLst>
                          <a:tab pos="107950" algn="l"/>
                        </a:tabLst>
                      </a:pPr>
                      <a:endParaRPr lang="en-GB" sz="900" dirty="0">
                        <a:effectLst/>
                        <a:latin typeface="Comic Sans MS" pitchFamily="66" charset="0"/>
                        <a:ea typeface="Times New Roman"/>
                        <a:cs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chemeClr val="tx1"/>
                          </a:solidFill>
                          <a:effectLst/>
                          <a:latin typeface="+mn-lt"/>
                          <a:ea typeface="+mn-ea"/>
                          <a:cs typeface="+mn-cs"/>
                        </a:rPr>
                        <a:t>Transformation, rotation, reflection, enlargement, translation, single, combination, scale factor, mirror line, centre of rotation, centre of enlargement, column vector, vector, similarity, congruent, angle, direction, coordinate, describe </a:t>
                      </a:r>
                    </a:p>
                    <a:p>
                      <a:pPr algn="ctr">
                        <a:spcAft>
                          <a:spcPts val="0"/>
                        </a:spcAft>
                      </a:pPr>
                      <a:endParaRPr lang="en-GB" sz="900" dirty="0">
                        <a:effectLst/>
                        <a:latin typeface="Comic Sans MS" pitchFamily="66" charset="0"/>
                        <a:ea typeface="Times New Roman"/>
                      </a:endParaRPr>
                    </a:p>
                    <a:p>
                      <a:pPr>
                        <a:spcAft>
                          <a:spcPts val="0"/>
                        </a:spcAft>
                      </a:pPr>
                      <a:r>
                        <a:rPr lang="en-GB" sz="900" dirty="0">
                          <a:effectLst/>
                          <a:latin typeface="Comic Sans MS" pitchFamily="66" charset="0"/>
                          <a:ea typeface="Times New Roman"/>
                        </a:rPr>
                        <a:t> </a:t>
                      </a: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17241">
                <a:tc>
                  <a:txBody>
                    <a:bodyPr/>
                    <a:lstStyle/>
                    <a:p>
                      <a:pPr algn="ctr">
                        <a:spcAft>
                          <a:spcPts val="0"/>
                        </a:spcAft>
                      </a:pPr>
                      <a:r>
                        <a:rPr lang="en-GB" sz="900" b="1" dirty="0">
                          <a:effectLst/>
                          <a:latin typeface="Comic Sans MS" pitchFamily="66" charset="0"/>
                          <a:ea typeface="Times New Roman"/>
                        </a:rPr>
                        <a:t>LEARNING OBJECTIVES</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spcAft>
                          <a:spcPts val="0"/>
                        </a:spcAft>
                      </a:pPr>
                      <a:r>
                        <a:rPr lang="en-GB" sz="900" b="1" dirty="0">
                          <a:effectLst/>
                          <a:latin typeface="Comic Sans MS" pitchFamily="66" charset="0"/>
                          <a:ea typeface="Times New Roman"/>
                        </a:rPr>
                        <a:t>RESOURCES/ACTIVITIES/ICT</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2"/>
                  </a:ext>
                </a:extLst>
              </a:tr>
              <a:tr h="2248306">
                <a:tc rowSpan="3">
                  <a:txBody>
                    <a:bodyPr/>
                    <a:lstStyle/>
                    <a:p>
                      <a:r>
                        <a:rPr lang="en-GB" sz="1300" b="1" kern="1200" dirty="0">
                          <a:solidFill>
                            <a:schemeClr val="tx1"/>
                          </a:solidFill>
                          <a:effectLst/>
                          <a:latin typeface="+mn-lt"/>
                          <a:ea typeface="+mn-ea"/>
                          <a:cs typeface="+mn-cs"/>
                        </a:rPr>
                        <a:t>OBJECTIVES</a:t>
                      </a:r>
                      <a:endParaRPr lang="en-GB" sz="1300" kern="1200" dirty="0">
                        <a:solidFill>
                          <a:schemeClr val="tx1"/>
                        </a:solidFill>
                        <a:effectLst/>
                        <a:latin typeface="+mn-lt"/>
                        <a:ea typeface="+mn-ea"/>
                        <a:cs typeface="+mn-cs"/>
                      </a:endParaRPr>
                    </a:p>
                    <a:p>
                      <a:r>
                        <a:rPr lang="en-GB" sz="1100" kern="1200" dirty="0">
                          <a:solidFill>
                            <a:schemeClr val="tx1"/>
                          </a:solidFill>
                          <a:effectLst/>
                          <a:latin typeface="+mn-lt"/>
                          <a:ea typeface="+mn-ea"/>
                          <a:cs typeface="+mn-cs"/>
                        </a:rPr>
                        <a:t>By the end of the sub-unit, students should be able to:</a:t>
                      </a:r>
                    </a:p>
                    <a:p>
                      <a:pPr lvl="0"/>
                      <a:r>
                        <a:rPr lang="en-GB" sz="1100" kern="1200" dirty="0">
                          <a:solidFill>
                            <a:schemeClr val="tx1"/>
                          </a:solidFill>
                          <a:effectLst/>
                          <a:latin typeface="+mn-lt"/>
                          <a:ea typeface="+mn-ea"/>
                          <a:cs typeface="+mn-cs"/>
                        </a:rPr>
                        <a:t>Understand that reflections are specified by a mirror line; (Grade E/2)</a:t>
                      </a:r>
                    </a:p>
                    <a:p>
                      <a:pPr lvl="0"/>
                      <a:r>
                        <a:rPr lang="en-GB" sz="1100" kern="1200" dirty="0">
                          <a:solidFill>
                            <a:schemeClr val="tx1"/>
                          </a:solidFill>
                          <a:effectLst/>
                          <a:latin typeface="+mn-lt"/>
                          <a:ea typeface="+mn-ea"/>
                          <a:cs typeface="+mn-cs"/>
                        </a:rPr>
                        <a:t>Identify correct reflections from a choice of diagrams; (Grade E/2)</a:t>
                      </a:r>
                    </a:p>
                    <a:p>
                      <a:pPr lvl="0"/>
                      <a:r>
                        <a:rPr lang="en-GB" sz="1100" kern="1200" dirty="0">
                          <a:solidFill>
                            <a:schemeClr val="tx1"/>
                          </a:solidFill>
                          <a:effectLst/>
                          <a:latin typeface="+mn-lt"/>
                          <a:ea typeface="+mn-ea"/>
                          <a:cs typeface="+mn-cs"/>
                        </a:rPr>
                        <a:t>Understand that reflections are specified by a mirror line;(Grade E/2)</a:t>
                      </a:r>
                    </a:p>
                    <a:p>
                      <a:pPr lvl="0"/>
                      <a:r>
                        <a:rPr lang="en-GB" sz="1100" kern="1200" dirty="0">
                          <a:solidFill>
                            <a:schemeClr val="tx1"/>
                          </a:solidFill>
                          <a:effectLst/>
                          <a:latin typeface="+mn-lt"/>
                          <a:ea typeface="+mn-ea"/>
                          <a:cs typeface="+mn-cs"/>
                        </a:rPr>
                        <a:t>Identify the equation of a line of symmetry;(Grade D/3)</a:t>
                      </a:r>
                    </a:p>
                    <a:p>
                      <a:pPr lvl="0"/>
                      <a:r>
                        <a:rPr lang="en-GB" sz="1100" kern="1200" dirty="0">
                          <a:solidFill>
                            <a:schemeClr val="tx1"/>
                          </a:solidFill>
                          <a:effectLst/>
                          <a:latin typeface="+mn-lt"/>
                          <a:ea typeface="+mn-ea"/>
                          <a:cs typeface="+mn-cs"/>
                        </a:rPr>
                        <a:t>Transform 2D shapes using single reflections (including those not on coordinate grids) with vertical, horizontal and diagonal mirror lines; (Grade D/3)</a:t>
                      </a:r>
                    </a:p>
                    <a:p>
                      <a:pPr lvl="0"/>
                      <a:r>
                        <a:rPr lang="en-GB" sz="1100" kern="1200" dirty="0">
                          <a:solidFill>
                            <a:schemeClr val="tx1"/>
                          </a:solidFill>
                          <a:effectLst/>
                          <a:latin typeface="+mn-lt"/>
                          <a:ea typeface="+mn-ea"/>
                          <a:cs typeface="+mn-cs"/>
                        </a:rPr>
                        <a:t>Describe reflections on a coordinate grid; </a:t>
                      </a:r>
                    </a:p>
                    <a:p>
                      <a:pPr lvl="0"/>
                      <a:r>
                        <a:rPr lang="en-GB" sz="1100" kern="1200" dirty="0">
                          <a:solidFill>
                            <a:schemeClr val="tx1"/>
                          </a:solidFill>
                          <a:effectLst/>
                          <a:latin typeface="+mn-lt"/>
                          <a:ea typeface="+mn-ea"/>
                          <a:cs typeface="+mn-cs"/>
                        </a:rPr>
                        <a:t>Scale a shape on a grid (without a centre specified); (Grade D/3)</a:t>
                      </a:r>
                    </a:p>
                    <a:p>
                      <a:pPr lvl="0"/>
                      <a:r>
                        <a:rPr lang="en-GB" sz="1100" kern="1200" dirty="0">
                          <a:solidFill>
                            <a:schemeClr val="tx1"/>
                          </a:solidFill>
                          <a:effectLst/>
                          <a:latin typeface="+mn-lt"/>
                          <a:ea typeface="+mn-ea"/>
                          <a:cs typeface="+mn-cs"/>
                        </a:rPr>
                        <a:t>Understand that an enlargement is specified by a centre and a scale factor; </a:t>
                      </a:r>
                    </a:p>
                    <a:p>
                      <a:pPr lvl="0"/>
                      <a:r>
                        <a:rPr lang="en-GB" sz="1100" kern="1200" dirty="0">
                          <a:solidFill>
                            <a:schemeClr val="tx1"/>
                          </a:solidFill>
                          <a:effectLst/>
                          <a:latin typeface="+mn-lt"/>
                          <a:ea typeface="+mn-ea"/>
                          <a:cs typeface="+mn-cs"/>
                        </a:rPr>
                        <a:t>Enlarge a given shape using (0, 0) as the centre of enlargement, and enlarge shapes with a centre other than (0, 0);(Grade D/3)</a:t>
                      </a:r>
                    </a:p>
                    <a:p>
                      <a:pPr lvl="0"/>
                      <a:r>
                        <a:rPr lang="en-GB" sz="1100" kern="1200" dirty="0">
                          <a:solidFill>
                            <a:schemeClr val="tx1"/>
                          </a:solidFill>
                          <a:effectLst/>
                          <a:latin typeface="+mn-lt"/>
                          <a:ea typeface="+mn-ea"/>
                          <a:cs typeface="+mn-cs"/>
                        </a:rPr>
                        <a:t>Find the centre of enlargement by drawing; (Grade C-/4)</a:t>
                      </a:r>
                    </a:p>
                    <a:p>
                      <a:pPr lvl="0"/>
                      <a:r>
                        <a:rPr lang="en-GB" sz="1100" kern="1200" dirty="0">
                          <a:solidFill>
                            <a:schemeClr val="tx1"/>
                          </a:solidFill>
                          <a:effectLst/>
                          <a:latin typeface="+mn-lt"/>
                          <a:ea typeface="+mn-ea"/>
                          <a:cs typeface="+mn-cs"/>
                        </a:rPr>
                        <a:t>Describe and transform 2D shapes using enlargements by: </a:t>
                      </a:r>
                    </a:p>
                    <a:p>
                      <a:pPr lvl="0"/>
                      <a:r>
                        <a:rPr lang="en-GB" sz="1100" kern="1200" dirty="0">
                          <a:solidFill>
                            <a:schemeClr val="tx1"/>
                          </a:solidFill>
                          <a:effectLst/>
                          <a:latin typeface="+mn-lt"/>
                          <a:ea typeface="+mn-ea"/>
                          <a:cs typeface="+mn-cs"/>
                        </a:rPr>
                        <a:t>a positive integer scale factor;(Grade C-/4)</a:t>
                      </a:r>
                    </a:p>
                    <a:p>
                      <a:pPr lvl="0"/>
                      <a:r>
                        <a:rPr lang="en-GB" sz="1100" kern="1200" dirty="0">
                          <a:solidFill>
                            <a:schemeClr val="tx1"/>
                          </a:solidFill>
                          <a:effectLst/>
                          <a:latin typeface="+mn-lt"/>
                          <a:ea typeface="+mn-ea"/>
                          <a:cs typeface="+mn-cs"/>
                        </a:rPr>
                        <a:t>a fractional scale factor;(Grade C-/4)</a:t>
                      </a:r>
                    </a:p>
                    <a:p>
                      <a:pPr lvl="0"/>
                      <a:r>
                        <a:rPr lang="en-GB" sz="1100" kern="1200" dirty="0">
                          <a:solidFill>
                            <a:schemeClr val="tx1"/>
                          </a:solidFill>
                          <a:effectLst/>
                          <a:latin typeface="+mn-lt"/>
                          <a:ea typeface="+mn-ea"/>
                          <a:cs typeface="+mn-cs"/>
                        </a:rPr>
                        <a:t>Identify the scale factor of an enlargement of a shape as the ratio of the lengths of two corresponding sides, simple integer scale factors, or simple fractions;</a:t>
                      </a:r>
                    </a:p>
                    <a:p>
                      <a:pPr lvl="0"/>
                      <a:r>
                        <a:rPr lang="en-GB" sz="1100" kern="1200" dirty="0">
                          <a:solidFill>
                            <a:schemeClr val="tx1"/>
                          </a:solidFill>
                          <a:effectLst/>
                          <a:latin typeface="+mn-lt"/>
                          <a:ea typeface="+mn-ea"/>
                          <a:cs typeface="+mn-cs"/>
                        </a:rPr>
                        <a:t>Understand that distances and angles are preserved under reflections, so that any figure is congruent under this transformation;(Grade B-/5)</a:t>
                      </a:r>
                    </a:p>
                    <a:p>
                      <a:pPr lvl="0"/>
                      <a:r>
                        <a:rPr lang="en-GB" sz="1100" kern="1200" dirty="0">
                          <a:solidFill>
                            <a:schemeClr val="tx1"/>
                          </a:solidFill>
                          <a:effectLst/>
                          <a:latin typeface="+mn-lt"/>
                          <a:ea typeface="+mn-ea"/>
                          <a:cs typeface="+mn-cs"/>
                        </a:rPr>
                        <a:t>Understand that similar shapes are enlargements of each other and angles are preserved – define similar in this unit;(Grade B-/5)</a:t>
                      </a:r>
                    </a:p>
                    <a:p>
                      <a:pPr lvl="0"/>
                      <a:r>
                        <a:rPr lang="en-GB" sz="1100" kern="1200" dirty="0">
                          <a:solidFill>
                            <a:schemeClr val="tx1"/>
                          </a:solidFill>
                          <a:effectLst/>
                          <a:latin typeface="+mn-lt"/>
                          <a:ea typeface="+mn-ea"/>
                          <a:cs typeface="+mn-cs"/>
                        </a:rPr>
                        <a:t>Describe and transform 2D shapes using combined rotations, reflections, translations, or enlargements.(Grade C+/5)</a:t>
                      </a:r>
                    </a:p>
                    <a:p>
                      <a:pPr algn="just">
                        <a:lnSpc>
                          <a:spcPct val="115000"/>
                        </a:lnSpc>
                        <a:spcAft>
                          <a:spcPts val="0"/>
                        </a:spcAft>
                      </a:pPr>
                      <a:endParaRPr lang="en-GB" sz="1100" b="1" dirty="0">
                        <a:solidFill>
                          <a:srgbClr val="FF0000"/>
                        </a:solidFill>
                        <a:effectLst/>
                        <a:latin typeface="Verdana"/>
                        <a:ea typeface="Calibri"/>
                        <a:cs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900" dirty="0">
                        <a:effectLst/>
                        <a:latin typeface="Comic Sans MS" pitchFamily="66" charset="0"/>
                        <a:ea typeface="Times New Roman"/>
                      </a:endParaRPr>
                    </a:p>
                    <a:p>
                      <a:r>
                        <a:rPr lang="en-GB" sz="1600" kern="1200" dirty="0">
                          <a:solidFill>
                            <a:schemeClr val="tx1"/>
                          </a:solidFill>
                          <a:effectLst/>
                          <a:latin typeface="+mn-lt"/>
                          <a:ea typeface="+mn-ea"/>
                          <a:cs typeface="+mn-cs"/>
                        </a:rPr>
                        <a:t>Clip 74 Rotations</a:t>
                      </a:r>
                    </a:p>
                    <a:p>
                      <a:r>
                        <a:rPr lang="en-GB" sz="1600" kern="1200" dirty="0">
                          <a:solidFill>
                            <a:schemeClr val="tx1"/>
                          </a:solidFill>
                          <a:effectLst/>
                          <a:latin typeface="+mn-lt"/>
                          <a:ea typeface="+mn-ea"/>
                          <a:cs typeface="+mn-cs"/>
                        </a:rPr>
                        <a:t>Clip 75 Reflections</a:t>
                      </a:r>
                    </a:p>
                    <a:p>
                      <a:r>
                        <a:rPr lang="en-GB" sz="1600" kern="1200" dirty="0">
                          <a:solidFill>
                            <a:schemeClr val="tx1"/>
                          </a:solidFill>
                          <a:effectLst/>
                          <a:latin typeface="+mn-lt"/>
                          <a:ea typeface="+mn-ea"/>
                          <a:cs typeface="+mn-cs"/>
                        </a:rPr>
                        <a:t>Clip 76 Enlargements</a:t>
                      </a:r>
                    </a:p>
                    <a:p>
                      <a:r>
                        <a:rPr lang="en-GB" sz="1600" kern="1200" dirty="0">
                          <a:solidFill>
                            <a:schemeClr val="tx1"/>
                          </a:solidFill>
                          <a:effectLst/>
                          <a:latin typeface="+mn-lt"/>
                          <a:ea typeface="+mn-ea"/>
                          <a:cs typeface="+mn-cs"/>
                        </a:rPr>
                        <a:t>Clip 77 Translations</a:t>
                      </a:r>
                    </a:p>
                    <a:p>
                      <a:r>
                        <a:rPr lang="en-GB" sz="1600" kern="1200" dirty="0">
                          <a:solidFill>
                            <a:schemeClr val="tx1"/>
                          </a:solidFill>
                          <a:effectLst/>
                          <a:latin typeface="+mn-lt"/>
                          <a:ea typeface="+mn-ea"/>
                          <a:cs typeface="+mn-cs"/>
                        </a:rPr>
                        <a:t>Clip 83 Symmetries (Link with Ch1)</a:t>
                      </a:r>
                    </a:p>
                    <a:p>
                      <a:pPr marL="0" marR="0" indent="0" algn="l" defTabSz="801188" rtl="0" eaLnBrk="1" fontAlgn="auto" latinLnBrk="0" hangingPunct="1">
                        <a:lnSpc>
                          <a:spcPct val="100000"/>
                        </a:lnSpc>
                        <a:spcBef>
                          <a:spcPts val="0"/>
                        </a:spcBef>
                        <a:spcAft>
                          <a:spcPts val="0"/>
                        </a:spcAft>
                        <a:buClrTx/>
                        <a:buSzTx/>
                        <a:buFontTx/>
                        <a:buNone/>
                        <a:tabLst/>
                        <a:defRPr/>
                      </a:pPr>
                      <a:r>
                        <a:rPr lang="en-US" sz="1600" u="sng" kern="1200" dirty="0">
                          <a:solidFill>
                            <a:schemeClr val="tx1"/>
                          </a:solidFill>
                          <a:effectLst/>
                          <a:latin typeface="+mn-lt"/>
                          <a:ea typeface="+mn-ea"/>
                          <a:cs typeface="+mn-cs"/>
                        </a:rPr>
                        <a:t>KM: </a:t>
                      </a:r>
                      <a:r>
                        <a:rPr lang="en-US" sz="1600" u="sng" kern="1200" dirty="0">
                          <a:solidFill>
                            <a:schemeClr val="tx1"/>
                          </a:solidFill>
                          <a:effectLst/>
                          <a:latin typeface="+mn-lt"/>
                          <a:ea typeface="+mn-ea"/>
                          <a:cs typeface="+mn-cs"/>
                          <a:hlinkClick r:id="rId2"/>
                        </a:rPr>
                        <a:t>Enlargement II</a:t>
                      </a:r>
                      <a:endParaRPr lang="en-GB" sz="1600" kern="1200" dirty="0">
                        <a:solidFill>
                          <a:schemeClr val="tx1"/>
                        </a:solidFill>
                        <a:effectLst/>
                        <a:latin typeface="+mn-lt"/>
                        <a:ea typeface="+mn-ea"/>
                        <a:cs typeface="+mn-cs"/>
                      </a:endParaRPr>
                    </a:p>
                    <a:p>
                      <a:pPr marL="0" marR="0" indent="0" algn="l" defTabSz="801188" rtl="0" eaLnBrk="1" fontAlgn="auto" latinLnBrk="0" hangingPunct="1">
                        <a:lnSpc>
                          <a:spcPct val="100000"/>
                        </a:lnSpc>
                        <a:spcBef>
                          <a:spcPts val="0"/>
                        </a:spcBef>
                        <a:spcAft>
                          <a:spcPts val="0"/>
                        </a:spcAft>
                        <a:buClrTx/>
                        <a:buSzTx/>
                        <a:buFontTx/>
                        <a:buNone/>
                        <a:tabLst/>
                        <a:defRPr/>
                      </a:pPr>
                      <a:r>
                        <a:rPr lang="en-US" sz="1600" u="sng" kern="1200" dirty="0">
                          <a:solidFill>
                            <a:schemeClr val="tx1"/>
                          </a:solidFill>
                          <a:effectLst/>
                          <a:latin typeface="+mn-lt"/>
                          <a:ea typeface="+mn-ea"/>
                          <a:cs typeface="+mn-cs"/>
                        </a:rPr>
                        <a:t>NRICH: </a:t>
                      </a:r>
                      <a:r>
                        <a:rPr lang="en-US" sz="1600" u="sng" kern="1200" dirty="0">
                          <a:solidFill>
                            <a:schemeClr val="tx1"/>
                          </a:solidFill>
                          <a:effectLst/>
                          <a:latin typeface="+mn-lt"/>
                          <a:ea typeface="+mn-ea"/>
                          <a:cs typeface="+mn-cs"/>
                          <a:hlinkClick r:id="rId3"/>
                        </a:rPr>
                        <a:t>Who’s the fairest of them all?</a:t>
                      </a:r>
                      <a:endParaRPr lang="en-GB" sz="1600" kern="1200" dirty="0">
                        <a:solidFill>
                          <a:schemeClr val="tx1"/>
                        </a:solidFill>
                        <a:effectLst/>
                        <a:latin typeface="+mn-lt"/>
                        <a:ea typeface="+mn-ea"/>
                        <a:cs typeface="+mn-cs"/>
                      </a:endParaRPr>
                    </a:p>
                    <a:p>
                      <a:endParaRPr lang="en-GB" sz="900" dirty="0">
                        <a:effectLst/>
                        <a:latin typeface="Comic Sans MS" pitchFamily="66" charset="0"/>
                        <a:ea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60861">
                <a:tc vMerge="1">
                  <a:txBody>
                    <a:bodyPr/>
                    <a:lstStyle/>
                    <a:p>
                      <a:endParaRPr lang="en-GB"/>
                    </a:p>
                  </a:txBody>
                  <a:tcPr/>
                </a:tc>
                <a:tc>
                  <a:txBody>
                    <a:bodyPr/>
                    <a:lstStyle/>
                    <a:p>
                      <a:pPr algn="ctr">
                        <a:spcAft>
                          <a:spcPts val="0"/>
                        </a:spcAft>
                      </a:pPr>
                      <a:r>
                        <a:rPr lang="en-GB" sz="900" b="1" dirty="0">
                          <a:effectLst/>
                          <a:latin typeface="Comic Sans MS" pitchFamily="66" charset="0"/>
                          <a:ea typeface="Times New Roman"/>
                        </a:rPr>
                        <a:t>PLENARIES/KEY QUESTIONS</a:t>
                      </a:r>
                      <a:endParaRPr lang="en-GB" sz="900" dirty="0">
                        <a:effectLst/>
                        <a:latin typeface="Comic Sans MS" pitchFamily="66" charset="0"/>
                        <a:ea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r h="2005099">
                <a:tc vMerge="1">
                  <a:txBody>
                    <a:bodyPr/>
                    <a:lstStyle/>
                    <a:p>
                      <a:endParaRPr lang="en-GB" dirty="0"/>
                    </a:p>
                  </a:txBody>
                  <a:tcPr/>
                </a:tc>
                <a:tc>
                  <a:txBody>
                    <a:bodyPr/>
                    <a:lstStyle/>
                    <a:p>
                      <a:r>
                        <a:rPr lang="en-GB" sz="1600" kern="1200" dirty="0">
                          <a:solidFill>
                            <a:schemeClr val="tx1"/>
                          </a:solidFill>
                          <a:effectLst/>
                          <a:latin typeface="+mn-lt"/>
                          <a:ea typeface="+mn-ea"/>
                          <a:cs typeface="+mn-cs"/>
                        </a:rPr>
                        <a:t>Describe and transform a given shape by a reflection.</a:t>
                      </a:r>
                    </a:p>
                    <a:p>
                      <a:r>
                        <a:rPr lang="en-GB" sz="1600" kern="1200" dirty="0">
                          <a:solidFill>
                            <a:schemeClr val="tx1"/>
                          </a:solidFill>
                          <a:effectLst/>
                          <a:latin typeface="+mn-lt"/>
                          <a:ea typeface="+mn-ea"/>
                          <a:cs typeface="+mn-cs"/>
                        </a:rPr>
                        <a:t>Convince me the scale factor is, for example, 2.5</a:t>
                      </a:r>
                      <a:endParaRPr lang="en-GB" sz="1000" dirty="0">
                        <a:effectLst/>
                        <a:latin typeface="+mn-lt"/>
                        <a:ea typeface="Calibri"/>
                        <a:cs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 name="Title 1"/>
          <p:cNvSpPr txBox="1">
            <a:spLocks/>
          </p:cNvSpPr>
          <p:nvPr/>
        </p:nvSpPr>
        <p:spPr>
          <a:xfrm>
            <a:off x="200208" y="0"/>
            <a:ext cx="8943792" cy="1143240"/>
          </a:xfrm>
          <a:prstGeom prst="rect">
            <a:avLst/>
          </a:prstGeom>
        </p:spPr>
        <p:txBody>
          <a:bodyPr lIns="80105" tIns="40053" rIns="80105" bIns="40053"/>
          <a:lstStyle>
            <a:lvl1pPr algn="l" defTabSz="914400" rtl="0" eaLnBrk="1" latinLnBrk="0" hangingPunct="1">
              <a:spcBef>
                <a:spcPct val="0"/>
              </a:spcBef>
              <a:buNone/>
              <a:defRPr lang="en-GB" sz="1200" u="none" kern="1200" baseline="0" smtClean="0">
                <a:solidFill>
                  <a:schemeClr val="tx1"/>
                </a:solidFill>
                <a:effectLst/>
                <a:latin typeface="+mj-lt"/>
                <a:ea typeface="+mj-ea"/>
                <a:cs typeface="+mj-cs"/>
              </a:defRPr>
            </a:lvl1pPr>
          </a:lstStyle>
          <a:p>
            <a:pPr fontAlgn="base">
              <a:lnSpc>
                <a:spcPct val="115000"/>
              </a:lnSpc>
              <a:spcAft>
                <a:spcPts val="877"/>
              </a:spcAft>
            </a:pPr>
            <a:r>
              <a:rPr sz="1400" b="1" u="sng" dirty="0">
                <a:solidFill>
                  <a:prstClr val="black"/>
                </a:solidFill>
                <a:latin typeface="Comic Sans MS"/>
                <a:ea typeface="Times New Roman"/>
              </a:rPr>
              <a:t>Foundation TIER</a:t>
            </a:r>
            <a:r>
              <a:rPr sz="1400" b="1" dirty="0">
                <a:solidFill>
                  <a:prstClr val="black"/>
                </a:solidFill>
                <a:latin typeface="Comic Sans MS"/>
                <a:ea typeface="Times New Roman"/>
              </a:rPr>
              <a:t>                  		</a:t>
            </a:r>
            <a:r>
              <a:rPr sz="1600" b="1" dirty="0">
                <a:solidFill>
                  <a:prstClr val="black"/>
                </a:solidFill>
                <a:latin typeface="Comic Sans MS"/>
                <a:ea typeface="Times New Roman"/>
              </a:rPr>
              <a:t>Year10</a:t>
            </a:r>
            <a:r>
              <a:rPr sz="1400" b="1" dirty="0">
                <a:solidFill>
                  <a:prstClr val="black"/>
                </a:solidFill>
                <a:latin typeface="Comic Sans MS"/>
                <a:ea typeface="Times New Roman"/>
              </a:rPr>
              <a:t>             Autumn2TERM</a:t>
            </a:r>
            <a:br>
              <a:rPr dirty="0">
                <a:solidFill>
                  <a:prstClr val="black"/>
                </a:solidFill>
                <a:latin typeface="Times New Roman"/>
                <a:ea typeface="Times New Roman"/>
              </a:rPr>
            </a:br>
            <a:r>
              <a:rPr sz="500" dirty="0">
                <a:solidFill>
                  <a:prstClr val="black"/>
                </a:solidFill>
                <a:latin typeface="Comic Sans MS"/>
                <a:ea typeface="Times New Roman"/>
              </a:rPr>
              <a:t> </a:t>
            </a:r>
            <a:br>
              <a:rPr dirty="0">
                <a:solidFill>
                  <a:prstClr val="black"/>
                </a:solidFill>
                <a:latin typeface="Times New Roman"/>
                <a:ea typeface="Times New Roman"/>
              </a:rPr>
            </a:br>
            <a:r>
              <a:rPr sz="1400" dirty="0">
                <a:solidFill>
                  <a:prstClr val="black"/>
                </a:solidFill>
              </a:rPr>
              <a:t>   </a:t>
            </a:r>
            <a:r>
              <a:rPr sz="1400" b="1" dirty="0">
                <a:solidFill>
                  <a:prstClr val="black"/>
                </a:solidFill>
              </a:rPr>
              <a:t>10b. Transformations II: reflections and enlargements                    </a:t>
            </a:r>
            <a:r>
              <a:rPr sz="1400" b="1" dirty="0">
                <a:solidFill>
                  <a:prstClr val="black"/>
                </a:solidFill>
                <a:latin typeface="Comic Sans MS"/>
                <a:ea typeface="Times New Roman"/>
              </a:rPr>
              <a:t>TIME ALLOCATION: </a:t>
            </a:r>
            <a:r>
              <a:rPr sz="1400" dirty="0">
                <a:solidFill>
                  <a:prstClr val="black"/>
                </a:solidFill>
              </a:rPr>
              <a:t>7-9hours</a:t>
            </a:r>
            <a:br>
              <a:rPr dirty="0">
                <a:solidFill>
                  <a:prstClr val="black"/>
                </a:solidFill>
                <a:latin typeface="Times New Roman"/>
                <a:ea typeface="Times New Roman"/>
              </a:rPr>
            </a:br>
            <a:endParaRPr dirty="0">
              <a:solidFill>
                <a:prstClr val="black"/>
              </a:solidFill>
            </a:endParaRPr>
          </a:p>
        </p:txBody>
      </p:sp>
    </p:spTree>
    <p:extLst>
      <p:ext uri="{BB962C8B-B14F-4D97-AF65-F5344CB8AC3E}">
        <p14:creationId xmlns:p14="http://schemas.microsoft.com/office/powerpoint/2010/main" val="199972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36975832"/>
              </p:ext>
            </p:extLst>
          </p:nvPr>
        </p:nvGraphicFramePr>
        <p:xfrm>
          <a:off x="200209" y="978608"/>
          <a:ext cx="8805159" cy="5605913"/>
        </p:xfrm>
        <a:graphic>
          <a:graphicData uri="http://schemas.openxmlformats.org/drawingml/2006/table">
            <a:tbl>
              <a:tblPr firstRow="1" firstCol="1" lastRow="1" lastCol="1" bandRow="1" bandCol="1"/>
              <a:tblGrid>
                <a:gridCol w="5012168">
                  <a:extLst>
                    <a:ext uri="{9D8B030D-6E8A-4147-A177-3AD203B41FA5}">
                      <a16:colId xmlns:a16="http://schemas.microsoft.com/office/drawing/2014/main" val="20000"/>
                    </a:ext>
                  </a:extLst>
                </a:gridCol>
                <a:gridCol w="3792991">
                  <a:extLst>
                    <a:ext uri="{9D8B030D-6E8A-4147-A177-3AD203B41FA5}">
                      <a16:colId xmlns:a16="http://schemas.microsoft.com/office/drawing/2014/main" val="20001"/>
                    </a:ext>
                  </a:extLst>
                </a:gridCol>
              </a:tblGrid>
              <a:tr h="276451">
                <a:tc>
                  <a:txBody>
                    <a:bodyPr/>
                    <a:lstStyle/>
                    <a:p>
                      <a:pPr algn="ctr">
                        <a:spcAft>
                          <a:spcPts val="0"/>
                        </a:spcAft>
                      </a:pPr>
                      <a:r>
                        <a:rPr lang="en-GB" sz="900" b="1" dirty="0">
                          <a:effectLst/>
                          <a:latin typeface="Comic Sans MS" pitchFamily="66" charset="0"/>
                          <a:ea typeface="Times New Roman"/>
                        </a:rPr>
                        <a:t>PRIOR KNOWLEDGE</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spcAft>
                          <a:spcPts val="0"/>
                        </a:spcAft>
                      </a:pPr>
                      <a:r>
                        <a:rPr lang="en-GB" sz="900" b="1" dirty="0">
                          <a:effectLst/>
                          <a:latin typeface="Comic Sans MS" pitchFamily="66" charset="0"/>
                          <a:ea typeface="Times New Roman"/>
                        </a:rPr>
                        <a:t>KEY WORDS</a:t>
                      </a:r>
                      <a:endParaRPr lang="en-GB" sz="900" dirty="0">
                        <a:effectLst/>
                        <a:latin typeface="Comic Sans MS" pitchFamily="66" charset="0"/>
                        <a:ea typeface="Times New Roman"/>
                      </a:endParaRPr>
                    </a:p>
                    <a:p>
                      <a:pPr algn="ctr">
                        <a:spcAft>
                          <a:spcPts val="0"/>
                        </a:spcAft>
                      </a:pP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0"/>
                  </a:ext>
                </a:extLst>
              </a:tr>
              <a:tr h="1018801">
                <a:tc>
                  <a:txBody>
                    <a:bodyPr/>
                    <a:lstStyle/>
                    <a:p>
                      <a:r>
                        <a:rPr lang="en-GB" sz="1600" kern="1200" dirty="0">
                          <a:solidFill>
                            <a:schemeClr val="tx1"/>
                          </a:solidFill>
                          <a:effectLst/>
                          <a:latin typeface="+mn-lt"/>
                          <a:ea typeface="+mn-ea"/>
                          <a:cs typeface="+mn-cs"/>
                        </a:rPr>
                        <a:t>Students should know the four operations of number.</a:t>
                      </a:r>
                    </a:p>
                    <a:p>
                      <a:r>
                        <a:rPr lang="en-GB" sz="1600" kern="1200" dirty="0">
                          <a:solidFill>
                            <a:schemeClr val="tx1"/>
                          </a:solidFill>
                          <a:effectLst/>
                          <a:latin typeface="+mn-lt"/>
                          <a:ea typeface="+mn-ea"/>
                          <a:cs typeface="+mn-cs"/>
                        </a:rPr>
                        <a:t>Students should have a basic understanding of fractions as being ‘parts of a whole’. </a:t>
                      </a:r>
                    </a:p>
                    <a:p>
                      <a:r>
                        <a:rPr lang="en-GB" sz="1600" b="1" kern="1200" dirty="0">
                          <a:solidFill>
                            <a:schemeClr val="tx1"/>
                          </a:solidFill>
                          <a:effectLst/>
                          <a:latin typeface="+mn-lt"/>
                          <a:ea typeface="+mn-ea"/>
                          <a:cs typeface="+mn-cs"/>
                        </a:rPr>
                        <a:t> </a:t>
                      </a:r>
                      <a:endParaRPr lang="en-GB" sz="1600" kern="1200" dirty="0">
                        <a:solidFill>
                          <a:schemeClr val="tx1"/>
                        </a:solidFill>
                        <a:effectLst/>
                        <a:latin typeface="+mn-lt"/>
                        <a:ea typeface="+mn-ea"/>
                        <a:cs typeface="+mn-cs"/>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tx1"/>
                          </a:solidFill>
                          <a:effectLst/>
                          <a:latin typeface="+mn-lt"/>
                          <a:ea typeface="+mn-ea"/>
                          <a:cs typeface="+mn-cs"/>
                        </a:rPr>
                        <a:t>Ratio, proportion, share, parts, fraction, function, direct proportion, inverse proportion, graphical, linear, compare</a:t>
                      </a:r>
                    </a:p>
                    <a:p>
                      <a:pPr algn="ctr">
                        <a:spcAft>
                          <a:spcPts val="0"/>
                        </a:spcAft>
                      </a:pP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17241">
                <a:tc>
                  <a:txBody>
                    <a:bodyPr/>
                    <a:lstStyle/>
                    <a:p>
                      <a:pPr algn="ctr">
                        <a:spcAft>
                          <a:spcPts val="0"/>
                        </a:spcAft>
                      </a:pPr>
                      <a:r>
                        <a:rPr lang="en-GB" sz="900" b="1" dirty="0">
                          <a:effectLst/>
                          <a:latin typeface="Comic Sans MS" pitchFamily="66" charset="0"/>
                          <a:ea typeface="Times New Roman"/>
                        </a:rPr>
                        <a:t>LEARNING OBJECTIVES</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spcAft>
                          <a:spcPts val="0"/>
                        </a:spcAft>
                      </a:pPr>
                      <a:r>
                        <a:rPr lang="en-GB" sz="900" b="1" dirty="0">
                          <a:effectLst/>
                          <a:latin typeface="Comic Sans MS" pitchFamily="66" charset="0"/>
                          <a:ea typeface="Times New Roman"/>
                        </a:rPr>
                        <a:t>RESOURCES/ACTIVITIES/ICT</a:t>
                      </a:r>
                      <a:endParaRPr lang="en-GB" sz="900" dirty="0">
                        <a:effectLst/>
                        <a:latin typeface="Comic Sans MS" pitchFamily="66" charset="0"/>
                        <a:ea typeface="Times New Roman"/>
                      </a:endParaRPr>
                    </a:p>
                  </a:txBody>
                  <a:tcPr marL="16032" marR="160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2"/>
                  </a:ext>
                </a:extLst>
              </a:tr>
              <a:tr h="1776099">
                <a:tc rowSpan="3">
                  <a:txBody>
                    <a:bodyPr/>
                    <a:lstStyle/>
                    <a:p>
                      <a:r>
                        <a:rPr lang="en-GB" sz="1600" kern="1200" dirty="0">
                          <a:solidFill>
                            <a:schemeClr val="tx1"/>
                          </a:solidFill>
                          <a:effectLst/>
                          <a:latin typeface="+mn-lt"/>
                          <a:ea typeface="+mn-ea"/>
                          <a:cs typeface="+mn-cs"/>
                        </a:rPr>
                        <a:t>By the end of the sub-unit, students should be able to:</a:t>
                      </a:r>
                    </a:p>
                    <a:p>
                      <a:pPr lvl="0"/>
                      <a:r>
                        <a:rPr lang="en-GB" sz="1300" kern="1200" dirty="0">
                          <a:solidFill>
                            <a:schemeClr val="tx1"/>
                          </a:solidFill>
                          <a:effectLst/>
                          <a:latin typeface="+mn-lt"/>
                          <a:ea typeface="+mn-ea"/>
                          <a:cs typeface="+mn-cs"/>
                        </a:rPr>
                        <a:t>Understand and express the division of a quantity into a of number parts as a ratio;(Grade E/2)</a:t>
                      </a:r>
                    </a:p>
                    <a:p>
                      <a:pPr lvl="0"/>
                      <a:r>
                        <a:rPr lang="en-GB" sz="1300" kern="1200" dirty="0">
                          <a:solidFill>
                            <a:schemeClr val="tx1"/>
                          </a:solidFill>
                          <a:effectLst/>
                          <a:latin typeface="+mn-lt"/>
                          <a:ea typeface="+mn-ea"/>
                          <a:cs typeface="+mn-cs"/>
                        </a:rPr>
                        <a:t>Write ratios in their simplest form; (Grade E/2)</a:t>
                      </a:r>
                    </a:p>
                    <a:p>
                      <a:pPr lvl="0"/>
                      <a:r>
                        <a:rPr lang="en-GB" sz="1300" kern="1200" dirty="0">
                          <a:solidFill>
                            <a:schemeClr val="tx1"/>
                          </a:solidFill>
                          <a:effectLst/>
                          <a:latin typeface="+mn-lt"/>
                          <a:ea typeface="+mn-ea"/>
                          <a:cs typeface="+mn-cs"/>
                        </a:rPr>
                        <a:t>Write/interpret a ratio to describe a situation; </a:t>
                      </a:r>
                    </a:p>
                    <a:p>
                      <a:pPr lvl="0"/>
                      <a:r>
                        <a:rPr lang="en-GB" sz="1300" kern="1200" dirty="0">
                          <a:solidFill>
                            <a:schemeClr val="tx1"/>
                          </a:solidFill>
                          <a:effectLst/>
                          <a:latin typeface="+mn-lt"/>
                          <a:ea typeface="+mn-ea"/>
                          <a:cs typeface="+mn-cs"/>
                        </a:rPr>
                        <a:t>Share a quantity in a given ratio including three-part ratios; </a:t>
                      </a:r>
                    </a:p>
                    <a:p>
                      <a:pPr lvl="0"/>
                      <a:r>
                        <a:rPr lang="en-GB" sz="1300" kern="1200" dirty="0">
                          <a:solidFill>
                            <a:schemeClr val="tx1"/>
                          </a:solidFill>
                          <a:effectLst/>
                          <a:latin typeface="+mn-lt"/>
                          <a:ea typeface="+mn-ea"/>
                          <a:cs typeface="+mn-cs"/>
                        </a:rPr>
                        <a:t>Solve a ratio problem in context</a:t>
                      </a:r>
                      <a:r>
                        <a:rPr lang="en-GB" sz="1300" kern="1200" dirty="0">
                          <a:solidFill>
                            <a:schemeClr val="tx1"/>
                          </a:solidFill>
                          <a:effectLst/>
                          <a:latin typeface="+mn-lt"/>
                          <a:ea typeface="+mn-ea"/>
                          <a:cs typeface="+mn-cs"/>
                          <a:sym typeface="Wingdings" panose="05000000000000000000" pitchFamily="2" charset="2"/>
                        </a:rPr>
                        <a:t>(</a:t>
                      </a:r>
                      <a:r>
                        <a:rPr lang="en-GB" sz="1300" kern="1200" baseline="0" dirty="0">
                          <a:solidFill>
                            <a:schemeClr val="tx1"/>
                          </a:solidFill>
                          <a:effectLst/>
                          <a:latin typeface="+mn-lt"/>
                          <a:ea typeface="+mn-ea"/>
                          <a:cs typeface="+mn-cs"/>
                          <a:sym typeface="Wingdings" panose="05000000000000000000" pitchFamily="2" charset="2"/>
                        </a:rPr>
                        <a:t> Grade E/2)</a:t>
                      </a:r>
                      <a:endParaRPr lang="en-GB" sz="1300" kern="1200" dirty="0">
                        <a:solidFill>
                          <a:schemeClr val="tx1"/>
                        </a:solidFill>
                        <a:effectLst/>
                        <a:latin typeface="+mn-lt"/>
                        <a:ea typeface="+mn-ea"/>
                        <a:cs typeface="+mn-cs"/>
                      </a:endParaRPr>
                    </a:p>
                    <a:p>
                      <a:pPr lvl="0"/>
                      <a:r>
                        <a:rPr lang="en-GB" sz="1300" kern="1200" dirty="0">
                          <a:solidFill>
                            <a:schemeClr val="tx1"/>
                          </a:solidFill>
                          <a:effectLst/>
                          <a:latin typeface="+mn-lt"/>
                          <a:ea typeface="+mn-ea"/>
                          <a:cs typeface="+mn-cs"/>
                        </a:rPr>
                        <a:t>use a ratio to find one quantity when the other is known; </a:t>
                      </a:r>
                    </a:p>
                    <a:p>
                      <a:pPr lvl="0"/>
                      <a:r>
                        <a:rPr lang="en-GB" sz="1300" kern="1200" dirty="0">
                          <a:solidFill>
                            <a:schemeClr val="tx1"/>
                          </a:solidFill>
                          <a:effectLst/>
                          <a:latin typeface="+mn-lt"/>
                          <a:ea typeface="+mn-ea"/>
                          <a:cs typeface="+mn-cs"/>
                        </a:rPr>
                        <a:t>use a ratio to compare a scale model to a real-life object; (Grade D/3)</a:t>
                      </a:r>
                    </a:p>
                    <a:p>
                      <a:pPr lvl="0"/>
                      <a:r>
                        <a:rPr lang="en-GB" sz="1300" kern="1200" dirty="0">
                          <a:solidFill>
                            <a:schemeClr val="tx1"/>
                          </a:solidFill>
                          <a:effectLst/>
                          <a:latin typeface="+mn-lt"/>
                          <a:ea typeface="+mn-ea"/>
                          <a:cs typeface="+mn-cs"/>
                        </a:rPr>
                        <a:t>use a ratio to convert between measures and currencies; (Grade D/3)</a:t>
                      </a:r>
                    </a:p>
                    <a:p>
                      <a:pPr lvl="0"/>
                      <a:r>
                        <a:rPr lang="en-GB" sz="1300" kern="1200" dirty="0">
                          <a:solidFill>
                            <a:schemeClr val="tx1"/>
                          </a:solidFill>
                          <a:effectLst/>
                          <a:latin typeface="+mn-lt"/>
                          <a:ea typeface="+mn-ea"/>
                          <a:cs typeface="+mn-cs"/>
                        </a:rPr>
                        <a:t>problems involving mixing, e.g. paint colours, cement and drawn conclusions;(Grade D/3)(SMSC)</a:t>
                      </a:r>
                    </a:p>
                    <a:p>
                      <a:pPr lvl="0"/>
                      <a:r>
                        <a:rPr lang="en-GB" sz="1300" kern="1200" dirty="0">
                          <a:solidFill>
                            <a:schemeClr val="tx1"/>
                          </a:solidFill>
                          <a:effectLst/>
                          <a:latin typeface="+mn-lt"/>
                          <a:ea typeface="+mn-ea"/>
                          <a:cs typeface="+mn-cs"/>
                        </a:rPr>
                        <a:t>Compare ratios; (Grade C-/4)</a:t>
                      </a:r>
                    </a:p>
                    <a:p>
                      <a:pPr lvl="0"/>
                      <a:r>
                        <a:rPr lang="en-GB" sz="1300" kern="1200" dirty="0">
                          <a:solidFill>
                            <a:schemeClr val="tx1"/>
                          </a:solidFill>
                          <a:effectLst/>
                          <a:latin typeface="+mn-lt"/>
                          <a:ea typeface="+mn-ea"/>
                          <a:cs typeface="+mn-cs"/>
                        </a:rPr>
                        <a:t>Write ratios in form 1 : </a:t>
                      </a:r>
                      <a:r>
                        <a:rPr lang="en-GB" sz="1300" i="1" kern="1200" dirty="0">
                          <a:solidFill>
                            <a:schemeClr val="tx1"/>
                          </a:solidFill>
                          <a:effectLst/>
                          <a:latin typeface="+mn-lt"/>
                          <a:ea typeface="+mn-ea"/>
                          <a:cs typeface="+mn-cs"/>
                        </a:rPr>
                        <a:t>m</a:t>
                      </a:r>
                      <a:r>
                        <a:rPr lang="en-GB" sz="1300" kern="1200" dirty="0">
                          <a:solidFill>
                            <a:schemeClr val="tx1"/>
                          </a:solidFill>
                          <a:effectLst/>
                          <a:latin typeface="+mn-lt"/>
                          <a:ea typeface="+mn-ea"/>
                          <a:cs typeface="+mn-cs"/>
                        </a:rPr>
                        <a:t> or </a:t>
                      </a:r>
                      <a:r>
                        <a:rPr lang="en-GB" sz="1300" i="1" kern="1200" dirty="0">
                          <a:solidFill>
                            <a:schemeClr val="tx1"/>
                          </a:solidFill>
                          <a:effectLst/>
                          <a:latin typeface="+mn-lt"/>
                          <a:ea typeface="+mn-ea"/>
                          <a:cs typeface="+mn-cs"/>
                        </a:rPr>
                        <a:t>m</a:t>
                      </a:r>
                      <a:r>
                        <a:rPr lang="en-GB" sz="1300" kern="1200" dirty="0">
                          <a:solidFill>
                            <a:schemeClr val="tx1"/>
                          </a:solidFill>
                          <a:effectLst/>
                          <a:latin typeface="+mn-lt"/>
                          <a:ea typeface="+mn-ea"/>
                          <a:cs typeface="+mn-cs"/>
                        </a:rPr>
                        <a:t> : 1; </a:t>
                      </a:r>
                    </a:p>
                    <a:p>
                      <a:pPr lvl="0"/>
                      <a:r>
                        <a:rPr lang="en-GB" sz="1300" kern="1200" dirty="0">
                          <a:solidFill>
                            <a:schemeClr val="tx1"/>
                          </a:solidFill>
                          <a:effectLst/>
                          <a:latin typeface="+mn-lt"/>
                          <a:ea typeface="+mn-ea"/>
                          <a:cs typeface="+mn-cs"/>
                        </a:rPr>
                        <a:t>Write a ratio as a fraction;</a:t>
                      </a:r>
                    </a:p>
                    <a:p>
                      <a:pPr lvl="0"/>
                      <a:r>
                        <a:rPr lang="en-GB" sz="1300" kern="1200" dirty="0">
                          <a:solidFill>
                            <a:schemeClr val="tx1"/>
                          </a:solidFill>
                          <a:effectLst/>
                          <a:latin typeface="+mn-lt"/>
                          <a:ea typeface="+mn-ea"/>
                          <a:cs typeface="+mn-cs"/>
                        </a:rPr>
                        <a:t>Write a ratio as a linear function;</a:t>
                      </a:r>
                    </a:p>
                    <a:p>
                      <a:pPr lvl="0"/>
                      <a:r>
                        <a:rPr lang="en-GB" sz="1300" kern="1200" dirty="0">
                          <a:solidFill>
                            <a:schemeClr val="tx1"/>
                          </a:solidFill>
                          <a:effectLst/>
                          <a:latin typeface="+mn-lt"/>
                          <a:ea typeface="+mn-ea"/>
                          <a:cs typeface="+mn-cs"/>
                        </a:rPr>
                        <a:t>Write lengths, areas and volumes of two shapes as ratios in simplest form; (Grade C+/5)</a:t>
                      </a:r>
                    </a:p>
                    <a:p>
                      <a:pPr lvl="0"/>
                      <a:r>
                        <a:rPr lang="en-GB" sz="1300" kern="1200" dirty="0">
                          <a:solidFill>
                            <a:schemeClr val="tx1"/>
                          </a:solidFill>
                          <a:effectLst/>
                          <a:latin typeface="+mn-lt"/>
                          <a:ea typeface="+mn-ea"/>
                          <a:cs typeface="+mn-cs"/>
                        </a:rPr>
                        <a:t>Express a multiplicative relationship between two quantities as a ratio or a fraction.(Grade B-/5)</a:t>
                      </a: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900" dirty="0">
                        <a:effectLst/>
                        <a:latin typeface="Comic Sans MS" pitchFamily="66" charset="0"/>
                        <a:ea typeface="Times New Roman"/>
                      </a:endParaRPr>
                    </a:p>
                    <a:p>
                      <a:r>
                        <a:rPr lang="en-GB" sz="700" kern="1200" dirty="0">
                          <a:solidFill>
                            <a:schemeClr val="tx1"/>
                          </a:solidFill>
                          <a:effectLst/>
                          <a:latin typeface="Comic Sans MS" pitchFamily="66" charset="0"/>
                          <a:ea typeface="+mn-ea"/>
                          <a:cs typeface="+mn-cs"/>
                        </a:rPr>
                        <a:t>Clip</a:t>
                      </a:r>
                      <a:r>
                        <a:rPr lang="en-GB" sz="900" kern="1200" dirty="0">
                          <a:solidFill>
                            <a:schemeClr val="tx1"/>
                          </a:solidFill>
                          <a:effectLst/>
                          <a:latin typeface="+mn-lt"/>
                          <a:ea typeface="+mn-ea"/>
                          <a:cs typeface="+mn-cs"/>
                        </a:rPr>
                        <a:t> 64 Real-life Money Questions</a:t>
                      </a:r>
                    </a:p>
                    <a:p>
                      <a:r>
                        <a:rPr lang="en-GB" sz="900" kern="1200" dirty="0">
                          <a:solidFill>
                            <a:schemeClr val="tx1"/>
                          </a:solidFill>
                          <a:effectLst/>
                          <a:latin typeface="+mn-lt"/>
                          <a:ea typeface="+mn-ea"/>
                          <a:cs typeface="+mn-cs"/>
                        </a:rPr>
                        <a:t>Clip 94 Ratio 2</a:t>
                      </a:r>
                    </a:p>
                    <a:p>
                      <a:r>
                        <a:rPr lang="en-GB" sz="900" kern="1200" dirty="0">
                          <a:solidFill>
                            <a:schemeClr val="tx1"/>
                          </a:solidFill>
                          <a:effectLst/>
                          <a:latin typeface="+mn-lt"/>
                          <a:ea typeface="+mn-ea"/>
                          <a:cs typeface="+mn-cs"/>
                        </a:rPr>
                        <a:t>Clip 50 Value for Money</a:t>
                      </a:r>
                    </a:p>
                    <a:p>
                      <a:r>
                        <a:rPr lang="en-GB" sz="900" kern="1200" dirty="0">
                          <a:solidFill>
                            <a:schemeClr val="tx1"/>
                          </a:solidFill>
                          <a:effectLst/>
                          <a:latin typeface="+mn-lt"/>
                          <a:ea typeface="+mn-ea"/>
                          <a:cs typeface="+mn-cs"/>
                        </a:rPr>
                        <a:t>Clip 61 Ratio 1</a:t>
                      </a:r>
                    </a:p>
                    <a:p>
                      <a:r>
                        <a:rPr lang="en-US" sz="1100" u="sng" kern="1200" dirty="0">
                          <a:solidFill>
                            <a:schemeClr val="tx1"/>
                          </a:solidFill>
                          <a:effectLst/>
                          <a:latin typeface="+mn-lt"/>
                          <a:ea typeface="+mn-ea"/>
                          <a:cs typeface="+mn-cs"/>
                        </a:rPr>
                        <a:t>KM: </a:t>
                      </a:r>
                      <a:r>
                        <a:rPr lang="en-US" sz="1100" u="sng" kern="1200" dirty="0">
                          <a:solidFill>
                            <a:schemeClr val="tx1"/>
                          </a:solidFill>
                          <a:effectLst/>
                          <a:latin typeface="+mn-lt"/>
                          <a:ea typeface="+mn-ea"/>
                          <a:cs typeface="+mn-cs"/>
                          <a:hlinkClick r:id="rId2"/>
                        </a:rPr>
                        <a:t>Maths to Infinity: Fractions, decimals, percentages, ratio, proportion</a:t>
                      </a:r>
                      <a:endParaRPr lang="en-GB" sz="1100" kern="1200" dirty="0">
                        <a:solidFill>
                          <a:schemeClr val="tx1"/>
                        </a:solidFill>
                        <a:effectLst/>
                        <a:latin typeface="+mn-lt"/>
                        <a:ea typeface="+mn-ea"/>
                        <a:cs typeface="+mn-cs"/>
                      </a:endParaRPr>
                    </a:p>
                    <a:p>
                      <a:r>
                        <a:rPr lang="en-US" sz="1100" u="sng" kern="1200" dirty="0">
                          <a:solidFill>
                            <a:schemeClr val="tx1"/>
                          </a:solidFill>
                          <a:effectLst/>
                          <a:latin typeface="+mn-lt"/>
                          <a:ea typeface="+mn-ea"/>
                          <a:cs typeface="+mn-cs"/>
                        </a:rPr>
                        <a:t>NRICH: </a:t>
                      </a:r>
                      <a:r>
                        <a:rPr lang="en-US" sz="1100" u="sng" kern="1200" dirty="0">
                          <a:solidFill>
                            <a:schemeClr val="tx1"/>
                          </a:solidFill>
                          <a:effectLst/>
                          <a:latin typeface="+mn-lt"/>
                          <a:ea typeface="+mn-ea"/>
                          <a:cs typeface="+mn-cs"/>
                          <a:hlinkClick r:id="rId3"/>
                        </a:rPr>
                        <a:t>In proportion</a:t>
                      </a:r>
                      <a:endParaRPr lang="en-GB" sz="1100" kern="1200" dirty="0">
                        <a:solidFill>
                          <a:schemeClr val="tx1"/>
                        </a:solidFill>
                        <a:effectLst/>
                        <a:latin typeface="+mn-lt"/>
                        <a:ea typeface="+mn-ea"/>
                        <a:cs typeface="+mn-cs"/>
                      </a:endParaRPr>
                    </a:p>
                    <a:p>
                      <a:r>
                        <a:rPr lang="en-US" sz="1100" kern="1200" dirty="0">
                          <a:solidFill>
                            <a:schemeClr val="tx1"/>
                          </a:solidFill>
                          <a:effectLst/>
                          <a:latin typeface="+mn-lt"/>
                          <a:ea typeface="+mn-ea"/>
                          <a:cs typeface="+mn-cs"/>
                        </a:rPr>
                        <a:t>NRICH: </a:t>
                      </a:r>
                      <a:r>
                        <a:rPr lang="en-US" sz="1100" u="sng" kern="1200" dirty="0">
                          <a:solidFill>
                            <a:schemeClr val="tx1"/>
                          </a:solidFill>
                          <a:effectLst/>
                          <a:latin typeface="+mn-lt"/>
                          <a:ea typeface="+mn-ea"/>
                          <a:cs typeface="+mn-cs"/>
                          <a:hlinkClick r:id="rId4"/>
                        </a:rPr>
                        <a:t>Ratio or proportion?</a:t>
                      </a:r>
                      <a:endParaRPr lang="en-GB" sz="1100" kern="1200" dirty="0">
                        <a:solidFill>
                          <a:schemeClr val="tx1"/>
                        </a:solidFill>
                        <a:effectLst/>
                        <a:latin typeface="+mn-lt"/>
                        <a:ea typeface="+mn-ea"/>
                        <a:cs typeface="+mn-cs"/>
                      </a:endParaRPr>
                    </a:p>
                    <a:p>
                      <a:pPr>
                        <a:spcAft>
                          <a:spcPts val="0"/>
                        </a:spcAft>
                      </a:pPr>
                      <a:endParaRPr lang="en-GB" sz="900" dirty="0">
                        <a:effectLst/>
                        <a:latin typeface="Comic Sans MS" pitchFamily="66" charset="0"/>
                        <a:ea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60861">
                <a:tc vMerge="1">
                  <a:txBody>
                    <a:bodyPr/>
                    <a:lstStyle/>
                    <a:p>
                      <a:endParaRPr lang="en-GB"/>
                    </a:p>
                  </a:txBody>
                  <a:tcPr/>
                </a:tc>
                <a:tc>
                  <a:txBody>
                    <a:bodyPr/>
                    <a:lstStyle/>
                    <a:p>
                      <a:pPr algn="ctr">
                        <a:spcAft>
                          <a:spcPts val="0"/>
                        </a:spcAft>
                      </a:pPr>
                      <a:r>
                        <a:rPr lang="en-GB" sz="900" b="1" dirty="0">
                          <a:effectLst/>
                          <a:latin typeface="Comic Sans MS" pitchFamily="66" charset="0"/>
                          <a:ea typeface="Times New Roman"/>
                        </a:rPr>
                        <a:t>PLENARIES/KEY QUESTIONS</a:t>
                      </a:r>
                      <a:endParaRPr lang="en-GB" sz="900" dirty="0">
                        <a:effectLst/>
                        <a:latin typeface="Comic Sans MS" pitchFamily="66" charset="0"/>
                        <a:ea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r h="1958340">
                <a:tc vMerge="1">
                  <a:txBody>
                    <a:bodyPr/>
                    <a:lstStyle/>
                    <a:p>
                      <a:endParaRPr lang="en-GB" dirty="0"/>
                    </a:p>
                  </a:txBody>
                  <a:tcPr/>
                </a:tc>
                <a:tc>
                  <a:txBody>
                    <a:bodyPr/>
                    <a:lstStyle/>
                    <a:p>
                      <a:r>
                        <a:rPr lang="en-GB" sz="1300" kern="1200" dirty="0">
                          <a:solidFill>
                            <a:schemeClr val="tx1"/>
                          </a:solidFill>
                          <a:effectLst/>
                          <a:latin typeface="+mn-lt"/>
                          <a:ea typeface="+mn-ea"/>
                          <a:cs typeface="+mn-cs"/>
                        </a:rPr>
                        <a:t>Emphasise the importance of reading the question carefully. </a:t>
                      </a:r>
                    </a:p>
                    <a:p>
                      <a:r>
                        <a:rPr lang="en-GB" sz="1300" kern="1200" dirty="0">
                          <a:solidFill>
                            <a:schemeClr val="tx1"/>
                          </a:solidFill>
                          <a:effectLst/>
                          <a:latin typeface="+mn-lt"/>
                          <a:ea typeface="+mn-ea"/>
                          <a:cs typeface="+mn-cs"/>
                        </a:rPr>
                        <a:t>Include ratios with decimals 0.2 : 1. </a:t>
                      </a:r>
                    </a:p>
                    <a:p>
                      <a:r>
                        <a:rPr lang="en-GB" sz="1300" kern="1200" dirty="0">
                          <a:solidFill>
                            <a:schemeClr val="tx1"/>
                          </a:solidFill>
                          <a:effectLst/>
                          <a:latin typeface="+mn-lt"/>
                          <a:ea typeface="+mn-ea"/>
                          <a:cs typeface="+mn-cs"/>
                        </a:rPr>
                        <a:t>Converting imperial units to imperial units aren’t specifically in the programme of study, but still useful and provide a good context for multiplicative reasoning. </a:t>
                      </a:r>
                    </a:p>
                    <a:p>
                      <a:r>
                        <a:rPr lang="en-GB" sz="1300" kern="1200" dirty="0">
                          <a:solidFill>
                            <a:schemeClr val="tx1"/>
                          </a:solidFill>
                          <a:effectLst/>
                          <a:latin typeface="+mn-lt"/>
                          <a:ea typeface="+mn-ea"/>
                          <a:cs typeface="+mn-cs"/>
                        </a:rPr>
                        <a:t>It is also useful generally for students to know rough metric equivalents of commonly used imperial measures, such as pounds, feet, miles and pints.(SMSC)(BV)</a:t>
                      </a:r>
                    </a:p>
                    <a:p>
                      <a:pPr algn="just">
                        <a:lnSpc>
                          <a:spcPct val="115000"/>
                        </a:lnSpc>
                        <a:spcAft>
                          <a:spcPts val="0"/>
                        </a:spcAft>
                      </a:pPr>
                      <a:endParaRPr lang="en-GB" sz="1000" dirty="0">
                        <a:effectLst/>
                        <a:latin typeface="+mn-lt"/>
                        <a:ea typeface="Calibri"/>
                        <a:cs typeface="Times New Roman"/>
                      </a:endParaRPr>
                    </a:p>
                  </a:txBody>
                  <a:tcPr marL="16032" marR="160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 name="Title 1"/>
          <p:cNvSpPr txBox="1">
            <a:spLocks/>
          </p:cNvSpPr>
          <p:nvPr/>
        </p:nvSpPr>
        <p:spPr>
          <a:xfrm>
            <a:off x="200208" y="228782"/>
            <a:ext cx="8943792" cy="1143240"/>
          </a:xfrm>
          <a:prstGeom prst="rect">
            <a:avLst/>
          </a:prstGeom>
        </p:spPr>
        <p:txBody>
          <a:bodyPr lIns="80105" tIns="40053" rIns="80105" bIns="40053"/>
          <a:lstStyle>
            <a:lvl1pPr algn="l" defTabSz="914400" rtl="0" eaLnBrk="1" latinLnBrk="0" hangingPunct="1">
              <a:spcBef>
                <a:spcPct val="0"/>
              </a:spcBef>
              <a:buNone/>
              <a:defRPr lang="en-GB" sz="1200" u="none" kern="1200" baseline="0" smtClean="0">
                <a:solidFill>
                  <a:schemeClr val="tx1"/>
                </a:solidFill>
                <a:effectLst/>
                <a:latin typeface="+mj-lt"/>
                <a:ea typeface="+mj-ea"/>
                <a:cs typeface="+mj-cs"/>
              </a:defRPr>
            </a:lvl1pPr>
          </a:lstStyle>
          <a:p>
            <a:pPr fontAlgn="base">
              <a:lnSpc>
                <a:spcPct val="115000"/>
              </a:lnSpc>
              <a:spcAft>
                <a:spcPts val="877"/>
              </a:spcAft>
            </a:pPr>
            <a:r>
              <a:rPr sz="1400" b="1" u="sng" dirty="0">
                <a:solidFill>
                  <a:prstClr val="black"/>
                </a:solidFill>
                <a:latin typeface="Comic Sans MS"/>
                <a:ea typeface="Times New Roman"/>
              </a:rPr>
              <a:t>Foundation TIER</a:t>
            </a:r>
            <a:r>
              <a:rPr sz="1400" b="1" dirty="0">
                <a:solidFill>
                  <a:prstClr val="black"/>
                </a:solidFill>
                <a:latin typeface="Comic Sans MS"/>
                <a:ea typeface="Times New Roman"/>
              </a:rPr>
              <a:t>                  		</a:t>
            </a:r>
            <a:r>
              <a:rPr sz="1600" b="1" dirty="0">
                <a:solidFill>
                  <a:prstClr val="black"/>
                </a:solidFill>
                <a:latin typeface="Comic Sans MS"/>
                <a:ea typeface="Times New Roman"/>
              </a:rPr>
              <a:t>Year10</a:t>
            </a:r>
            <a:r>
              <a:rPr sz="1400" b="1" dirty="0">
                <a:solidFill>
                  <a:prstClr val="black"/>
                </a:solidFill>
                <a:latin typeface="Comic Sans MS"/>
                <a:ea typeface="Times New Roman"/>
              </a:rPr>
              <a:t>            Autumn1TERM</a:t>
            </a:r>
            <a:br>
              <a:rPr dirty="0">
                <a:solidFill>
                  <a:prstClr val="black"/>
                </a:solidFill>
                <a:latin typeface="Times New Roman"/>
                <a:ea typeface="Times New Roman"/>
              </a:rPr>
            </a:br>
            <a:r>
              <a:rPr sz="500" dirty="0">
                <a:solidFill>
                  <a:prstClr val="black"/>
                </a:solidFill>
                <a:latin typeface="Comic Sans MS"/>
                <a:ea typeface="Times New Roman"/>
              </a:rPr>
              <a:t> </a:t>
            </a:r>
            <a:br>
              <a:rPr dirty="0">
                <a:solidFill>
                  <a:prstClr val="black"/>
                </a:solidFill>
                <a:latin typeface="Times New Roman"/>
                <a:ea typeface="Times New Roman"/>
              </a:rPr>
            </a:br>
            <a:r>
              <a:rPr sz="1400" dirty="0">
                <a:solidFill>
                  <a:prstClr val="black"/>
                </a:solidFill>
              </a:rPr>
              <a:t>   </a:t>
            </a:r>
            <a:r>
              <a:rPr sz="1400" b="1" dirty="0">
                <a:solidFill>
                  <a:prstClr val="black"/>
                </a:solidFill>
              </a:rPr>
              <a:t>11a. Ratio                                                                                                             </a:t>
            </a:r>
            <a:r>
              <a:rPr sz="1400" b="1" dirty="0">
                <a:solidFill>
                  <a:prstClr val="black"/>
                </a:solidFill>
                <a:latin typeface="Comic Sans MS"/>
                <a:ea typeface="Times New Roman"/>
              </a:rPr>
              <a:t>TIME ALLOCATION: </a:t>
            </a:r>
            <a:r>
              <a:rPr sz="1400" dirty="0">
                <a:solidFill>
                  <a:prstClr val="black"/>
                </a:solidFill>
              </a:rPr>
              <a:t>5-7hours</a:t>
            </a:r>
            <a:br>
              <a:rPr dirty="0">
                <a:solidFill>
                  <a:prstClr val="black"/>
                </a:solidFill>
                <a:latin typeface="Times New Roman"/>
                <a:ea typeface="Times New Roman"/>
              </a:rPr>
            </a:br>
            <a:endParaRPr dirty="0">
              <a:solidFill>
                <a:prstClr val="black"/>
              </a:solidFill>
            </a:endParaRPr>
          </a:p>
        </p:txBody>
      </p:sp>
    </p:spTree>
    <p:extLst>
      <p:ext uri="{BB962C8B-B14F-4D97-AF65-F5344CB8AC3E}">
        <p14:creationId xmlns:p14="http://schemas.microsoft.com/office/powerpoint/2010/main" val="4155655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8_GCSE Year 10 Calender">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B5AF7"/>
        </a:solidFill>
        <a:ln>
          <a:solidFill>
            <a:schemeClr val="bg1"/>
          </a:solidFill>
        </a:ln>
      </a:spPr>
      <a:bodyPr lIns="41062" tIns="52150" rIns="104299" bIns="52150" rtlCol="0" anchor="t" anchorCtr="0"/>
      <a:lstStyle>
        <a:defPPr algn="l">
          <a:defRPr sz="900" baseline="0" dirty="0" smtClean="0">
            <a:solidFill>
              <a:schemeClr val="bg1"/>
            </a:solidFill>
            <a:latin typeface="Verdana" pitchFamily="34" charset="0"/>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2A62D0D25EF3645B6794041DCA15521" ma:contentTypeVersion="9" ma:contentTypeDescription="Create a new document." ma:contentTypeScope="" ma:versionID="9f38f04921d370798f61f38ddb256174">
  <xsd:schema xmlns:xsd="http://www.w3.org/2001/XMLSchema" xmlns:xs="http://www.w3.org/2001/XMLSchema" xmlns:p="http://schemas.microsoft.com/office/2006/metadata/properties" xmlns:ns2="a0a0a0c5-f1eb-44e3-832f-3ac93434aeef" xmlns:ns3="99368746-1f93-4251-9cf1-e717dd076471" targetNamespace="http://schemas.microsoft.com/office/2006/metadata/properties" ma:root="true" ma:fieldsID="823950072ac154ecb06dcdf58ec89c14" ns2:_="" ns3:_="">
    <xsd:import namespace="a0a0a0c5-f1eb-44e3-832f-3ac93434aeef"/>
    <xsd:import namespace="99368746-1f93-4251-9cf1-e717dd07647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a0a0c5-f1eb-44e3-832f-3ac93434ae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9368746-1f93-4251-9cf1-e717dd076471"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485D374-362A-47C1-A576-7B657745ADE2}"/>
</file>

<file path=customXml/itemProps2.xml><?xml version="1.0" encoding="utf-8"?>
<ds:datastoreItem xmlns:ds="http://schemas.openxmlformats.org/officeDocument/2006/customXml" ds:itemID="{74E27414-2471-47E9-9B07-80D62AC9B520}"/>
</file>

<file path=customXml/itemProps3.xml><?xml version="1.0" encoding="utf-8"?>
<ds:datastoreItem xmlns:ds="http://schemas.openxmlformats.org/officeDocument/2006/customXml" ds:itemID="{8F058780-611A-49F7-8B35-0FD23B6F9548}"/>
</file>

<file path=docProps/app.xml><?xml version="1.0" encoding="utf-8"?>
<Properties xmlns="http://schemas.openxmlformats.org/officeDocument/2006/extended-properties" xmlns:vt="http://schemas.openxmlformats.org/officeDocument/2006/docPropsVTypes">
  <TotalTime>5101</TotalTime>
  <Words>7328</Words>
  <Application>Microsoft Office PowerPoint</Application>
  <PresentationFormat>On-screen Show (4:3)</PresentationFormat>
  <Paragraphs>679</Paragraphs>
  <Slides>19</Slides>
  <Notes>0</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19</vt:i4>
      </vt:variant>
    </vt:vector>
  </HeadingPairs>
  <TitlesOfParts>
    <vt:vector size="31" baseType="lpstr">
      <vt:lpstr>Arial</vt:lpstr>
      <vt:lpstr>Calibri</vt:lpstr>
      <vt:lpstr>Calisto MT</vt:lpstr>
      <vt:lpstr>Comic Sans MS</vt:lpstr>
      <vt:lpstr>Symbol</vt:lpstr>
      <vt:lpstr>Times New Roman</vt:lpstr>
      <vt:lpstr>Verdana</vt:lpstr>
      <vt:lpstr>Wingdings</vt:lpstr>
      <vt:lpstr>Office Theme</vt:lpstr>
      <vt:lpstr>8_GCSE Year 10 Calender</vt:lpstr>
      <vt:lpstr>Custom Design</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Elnaz Javaheri</dc:creator>
  <cp:lastModifiedBy>Steve Alorwu-Dogbe</cp:lastModifiedBy>
  <cp:revision>53</cp:revision>
  <dcterms:created xsi:type="dcterms:W3CDTF">2006-08-16T00:00:00Z</dcterms:created>
  <dcterms:modified xsi:type="dcterms:W3CDTF">2021-07-02T10:14:16Z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0x01010002A62D0D25EF3645B6794041DCA15521</vt:lpwstr>
  </property>
</Properties>
</file>