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5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1" r:id="rId4"/>
    <p:sldId id="262" r:id="rId5"/>
    <p:sldId id="258" r:id="rId6"/>
    <p:sldId id="282" r:id="rId7"/>
    <p:sldId id="265" r:id="rId8"/>
    <p:sldId id="266" r:id="rId9"/>
    <p:sldId id="283" r:id="rId10"/>
    <p:sldId id="264" r:id="rId11"/>
    <p:sldId id="260" r:id="rId12"/>
    <p:sldId id="284" r:id="rId13"/>
    <p:sldId id="269" r:id="rId14"/>
    <p:sldId id="270" r:id="rId15"/>
    <p:sldId id="285" r:id="rId16"/>
    <p:sldId id="272" r:id="rId17"/>
    <p:sldId id="27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66B71-4786-412E-9190-925A1CCA67B2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7E3A6-33BC-4AA1-BA42-F098B3714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5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CABE-881E-4729-B87D-92A7484D2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5490A-5321-4117-A658-7196AA9F4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DA59A-306D-4AE8-B59E-1F3D8246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E28D-9864-4B12-A7FC-5A6EA352502B}" type="datetime1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882E5-539A-4AD9-85CB-EA446A9DC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FA1DF-5CEC-49A4-9102-DAC62E67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3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3498-DFF5-401F-AB65-B1E35045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D6181-5422-4149-BA60-2DC076479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8D652-9AC8-4575-A356-A15D4CCD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A1D4E-0248-4AD2-B908-81253BF65858}" type="datetime1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38FA-77E6-4E35-B594-BA34749C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30EFC-FCC4-4DF0-81A0-F244AB29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54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14DAF-9319-466E-8E8A-A702B3D82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4B5C9-8FA1-423B-8F2C-A84264DF8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A0C0B-3970-4FD2-B1E2-19D7A32D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9445-9DC8-44EE-9B36-051DBF175823}" type="datetime1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C4F5-792C-4489-A4D9-4C8AAF42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D9A2F-3221-4EAA-8FE8-CF1E1988A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9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79CF-DB0C-44D1-900E-35F4B1D9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CAF94-FB7C-4E18-9B5B-A9DE30A9C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2BDBA-B1B3-4116-BB0D-B8F0AC33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7EA2-C865-455F-A337-FA7AC64166A9}" type="datetime1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9C22D-CEE4-44D5-9289-A458265B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0C854-CCFD-4711-ACBC-0C16296C3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81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039-EA7D-4E60-A3CD-33A528E5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7A0A2-7F23-4EE5-9856-2544397F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C878-91D1-4620-9B69-C9993505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8D6A-6C11-4C6C-8763-0F7C9654FE56}" type="datetime1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7165-8F74-4D2F-9618-F94D330C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3D68A-2533-4E50-888F-3488CFC1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8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AB031-FC4A-4B78-A74F-A1C75DCC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24F96-8F56-4B8D-AD42-53E37609B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D0803-2773-450F-A552-7A41A64A5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D9935-FDC0-49E8-BD4E-375955FE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094CC-BCE4-4873-A2E1-DC9E6991975C}" type="datetime1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39160-1E50-4E23-B1C9-9B8C3FEFE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39E1C-098A-4D07-A943-293878D9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02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0DCD-2DEA-4936-A922-E5A4F7B56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2DDF6-5E4C-41AA-93F7-99EB74AED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46DE3-4715-419D-91BB-A3D8E86F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2F9FD-3308-4B2D-AF47-FFAC69ED2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5258E-5327-4103-A9E3-9720AD0DA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56B46-B7CE-4301-B08B-4284185E7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A8FA-1BEE-4220-A03E-27861AFBC949}" type="datetime1">
              <a:rPr lang="en-GB" smtClean="0"/>
              <a:t>23/06/2020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678FC8-7741-4DD0-B7C2-87DC44B2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B7933-E169-4648-90D4-80B49723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91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F305-0B84-4D41-A8FD-B2327A35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5C472-40CF-47D3-BD64-A49A9936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1360B-C965-4562-884E-4D448B4B0F51}" type="datetime1">
              <a:rPr lang="en-GB" smtClean="0"/>
              <a:t>23/06/2020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49316-D98E-4454-B55C-C18E5CE1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5D182-9C24-4DD0-9A07-4474A686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9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47DFAF-0BAA-4B62-8B9B-61A2148F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E44E5-E2B3-49DA-B848-5E9ECF194608}" type="datetime1">
              <a:rPr lang="en-GB" smtClean="0"/>
              <a:t>23/06/2020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DFE1D-F76D-4693-86E3-3A40BC74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B046B-8FE2-4346-BFEF-53F46B16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70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9C27-6938-4B65-98F5-50C9C046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93FDF-0779-4FA1-87D4-14E173791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D089E-606A-477E-8CC3-6F0E5D60C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20DC7-5BE6-48CA-BB76-7CCEC9DC9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00DE-5BFC-4D7D-8076-1A65E8B0647F}" type="datetime1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D19DA-9400-4D60-AFF1-B4A87C46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475-E4B0-44EF-AFC5-F1ED3D08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72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CBCC-D5A8-4763-9865-E74BCBE7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E9FBD-012D-40E5-A5B4-C730AAF50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CA2E3-7469-43F7-95DF-0BE618A45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82E18-1F0C-4A50-9DE4-0177458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51B6-505B-485D-98DB-8C911E51C327}" type="datetime1">
              <a:rPr lang="en-GB" smtClean="0"/>
              <a:t>23/06/2020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FD1D3-A6B0-4EF3-B97F-FC7550BD5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2E2D2-A005-43FF-BBD3-483AAEA1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52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41F00-0D5C-4856-89BE-7E7F0E82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05806-AA30-408A-A6CD-D58F6CB6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6E9EA-1C73-4461-BF8E-FE64909EA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9F756-1D0C-4F0C-912B-DD64FF0F99E6}" type="datetime1">
              <a:rPr lang="en-GB" smtClean="0"/>
              <a:t>23/06/2020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E61C6-1A8D-406F-994D-1A119192B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A7C1E-E0A0-4A54-83E5-FBC7E832B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5127-956B-4F27-9CE4-770DF37F8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1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64D1D-CFB0-4769-9009-2368D7F2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06" t="14861" r="21250" b="4306"/>
          <a:stretch/>
        </p:blipFill>
        <p:spPr>
          <a:xfrm>
            <a:off x="3834516" y="619057"/>
            <a:ext cx="3491391" cy="3984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B0728-DED3-40C1-9D63-BD87B4FAF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" t="16528" r="61797" b="42361"/>
          <a:stretch/>
        </p:blipFill>
        <p:spPr>
          <a:xfrm>
            <a:off x="4584657" y="5026419"/>
            <a:ext cx="2201811" cy="1562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B79ED-E867-44C4-8183-833B4678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70" y="956605"/>
            <a:ext cx="3078747" cy="317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16150-139D-4057-ACB4-C95E7820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2" y="2548730"/>
            <a:ext cx="3570552" cy="410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5F6F8-58F8-43E4-8AED-7C618F25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006" y="4126800"/>
            <a:ext cx="4157110" cy="266632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C90816E-E4DF-4C63-BCD4-5DB1C3F3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40845E70-8727-46F4-AF33-36DF7084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5" y="79435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A9CE8FA-C012-477C-AE46-80EAAD80A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00" y="126031"/>
            <a:ext cx="93956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800" b="1" i="0" u="sng" strike="noStrike" cap="none" normalizeH="0" baseline="0" dirty="0" bmk="_Hlk4071697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Term– Fears &amp; Phobias (A01:</a:t>
            </a:r>
            <a:r>
              <a:rPr kumimoji="0" lang="en-GB" alt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Develop)</a:t>
            </a:r>
            <a:endParaRPr kumimoji="0" lang="en-GB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7648D-6308-4808-B04F-01AE8E479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3" y="584968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0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25A3EA-085C-49CA-9707-70AD115A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7" y="47625"/>
            <a:ext cx="518205" cy="396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6F3FE5-BCF0-413E-BA19-034DB9C105B1}"/>
              </a:ext>
            </a:extLst>
          </p:cNvPr>
          <p:cNvSpPr/>
          <p:nvPr/>
        </p:nvSpPr>
        <p:spPr>
          <a:xfrm>
            <a:off x="755433" y="71434"/>
            <a:ext cx="9991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11 – Autumn Term – Portfolio task (AO3:Refine</a:t>
            </a:r>
            <a:r>
              <a:rPr lang="en-GB" alt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BBABB-B76C-4C40-A4B1-73B15EF93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30" t="16145" r="19782" b="36626"/>
          <a:stretch/>
        </p:blipFill>
        <p:spPr>
          <a:xfrm>
            <a:off x="5965513" y="508014"/>
            <a:ext cx="3021611" cy="2300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1054B-4FCE-4259-9FD5-894D9A67E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93"/>
          <a:stretch/>
        </p:blipFill>
        <p:spPr>
          <a:xfrm>
            <a:off x="5929311" y="4271160"/>
            <a:ext cx="2743201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9B7CD-5550-4085-BCBE-FE9AA95AA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36" t="20206" r="37294" b="5843"/>
          <a:stretch/>
        </p:blipFill>
        <p:spPr>
          <a:xfrm>
            <a:off x="179046" y="659746"/>
            <a:ext cx="2544140" cy="582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E949A-86F5-451C-BEA5-5A36756BBB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7" t="16111" r="56086" b="14028"/>
          <a:stretch/>
        </p:blipFill>
        <p:spPr>
          <a:xfrm>
            <a:off x="8991343" y="659746"/>
            <a:ext cx="3021611" cy="569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7F6BF-2A3C-4F8E-9B7D-2C2718535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189" y="659746"/>
            <a:ext cx="1704975" cy="2557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92D37-BAA8-454B-B74A-0233CB443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1" y="2808886"/>
            <a:ext cx="2458832" cy="1845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2ABBA-4279-47E5-BF85-6A39CE9DC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1169" y="3284457"/>
            <a:ext cx="2370127" cy="33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1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0E26-6B08-415A-9F1A-9113054F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4C3CB-3805-44C0-B127-BDEA86DF0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0" t="15278" r="40234" b="62083"/>
          <a:stretch/>
        </p:blipFill>
        <p:spPr>
          <a:xfrm>
            <a:off x="3702990" y="4821090"/>
            <a:ext cx="5212729" cy="1823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047EA-027C-4E3C-A71D-368D868E2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5" t="23093" r="55000" b="5324"/>
          <a:stretch/>
        </p:blipFill>
        <p:spPr>
          <a:xfrm>
            <a:off x="69424" y="484747"/>
            <a:ext cx="3305372" cy="6282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F705E-D1A2-4B4A-A82F-4FF989206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0" t="22818" r="38995" b="5324"/>
          <a:stretch/>
        </p:blipFill>
        <p:spPr>
          <a:xfrm>
            <a:off x="9243913" y="65988"/>
            <a:ext cx="2633860" cy="665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A94FC-144B-47F6-9B3F-42B5E8837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69" y="28662"/>
            <a:ext cx="518205" cy="3962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7E098D-01C9-453D-8466-F4E53B5E0D22}"/>
              </a:ext>
            </a:extLst>
          </p:cNvPr>
          <p:cNvSpPr/>
          <p:nvPr/>
        </p:nvSpPr>
        <p:spPr>
          <a:xfrm>
            <a:off x="650474" y="28662"/>
            <a:ext cx="972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11 – Autumn – Portfolio task (R</a:t>
            </a:r>
            <a:r>
              <a:rPr lang="en-GB" alt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ecord/Develop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249BF-ADBF-4100-908A-29F4A405B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14"/>
          <a:stretch/>
        </p:blipFill>
        <p:spPr>
          <a:xfrm>
            <a:off x="3583118" y="2702364"/>
            <a:ext cx="3027232" cy="1863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B48BEE-5CF2-45DB-A0E2-8C9B1EC5A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729" y="503550"/>
            <a:ext cx="2733675" cy="1943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BC7B37-C4A5-4CA4-AEC9-751C9996F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77" y="424936"/>
            <a:ext cx="1852854" cy="41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FB8AF9-C20C-4968-82F3-626812AB6A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9622" y="744718"/>
          <a:ext cx="11010510" cy="5957872"/>
        </p:xfrm>
        <a:graphic>
          <a:graphicData uri="http://schemas.openxmlformats.org/drawingml/2006/table">
            <a:tbl>
              <a:tblPr firstRow="1" firstCol="1" bandRow="1"/>
              <a:tblGrid>
                <a:gridCol w="3669700">
                  <a:extLst>
                    <a:ext uri="{9D8B030D-6E8A-4147-A177-3AD203B41FA5}">
                      <a16:colId xmlns:a16="http://schemas.microsoft.com/office/drawing/2014/main" val="3877089467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595336503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765218038"/>
                    </a:ext>
                  </a:extLst>
                </a:gridCol>
              </a:tblGrid>
              <a:tr h="21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Challenge Self-Quiz Quizzing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63931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is Assessment Objective 1?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1.Explain what tasks you need to complete for AO1?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do you think is required to gain a grade 9 in Fine Art? Be as descriptive as possible.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78127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is Assessment Objective 2?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2.Explain what tasks you need to complete for AO2?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makes a successful drawing?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6915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 What is Assessment Objective 3?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3.Explain what tasks you need to complete for AO3?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3.What makes a successful piece of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44271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60235" algn="l"/>
                        </a:tabLst>
                        <a:defRPr/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What is Assessment Objective 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4.Explain what tasks you need to complete for A04?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4.What makes a final piece successful?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4548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percentage is your set task towards your final grade?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are annotations?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makes experimental project work successful?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1127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6.What is a portfolio of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6.When would you be expected to write annotations to support your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28754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7.What is a set task?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What is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7680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What percentage is your coursework portfolio towards your final grade?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2687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9.How do you show an understanding of your selected artist’s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12982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10.How long do you feel a final piece should take to create?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12929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7672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2D79EE-105E-4672-AB87-75A0A628498E}"/>
              </a:ext>
            </a:extLst>
          </p:cNvPr>
          <p:cNvSpPr/>
          <p:nvPr/>
        </p:nvSpPr>
        <p:spPr>
          <a:xfrm>
            <a:off x="663455" y="75605"/>
            <a:ext cx="950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67F127-4780-4E88-A17A-81D4232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" y="48062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4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64D1D-CFB0-4769-9009-2368D7F2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06" t="14861" r="21250" b="4306"/>
          <a:stretch/>
        </p:blipFill>
        <p:spPr>
          <a:xfrm>
            <a:off x="3834516" y="619057"/>
            <a:ext cx="3491391" cy="3984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B0728-DED3-40C1-9D63-BD87B4FAF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" t="16528" r="61797" b="42361"/>
          <a:stretch/>
        </p:blipFill>
        <p:spPr>
          <a:xfrm>
            <a:off x="4584657" y="5026419"/>
            <a:ext cx="2201811" cy="1562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B79ED-E867-44C4-8183-833B4678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70" y="956605"/>
            <a:ext cx="3078747" cy="317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16150-139D-4057-ACB4-C95E7820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2" y="2548730"/>
            <a:ext cx="3570552" cy="410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5F6F8-58F8-43E4-8AED-7C618F25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006" y="4126800"/>
            <a:ext cx="4157110" cy="266632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C90816E-E4DF-4C63-BCD4-5DB1C3F3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40845E70-8727-46F4-AF33-36DF7084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5" y="79435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A9CE8FA-C012-477C-AE46-80EAAD80A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31" y="161857"/>
            <a:ext cx="8475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800" b="1" i="0" u="sng" strike="noStrike" cap="none" normalizeH="0" baseline="0" dirty="0" bmk="_Hlk4071697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11 – </a:t>
            </a: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</a:t>
            </a:r>
            <a:r>
              <a:rPr kumimoji="0" lang="en-GB" altLang="en-US" sz="1800" b="1" i="0" u="sng" strike="noStrike" cap="none" normalizeH="0" baseline="0" dirty="0" bmk="_Hlk4071697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Term– Set Task (A01:</a:t>
            </a:r>
            <a:r>
              <a:rPr kumimoji="0" lang="en-GB" alt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Develop)</a:t>
            </a:r>
            <a:endParaRPr kumimoji="0" lang="en-GB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7648D-6308-4808-B04F-01AE8E479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3" y="584968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7DDDF-40FF-40E0-A1AF-A8F764616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A2D0D-4FD8-4B21-82B8-551C3683D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2624763"/>
            <a:ext cx="2548349" cy="1816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51222-A5FF-4F50-A5F7-2A488BE2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912" y="647899"/>
            <a:ext cx="2908044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7CAF7-952E-44BC-8D58-75B604ECC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12" t="18144" r="39549" b="56839"/>
          <a:stretch/>
        </p:blipFill>
        <p:spPr>
          <a:xfrm>
            <a:off x="6162677" y="4465933"/>
            <a:ext cx="5787279" cy="2186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73572-9349-4B7C-A400-23152BDF0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12" t="22268" r="39549" b="8485"/>
          <a:stretch/>
        </p:blipFill>
        <p:spPr>
          <a:xfrm>
            <a:off x="164980" y="577839"/>
            <a:ext cx="5864345" cy="61340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B3FABA-4260-4DC5-BB40-D4514DE9ED90}"/>
              </a:ext>
            </a:extLst>
          </p:cNvPr>
          <p:cNvSpPr/>
          <p:nvPr/>
        </p:nvSpPr>
        <p:spPr>
          <a:xfrm>
            <a:off x="838199" y="93966"/>
            <a:ext cx="9776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11 – Spring Term– Set task(AO3:Record)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2CE25DC-E0AF-4E86-BC2F-6DC502F5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0" y="0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A0CA2D-9A00-42BF-BAB8-3BDA0E4B4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527" r="2223" b="15024"/>
          <a:stretch/>
        </p:blipFill>
        <p:spPr>
          <a:xfrm>
            <a:off x="9155800" y="2771196"/>
            <a:ext cx="2311888" cy="1500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A386C-87A3-4BA3-A63C-69822F9C9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711544"/>
            <a:ext cx="2548349" cy="18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FB8AF9-C20C-4968-82F3-626812AB6A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9622" y="744718"/>
          <a:ext cx="11010510" cy="5957872"/>
        </p:xfrm>
        <a:graphic>
          <a:graphicData uri="http://schemas.openxmlformats.org/drawingml/2006/table">
            <a:tbl>
              <a:tblPr firstRow="1" firstCol="1" bandRow="1"/>
              <a:tblGrid>
                <a:gridCol w="3669700">
                  <a:extLst>
                    <a:ext uri="{9D8B030D-6E8A-4147-A177-3AD203B41FA5}">
                      <a16:colId xmlns:a16="http://schemas.microsoft.com/office/drawing/2014/main" val="3877089467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595336503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765218038"/>
                    </a:ext>
                  </a:extLst>
                </a:gridCol>
              </a:tblGrid>
              <a:tr h="21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Challenge Self-Quiz Quizzing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63931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is Assessment Objective 1?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1.Explain what tasks you need to complete for AO1?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do you think is required to gain a grade 9 in Fine Art? Be as descriptive as possible.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78127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is Assessment Objective 2?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2.Explain what tasks you need to complete for AO2?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makes a successful drawing?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6915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 What is Assessment Objective 3?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3.Explain what tasks you need to complete for AO3?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3.What makes a successful piece of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44271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60235" algn="l"/>
                        </a:tabLst>
                        <a:defRPr/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What is Assessment Objective 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4.Explain what tasks you need to complete for A04?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4.What makes a final piece successful?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4548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percentage is your set task towards your final grade?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are annotations?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makes experimental project work successful?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1127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6.What is a portfolio of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6.When would you be expected to write annotations to support your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28754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7.What is a set task?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What is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7680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What percentage is your coursework portfolio towards your final grade?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2687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9.How do you show an understanding of your selected artist’s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12982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10.How long do you feel a final piece should take to create?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12929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7672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2D79EE-105E-4672-AB87-75A0A628498E}"/>
              </a:ext>
            </a:extLst>
          </p:cNvPr>
          <p:cNvSpPr/>
          <p:nvPr/>
        </p:nvSpPr>
        <p:spPr>
          <a:xfrm>
            <a:off x="663455" y="75605"/>
            <a:ext cx="950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67F127-4780-4E88-A17A-81D4232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" y="48062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25A3EA-085C-49CA-9707-70AD115A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7" y="47625"/>
            <a:ext cx="518205" cy="396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6F3FE5-BCF0-413E-BA19-034DB9C105B1}"/>
              </a:ext>
            </a:extLst>
          </p:cNvPr>
          <p:cNvSpPr/>
          <p:nvPr/>
        </p:nvSpPr>
        <p:spPr>
          <a:xfrm>
            <a:off x="755433" y="71434"/>
            <a:ext cx="9991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11 – Summer Term – Portfolio task (AO3:Refine</a:t>
            </a:r>
            <a:r>
              <a:rPr lang="en-GB" alt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BBABB-B76C-4C40-A4B1-73B15EF93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30" t="16145" r="19782" b="36626"/>
          <a:stretch/>
        </p:blipFill>
        <p:spPr>
          <a:xfrm>
            <a:off x="5965513" y="508014"/>
            <a:ext cx="3021611" cy="2300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1054B-4FCE-4259-9FD5-894D9A67E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93"/>
          <a:stretch/>
        </p:blipFill>
        <p:spPr>
          <a:xfrm>
            <a:off x="5929311" y="4271160"/>
            <a:ext cx="2743201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9B7CD-5550-4085-BCBE-FE9AA95AA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36" t="20206" r="37294" b="5843"/>
          <a:stretch/>
        </p:blipFill>
        <p:spPr>
          <a:xfrm>
            <a:off x="179046" y="659746"/>
            <a:ext cx="2544140" cy="582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E949A-86F5-451C-BEA5-5A36756BBB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7" t="16111" r="56086" b="14028"/>
          <a:stretch/>
        </p:blipFill>
        <p:spPr>
          <a:xfrm>
            <a:off x="8991343" y="659746"/>
            <a:ext cx="3021611" cy="569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7F6BF-2A3C-4F8E-9B7D-2C2718535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189" y="659746"/>
            <a:ext cx="1704975" cy="2557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92D37-BAA8-454B-B74A-0233CB443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1" y="2808886"/>
            <a:ext cx="2458832" cy="1845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2ABBA-4279-47E5-BF85-6A39CE9DC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1169" y="3284457"/>
            <a:ext cx="2370127" cy="33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0E26-6B08-415A-9F1A-9113054F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4C3CB-3805-44C0-B127-BDEA86DF0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0" t="15278" r="40234" b="62083"/>
          <a:stretch/>
        </p:blipFill>
        <p:spPr>
          <a:xfrm>
            <a:off x="3702990" y="4821090"/>
            <a:ext cx="5212729" cy="1823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047EA-027C-4E3C-A71D-368D868E2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5" t="23093" r="55000" b="5324"/>
          <a:stretch/>
        </p:blipFill>
        <p:spPr>
          <a:xfrm>
            <a:off x="69424" y="484747"/>
            <a:ext cx="3305372" cy="6282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F705E-D1A2-4B4A-A82F-4FF989206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0" t="22818" r="38995" b="5324"/>
          <a:stretch/>
        </p:blipFill>
        <p:spPr>
          <a:xfrm>
            <a:off x="9243913" y="65988"/>
            <a:ext cx="2633860" cy="665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A94FC-144B-47F6-9B3F-42B5E8837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69" y="28662"/>
            <a:ext cx="518205" cy="3962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7E098D-01C9-453D-8466-F4E53B5E0D22}"/>
              </a:ext>
            </a:extLst>
          </p:cNvPr>
          <p:cNvSpPr/>
          <p:nvPr/>
        </p:nvSpPr>
        <p:spPr>
          <a:xfrm>
            <a:off x="650474" y="28662"/>
            <a:ext cx="972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11 – Autumn – Portfolio task (R</a:t>
            </a:r>
            <a:r>
              <a:rPr lang="en-GB" alt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ecord/Develop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249BF-ADBF-4100-908A-29F4A405B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14"/>
          <a:stretch/>
        </p:blipFill>
        <p:spPr>
          <a:xfrm>
            <a:off x="3583118" y="2702364"/>
            <a:ext cx="3027232" cy="1863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B48BEE-5CF2-45DB-A0E2-8C9B1EC5A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729" y="503550"/>
            <a:ext cx="2733675" cy="1943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BC7B37-C4A5-4CA4-AEC9-751C9996F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77" y="424936"/>
            <a:ext cx="1852854" cy="41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64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FB8AF9-C20C-4968-82F3-626812AB6A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9622" y="744718"/>
          <a:ext cx="11010510" cy="5957872"/>
        </p:xfrm>
        <a:graphic>
          <a:graphicData uri="http://schemas.openxmlformats.org/drawingml/2006/table">
            <a:tbl>
              <a:tblPr firstRow="1" firstCol="1" bandRow="1"/>
              <a:tblGrid>
                <a:gridCol w="3669700">
                  <a:extLst>
                    <a:ext uri="{9D8B030D-6E8A-4147-A177-3AD203B41FA5}">
                      <a16:colId xmlns:a16="http://schemas.microsoft.com/office/drawing/2014/main" val="3877089467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595336503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765218038"/>
                    </a:ext>
                  </a:extLst>
                </a:gridCol>
              </a:tblGrid>
              <a:tr h="21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Challenge Self-Quiz Quizzing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63931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is Assessment Objective 1?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1.Explain what tasks you need to complete for AO1?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do you think is required to gain a grade 9 in Fine Art? Be as descriptive as possible.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78127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is Assessment Objective 2?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2.Explain what tasks you need to complete for AO2?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makes a successful drawing?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6915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 What is Assessment Objective 3?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3.Explain what tasks you need to complete for AO3?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3.What makes a successful piece of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44271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60235" algn="l"/>
                        </a:tabLst>
                        <a:defRPr/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What is Assessment Objective 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4.Explain what tasks you need to complete for A04?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4.What makes a final piece successful?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4548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percentage is your set task towards your final grade?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are annotations?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makes experimental project work successful?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1127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6.What is a portfolio of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6.When would you be expected to write annotations to support your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28754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7.What is a set task?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What is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7680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What percentage is your coursework portfolio towards your final grade?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2687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9.How do you show an understanding of your selected artist’s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12982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10.How long do you feel a final piece should take to create?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12929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7672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2D79EE-105E-4672-AB87-75A0A628498E}"/>
              </a:ext>
            </a:extLst>
          </p:cNvPr>
          <p:cNvSpPr/>
          <p:nvPr/>
        </p:nvSpPr>
        <p:spPr>
          <a:xfrm>
            <a:off x="663455" y="75605"/>
            <a:ext cx="950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67F127-4780-4E88-A17A-81D4232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" y="48062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7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7DDDF-40FF-40E0-A1AF-A8F764616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A2D0D-4FD8-4B21-82B8-551C3683D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2624763"/>
            <a:ext cx="2548349" cy="1816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51222-A5FF-4F50-A5F7-2A488BE2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912" y="647899"/>
            <a:ext cx="2908044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7CAF7-952E-44BC-8D58-75B604ECC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12" t="18144" r="39549" b="56839"/>
          <a:stretch/>
        </p:blipFill>
        <p:spPr>
          <a:xfrm>
            <a:off x="6162677" y="4465933"/>
            <a:ext cx="5787279" cy="2186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273572-9349-4B7C-A400-23152BDF0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12" t="22268" r="39549" b="8485"/>
          <a:stretch/>
        </p:blipFill>
        <p:spPr>
          <a:xfrm>
            <a:off x="164980" y="577839"/>
            <a:ext cx="5864345" cy="61340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B3FABA-4260-4DC5-BB40-D4514DE9ED90}"/>
              </a:ext>
            </a:extLst>
          </p:cNvPr>
          <p:cNvSpPr/>
          <p:nvPr/>
        </p:nvSpPr>
        <p:spPr>
          <a:xfrm>
            <a:off x="682505" y="140701"/>
            <a:ext cx="9776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 – Fears &amp; Phobias (AO3:Record)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2CE25DC-E0AF-4E86-BC2F-6DC502F5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0" y="101459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A0CA2D-9A00-42BF-BAB8-3BDA0E4B4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527" r="2223" b="15024"/>
          <a:stretch/>
        </p:blipFill>
        <p:spPr>
          <a:xfrm>
            <a:off x="9155800" y="2771196"/>
            <a:ext cx="2311888" cy="1500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A386C-87A3-4BA3-A63C-69822F9C9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711544"/>
            <a:ext cx="2548349" cy="18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8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FB8AF9-C20C-4968-82F3-626812AB6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257853"/>
              </p:ext>
            </p:extLst>
          </p:nvPr>
        </p:nvGraphicFramePr>
        <p:xfrm>
          <a:off x="499622" y="744718"/>
          <a:ext cx="11010510" cy="5957872"/>
        </p:xfrm>
        <a:graphic>
          <a:graphicData uri="http://schemas.openxmlformats.org/drawingml/2006/table">
            <a:tbl>
              <a:tblPr firstRow="1" firstCol="1" bandRow="1"/>
              <a:tblGrid>
                <a:gridCol w="3669700">
                  <a:extLst>
                    <a:ext uri="{9D8B030D-6E8A-4147-A177-3AD203B41FA5}">
                      <a16:colId xmlns:a16="http://schemas.microsoft.com/office/drawing/2014/main" val="3877089467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595336503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765218038"/>
                    </a:ext>
                  </a:extLst>
                </a:gridCol>
              </a:tblGrid>
              <a:tr h="21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Challenge Self-Quiz Quizzing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63931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is Assessment Objective 1?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1.Explain what tasks you need to complete for AO1?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do you think is required to gain a grade 9 in Fine Art? Be as descriptive as possible.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78127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is Assessment Objective 2?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2.Explain what tasks you need to complete for AO2?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makes a successful drawing?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6915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 What is Assessment Objective 3?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3.Explain what tasks you need to complete for AO3?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3.What makes a successful piece of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44271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60235" algn="l"/>
                        </a:tabLst>
                        <a:defRPr/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What is Assessment Objective 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4.Explain what tasks you need to complete for A04?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4.What makes a final piece successful?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4548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percentage is your set task towards your final grade?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are annotations?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makes experimental project work successful?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1127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6.What is a portfolio of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6.When would you be expected to write annotations to support your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28754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7.What is a set task?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What is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7680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What percentage is your coursework portfolio towards your final grade?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2687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9.How do you show an understanding of your selected artist’s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12982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10.How long do you feel a final piece should take to create?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12929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7672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2D79EE-105E-4672-AB87-75A0A628498E}"/>
              </a:ext>
            </a:extLst>
          </p:cNvPr>
          <p:cNvSpPr/>
          <p:nvPr/>
        </p:nvSpPr>
        <p:spPr>
          <a:xfrm>
            <a:off x="663455" y="75605"/>
            <a:ext cx="950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67F127-4780-4E88-A17A-81D4232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" y="48062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4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64D1D-CFB0-4769-9009-2368D7F2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06" t="14861" r="21250" b="4306"/>
          <a:stretch/>
        </p:blipFill>
        <p:spPr>
          <a:xfrm>
            <a:off x="3834516" y="619057"/>
            <a:ext cx="3491391" cy="3984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B0728-DED3-40C1-9D63-BD87B4FAF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" t="16528" r="61797" b="42361"/>
          <a:stretch/>
        </p:blipFill>
        <p:spPr>
          <a:xfrm>
            <a:off x="4584657" y="5026419"/>
            <a:ext cx="2201811" cy="1562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B79ED-E867-44C4-8183-833B4678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70" y="956605"/>
            <a:ext cx="3078747" cy="317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16150-139D-4057-ACB4-C95E7820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2" y="2548730"/>
            <a:ext cx="3570552" cy="410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5F6F8-58F8-43E4-8AED-7C618F25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006" y="4126800"/>
            <a:ext cx="4157110" cy="266632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C90816E-E4DF-4C63-BCD4-5DB1C3F3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40845E70-8727-46F4-AF33-36DF7084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5" y="79435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A9CE8FA-C012-477C-AE46-80EAAD80A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31" y="161857"/>
            <a:ext cx="9285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800" b="1" i="0" u="sng" strike="noStrike" cap="none" normalizeH="0" baseline="0" dirty="0" bmk="_Hlk4071697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</a:t>
            </a: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</a:t>
            </a:r>
            <a:r>
              <a:rPr kumimoji="0" lang="en-GB" altLang="en-US" sz="1800" b="1" i="0" u="sng" strike="noStrike" cap="none" normalizeH="0" baseline="0" dirty="0" bmk="_Hlk4071697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Term– Fears &amp; Phobias (A01:</a:t>
            </a:r>
            <a:r>
              <a:rPr kumimoji="0" lang="en-GB" alt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Develop)</a:t>
            </a:r>
            <a:endParaRPr kumimoji="0" lang="en-GB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7648D-6308-4808-B04F-01AE8E479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3" y="584968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10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25A3EA-085C-49CA-9707-70AD115A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7" y="47625"/>
            <a:ext cx="518205" cy="396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6F3FE5-BCF0-413E-BA19-034DB9C105B1}"/>
              </a:ext>
            </a:extLst>
          </p:cNvPr>
          <p:cNvSpPr/>
          <p:nvPr/>
        </p:nvSpPr>
        <p:spPr>
          <a:xfrm>
            <a:off x="755433" y="71434"/>
            <a:ext cx="9991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Spring Term – Fears &amp; Phobias (AO3:Refine</a:t>
            </a:r>
            <a:r>
              <a:rPr lang="en-GB" alt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BBABB-B76C-4C40-A4B1-73B15EF93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30" t="16145" r="19782" b="36626"/>
          <a:stretch/>
        </p:blipFill>
        <p:spPr>
          <a:xfrm>
            <a:off x="5965513" y="508014"/>
            <a:ext cx="3021611" cy="2300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1054B-4FCE-4259-9FD5-894D9A67E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93"/>
          <a:stretch/>
        </p:blipFill>
        <p:spPr>
          <a:xfrm>
            <a:off x="5929311" y="4271160"/>
            <a:ext cx="2743201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9B7CD-5550-4085-BCBE-FE9AA95AA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36" t="20206" r="37294" b="5843"/>
          <a:stretch/>
        </p:blipFill>
        <p:spPr>
          <a:xfrm>
            <a:off x="179046" y="659746"/>
            <a:ext cx="2544140" cy="582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E949A-86F5-451C-BEA5-5A36756BBB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7" t="16111" r="56086" b="14028"/>
          <a:stretch/>
        </p:blipFill>
        <p:spPr>
          <a:xfrm>
            <a:off x="8991343" y="659746"/>
            <a:ext cx="3021611" cy="569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7F6BF-2A3C-4F8E-9B7D-2C2718535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189" y="659746"/>
            <a:ext cx="1704975" cy="2557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92D37-BAA8-454B-B74A-0233CB443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1" y="2808886"/>
            <a:ext cx="2458832" cy="1845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2ABBA-4279-47E5-BF85-6A39CE9DC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1169" y="3284457"/>
            <a:ext cx="2370127" cy="33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2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FB8AF9-C20C-4968-82F3-626812AB6A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9622" y="744718"/>
          <a:ext cx="11010510" cy="5957872"/>
        </p:xfrm>
        <a:graphic>
          <a:graphicData uri="http://schemas.openxmlformats.org/drawingml/2006/table">
            <a:tbl>
              <a:tblPr firstRow="1" firstCol="1" bandRow="1"/>
              <a:tblGrid>
                <a:gridCol w="3669700">
                  <a:extLst>
                    <a:ext uri="{9D8B030D-6E8A-4147-A177-3AD203B41FA5}">
                      <a16:colId xmlns:a16="http://schemas.microsoft.com/office/drawing/2014/main" val="3877089467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595336503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765218038"/>
                    </a:ext>
                  </a:extLst>
                </a:gridCol>
              </a:tblGrid>
              <a:tr h="21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Challenge Self-Quiz Quizzing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63931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is Assessment Objective 1?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1.Explain what tasks you need to complete for AO1?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do you think is required to gain a grade 9 in Fine Art? Be as descriptive as possible.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78127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is Assessment Objective 2?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2.Explain what tasks you need to complete for AO2?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makes a successful drawing?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6915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 What is Assessment Objective 3?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3.Explain what tasks you need to complete for AO3?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3.What makes a successful piece of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44271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60235" algn="l"/>
                        </a:tabLst>
                        <a:defRPr/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What is Assessment Objective 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4.Explain what tasks you need to complete for A04?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4.What makes a final piece successful?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4548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percentage is your set task towards your final grade?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are annotations?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makes experimental project work successful?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1127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6.What is a portfolio of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6.When would you be expected to write annotations to support your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28754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7.What is a set task?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What is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7680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What percentage is your coursework portfolio towards your final grade?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2687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9.How do you show an understanding of your selected artist’s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12982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10.How long do you feel a final piece should take to create?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12929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7672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2D79EE-105E-4672-AB87-75A0A628498E}"/>
              </a:ext>
            </a:extLst>
          </p:cNvPr>
          <p:cNvSpPr/>
          <p:nvPr/>
        </p:nvSpPr>
        <p:spPr>
          <a:xfrm>
            <a:off x="663455" y="75605"/>
            <a:ext cx="950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67F127-4780-4E88-A17A-81D4232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" y="48062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9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64D1D-CFB0-4769-9009-2368D7F2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06" t="14861" r="21250" b="4306"/>
          <a:stretch/>
        </p:blipFill>
        <p:spPr>
          <a:xfrm>
            <a:off x="3834516" y="619057"/>
            <a:ext cx="3491391" cy="3984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B0728-DED3-40C1-9D63-BD87B4FAF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" t="16528" r="61797" b="42361"/>
          <a:stretch/>
        </p:blipFill>
        <p:spPr>
          <a:xfrm>
            <a:off x="4584657" y="5026419"/>
            <a:ext cx="2201811" cy="1562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B79ED-E867-44C4-8183-833B4678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70" y="956605"/>
            <a:ext cx="3078747" cy="317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16150-139D-4057-ACB4-C95E7820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2" y="2548730"/>
            <a:ext cx="3570552" cy="410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5F6F8-58F8-43E4-8AED-7C618F25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006" y="4126800"/>
            <a:ext cx="4157110" cy="266632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C90816E-E4DF-4C63-BCD4-5DB1C3F3E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40845E70-8727-46F4-AF33-36DF7084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5" y="79435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A9CE8FA-C012-477C-AE46-80EAAD80A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31" y="161857"/>
            <a:ext cx="9487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800" b="1" i="0" u="sng" strike="noStrike" cap="none" normalizeH="0" baseline="0" dirty="0" bmk="_Hlk4071697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</a:t>
            </a: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 Term</a:t>
            </a:r>
            <a:r>
              <a:rPr kumimoji="0" lang="en-GB" altLang="en-US" sz="1800" b="1" i="0" u="sng" strike="noStrike" cap="none" normalizeH="0" baseline="0" dirty="0" bmk="_Hlk40716977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Fears &amp; Phobias (A01:</a:t>
            </a:r>
            <a:r>
              <a:rPr kumimoji="0" lang="en-GB" alt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Develop)</a:t>
            </a:r>
            <a:endParaRPr kumimoji="0" lang="en-GB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7648D-6308-4808-B04F-01AE8E479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3" y="584968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3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25A3EA-085C-49CA-9707-70AD115A2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47" y="47625"/>
            <a:ext cx="518205" cy="3962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6F3FE5-BCF0-413E-BA19-034DB9C105B1}"/>
              </a:ext>
            </a:extLst>
          </p:cNvPr>
          <p:cNvSpPr/>
          <p:nvPr/>
        </p:nvSpPr>
        <p:spPr>
          <a:xfrm>
            <a:off x="755433" y="71434"/>
            <a:ext cx="9991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Summer Term – Fears &amp; Phobias (AO3:Refine</a:t>
            </a:r>
            <a:r>
              <a:rPr lang="en-GB" alt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BBABB-B76C-4C40-A4B1-73B15EF93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30" t="16145" r="19782" b="36626"/>
          <a:stretch/>
        </p:blipFill>
        <p:spPr>
          <a:xfrm>
            <a:off x="5965513" y="508014"/>
            <a:ext cx="3021611" cy="2300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1054B-4FCE-4259-9FD5-894D9A67E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93"/>
          <a:stretch/>
        </p:blipFill>
        <p:spPr>
          <a:xfrm>
            <a:off x="5929311" y="4271160"/>
            <a:ext cx="2743201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39B7CD-5550-4085-BCBE-FE9AA95AA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36" t="20206" r="37294" b="5843"/>
          <a:stretch/>
        </p:blipFill>
        <p:spPr>
          <a:xfrm>
            <a:off x="179046" y="659746"/>
            <a:ext cx="2544140" cy="582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E949A-86F5-451C-BEA5-5A36756BBB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7" t="16111" r="56086" b="14028"/>
          <a:stretch/>
        </p:blipFill>
        <p:spPr>
          <a:xfrm>
            <a:off x="8991343" y="659746"/>
            <a:ext cx="3021611" cy="569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7F6BF-2A3C-4F8E-9B7D-2C2718535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189" y="659746"/>
            <a:ext cx="1704975" cy="2557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92D37-BAA8-454B-B74A-0233CB443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1" y="2808886"/>
            <a:ext cx="2458832" cy="1845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2ABBA-4279-47E5-BF85-6A39CE9DC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1169" y="3284457"/>
            <a:ext cx="2370127" cy="33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FB8AF9-C20C-4968-82F3-626812AB6A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9622" y="744718"/>
          <a:ext cx="11010510" cy="5957872"/>
        </p:xfrm>
        <a:graphic>
          <a:graphicData uri="http://schemas.openxmlformats.org/drawingml/2006/table">
            <a:tbl>
              <a:tblPr firstRow="1" firstCol="1" bandRow="1"/>
              <a:tblGrid>
                <a:gridCol w="3669700">
                  <a:extLst>
                    <a:ext uri="{9D8B030D-6E8A-4147-A177-3AD203B41FA5}">
                      <a16:colId xmlns:a16="http://schemas.microsoft.com/office/drawing/2014/main" val="3877089467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595336503"/>
                    </a:ext>
                  </a:extLst>
                </a:gridCol>
                <a:gridCol w="3670405">
                  <a:extLst>
                    <a:ext uri="{9D8B030D-6E8A-4147-A177-3AD203B41FA5}">
                      <a16:colId xmlns:a16="http://schemas.microsoft.com/office/drawing/2014/main" val="3765218038"/>
                    </a:ext>
                  </a:extLst>
                </a:gridCol>
              </a:tblGrid>
              <a:tr h="212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Self-Quiz Questions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Challenge Self-Quiz Quizzing 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63931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is Assessment Objective 1?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1.Explain what tasks you need to complete for AO1?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1.What do you think is required to gain a grade 9 in Fine Art? Be as descriptive as possible.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78127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is Assessment Objective 2?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2.Explain what tasks you need to complete for AO2?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2.What makes a successful drawing?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6915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 What is Assessment Objective 3?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3.Explain what tasks you need to complete for AO3?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3.What makes a successful piece of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44271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60235" algn="l"/>
                        </a:tabLst>
                        <a:defRPr/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What is Assessment Objective 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4.Explain what tasks you need to complete for A04?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4.What makes a final piece successful?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45489"/>
                  </a:ext>
                </a:extLst>
              </a:tr>
              <a:tr h="663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percentage is your set task towards your final grade?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are annotations?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5.What makes experimental project work successful?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1127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6.What is a portfolio of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6.When would you be expected to write annotations to support your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28754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7.What is a set task?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What is artist analysis?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67680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What percentage is your coursework portfolio towards your final grade?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endParaRPr lang="en-GB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26878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9.How do you show an understanding of your selected artist’s work?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12982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10.How long do you feel a final piece should take to create?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129296"/>
                  </a:ext>
                </a:extLst>
              </a:tr>
              <a:tr h="437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60235" algn="l"/>
                        </a:tabLs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score</a:t>
                      </a:r>
                    </a:p>
                  </a:txBody>
                  <a:tcPr marL="53957" marR="53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7672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B2D79EE-105E-4672-AB87-75A0A628498E}"/>
              </a:ext>
            </a:extLst>
          </p:cNvPr>
          <p:cNvSpPr/>
          <p:nvPr/>
        </p:nvSpPr>
        <p:spPr>
          <a:xfrm>
            <a:off x="663455" y="75605"/>
            <a:ext cx="9508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</a:pPr>
            <a:r>
              <a:rPr lang="en-GB" altLang="en-US" b="1" u="sng" dirty="0" bmk="_Hlk40716977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Stockland Green Knowledge Organiser – Art – 10 – Autumn Term</a:t>
            </a:r>
            <a:endParaRPr lang="en-GB" altLang="en-US" u="sng" dirty="0">
              <a:latin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67F127-4780-4E88-A17A-81D42322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" y="48062"/>
            <a:ext cx="517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49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5606</TotalTime>
  <Words>1988</Words>
  <Application>Microsoft Office PowerPoint</Application>
  <PresentationFormat>Widescreen</PresentationFormat>
  <Paragraphs>312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Louisa Kennedy-Wale</dc:creator>
  <cp:lastModifiedBy>Louisa Kennedy-Wale</cp:lastModifiedBy>
  <cp:revision>12</cp:revision>
  <dcterms:created xsi:type="dcterms:W3CDTF">2020-05-18T14:41:32Z</dcterms:created>
  <dcterms:modified xsi:type="dcterms:W3CDTF">2020-06-23T21:21:51Z</dcterms:modified>
</cp:coreProperties>
</file>