
<file path=[Content_Types].xml><?xml version="1.0" encoding="utf-8"?>
<Types xmlns="http://schemas.openxmlformats.org/package/2006/content-types">
  <Default Extension="bin" ContentType="application/vnd.ms-office.activeX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activeX/activeX1.xml" ContentType="application/vnd.ms-office.activeX+xml"/>
  <Override PartName="/ppt/activeX/activeX2.xml" ContentType="application/vnd.ms-office.activeX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6" r:id="rId2"/>
    <p:sldMasterId id="2147483708" r:id="rId3"/>
  </p:sldMasterIdLst>
  <p:notesMasterIdLst>
    <p:notesMasterId r:id="rId26"/>
  </p:notesMasterIdLst>
  <p:sldIdLst>
    <p:sldId id="468" r:id="rId4"/>
    <p:sldId id="434" r:id="rId5"/>
    <p:sldId id="268" r:id="rId6"/>
    <p:sldId id="444" r:id="rId7"/>
    <p:sldId id="445" r:id="rId8"/>
    <p:sldId id="484" r:id="rId9"/>
    <p:sldId id="470" r:id="rId10"/>
    <p:sldId id="475" r:id="rId11"/>
    <p:sldId id="474" r:id="rId12"/>
    <p:sldId id="476" r:id="rId13"/>
    <p:sldId id="477" r:id="rId14"/>
    <p:sldId id="479" r:id="rId15"/>
    <p:sldId id="480" r:id="rId16"/>
    <p:sldId id="481" r:id="rId17"/>
    <p:sldId id="482" r:id="rId18"/>
    <p:sldId id="472" r:id="rId19"/>
    <p:sldId id="485" r:id="rId20"/>
    <p:sldId id="473" r:id="rId21"/>
    <p:sldId id="469" r:id="rId22"/>
    <p:sldId id="471" r:id="rId23"/>
    <p:sldId id="483" r:id="rId24"/>
    <p:sldId id="355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FF9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113" autoAdjust="0"/>
    <p:restoredTop sz="94660"/>
  </p:normalViewPr>
  <p:slideViewPr>
    <p:cSldViewPr snapToGrid="0">
      <p:cViewPr varScale="1">
        <p:scale>
          <a:sx n="89" d="100"/>
          <a:sy n="89" d="100"/>
        </p:scale>
        <p:origin x="630" y="5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activeX1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7A35A2-1B3E-40D8-83E2-B83B02E35878}" type="datetimeFigureOut">
              <a:rPr lang="en-GB" smtClean="0"/>
              <a:t>12/10/2021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ED7F2D-653E-4770-9EC6-197292322B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68881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DC261D-3C57-4945-AFF5-51B5D20EE65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03772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D138FF-9B2A-4783-A520-83C4D0A9004B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64824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9A94A-F065-4D94-B38E-6EED7B72A0B7}" type="datetimeFigureOut">
              <a:rPr lang="en-GB" smtClean="0"/>
              <a:pPr/>
              <a:t>12/10/2021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A7156-12A6-4AF3-A513-B868D0E844E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07168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9A94A-F065-4D94-B38E-6EED7B72A0B7}" type="datetimeFigureOut">
              <a:rPr lang="en-GB" smtClean="0"/>
              <a:pPr/>
              <a:t>12/10/2021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A7156-12A6-4AF3-A513-B868D0E844E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4236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9A94A-F065-4D94-B38E-6EED7B72A0B7}" type="datetimeFigureOut">
              <a:rPr lang="en-GB" smtClean="0"/>
              <a:pPr/>
              <a:t>12/10/2021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A7156-12A6-4AF3-A513-B868D0E844E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54034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D7621-CB89-4583-8A50-A1A80FAA1D17}" type="datetimeFigureOut">
              <a:rPr lang="en-GB" smtClean="0"/>
              <a:t>12/10/2021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5E976-8FCE-4899-858F-36790C1C0A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87370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D7621-CB89-4583-8A50-A1A80FAA1D17}" type="datetimeFigureOut">
              <a:rPr lang="en-GB" smtClean="0"/>
              <a:t>12/10/2021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5E976-8FCE-4899-858F-36790C1C0A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7034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D7621-CB89-4583-8A50-A1A80FAA1D17}" type="datetimeFigureOut">
              <a:rPr lang="en-GB" smtClean="0"/>
              <a:t>12/10/2021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5E976-8FCE-4899-858F-36790C1C0A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96642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D7621-CB89-4583-8A50-A1A80FAA1D17}" type="datetimeFigureOut">
              <a:rPr lang="en-GB" smtClean="0"/>
              <a:t>12/10/2021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5E976-8FCE-4899-858F-36790C1C0A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52345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D7621-CB89-4583-8A50-A1A80FAA1D17}" type="datetimeFigureOut">
              <a:rPr lang="en-GB" smtClean="0"/>
              <a:t>12/10/2021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5E976-8FCE-4899-858F-36790C1C0A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87625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D7621-CB89-4583-8A50-A1A80FAA1D17}" type="datetimeFigureOut">
              <a:rPr lang="en-GB" smtClean="0"/>
              <a:t>12/10/2021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5E976-8FCE-4899-858F-36790C1C0A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72271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D7621-CB89-4583-8A50-A1A80FAA1D17}" type="datetimeFigureOut">
              <a:rPr lang="en-GB" smtClean="0"/>
              <a:t>12/10/2021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5E976-8FCE-4899-858F-36790C1C0A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21291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D7621-CB89-4583-8A50-A1A80FAA1D17}" type="datetimeFigureOut">
              <a:rPr lang="en-GB" smtClean="0"/>
              <a:t>12/10/2021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5E976-8FCE-4899-858F-36790C1C0A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77870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9A94A-F065-4D94-B38E-6EED7B72A0B7}" type="datetimeFigureOut">
              <a:rPr lang="en-GB" smtClean="0"/>
              <a:pPr/>
              <a:t>12/10/2021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A7156-12A6-4AF3-A513-B868D0E844E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194124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D7621-CB89-4583-8A50-A1A80FAA1D17}" type="datetimeFigureOut">
              <a:rPr lang="en-GB" smtClean="0"/>
              <a:t>12/10/2021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5E976-8FCE-4899-858F-36790C1C0A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04590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D7621-CB89-4583-8A50-A1A80FAA1D17}" type="datetimeFigureOut">
              <a:rPr lang="en-GB" smtClean="0"/>
              <a:t>12/10/2021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5E976-8FCE-4899-858F-36790C1C0A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35494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D7621-CB89-4583-8A50-A1A80FAA1D17}" type="datetimeFigureOut">
              <a:rPr lang="en-GB" smtClean="0"/>
              <a:t>12/10/2021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5E976-8FCE-4899-858F-36790C1C0A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15290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F2B23-71EC-4DFA-955D-7049741FE869}" type="datetimeFigureOut">
              <a:rPr lang="en-GB" smtClean="0"/>
              <a:t>12/10/2021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4C431-B6F5-4CA6-8F15-EC1D69CB803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161036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F2B23-71EC-4DFA-955D-7049741FE869}" type="datetimeFigureOut">
              <a:rPr lang="en-GB" smtClean="0"/>
              <a:t>12/10/2021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4C431-B6F5-4CA6-8F15-EC1D69CB803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81740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F2B23-71EC-4DFA-955D-7049741FE869}" type="datetimeFigureOut">
              <a:rPr lang="en-GB" smtClean="0"/>
              <a:t>12/10/2021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4C431-B6F5-4CA6-8F15-EC1D69CB803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003021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F2B23-71EC-4DFA-955D-7049741FE869}" type="datetimeFigureOut">
              <a:rPr lang="en-GB" smtClean="0"/>
              <a:t>12/10/2021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4C431-B6F5-4CA6-8F15-EC1D69CB803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68479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F2B23-71EC-4DFA-955D-7049741FE869}" type="datetimeFigureOut">
              <a:rPr lang="en-GB" smtClean="0"/>
              <a:t>12/10/2021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4C431-B6F5-4CA6-8F15-EC1D69CB803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99666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F2B23-71EC-4DFA-955D-7049741FE869}" type="datetimeFigureOut">
              <a:rPr lang="en-GB" smtClean="0"/>
              <a:t>12/10/2021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4C431-B6F5-4CA6-8F15-EC1D69CB803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337501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F2B23-71EC-4DFA-955D-7049741FE869}" type="datetimeFigureOut">
              <a:rPr lang="en-GB" smtClean="0"/>
              <a:t>12/10/2021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4C431-B6F5-4CA6-8F15-EC1D69CB803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52963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9A94A-F065-4D94-B38E-6EED7B72A0B7}" type="datetimeFigureOut">
              <a:rPr lang="en-GB" smtClean="0"/>
              <a:pPr/>
              <a:t>12/10/2021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A7156-12A6-4AF3-A513-B868D0E844E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720575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F2B23-71EC-4DFA-955D-7049741FE869}" type="datetimeFigureOut">
              <a:rPr lang="en-GB" smtClean="0"/>
              <a:t>12/10/2021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4C431-B6F5-4CA6-8F15-EC1D69CB803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730190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F2B23-71EC-4DFA-955D-7049741FE869}" type="datetimeFigureOut">
              <a:rPr lang="en-GB" smtClean="0"/>
              <a:t>12/10/2021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4C431-B6F5-4CA6-8F15-EC1D69CB803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875219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F2B23-71EC-4DFA-955D-7049741FE869}" type="datetimeFigureOut">
              <a:rPr lang="en-GB" smtClean="0"/>
              <a:t>12/10/2021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4C431-B6F5-4CA6-8F15-EC1D69CB803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267330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F2B23-71EC-4DFA-955D-7049741FE869}" type="datetimeFigureOut">
              <a:rPr lang="en-GB" smtClean="0"/>
              <a:t>12/10/2021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4C431-B6F5-4CA6-8F15-EC1D69CB803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6537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9A94A-F065-4D94-B38E-6EED7B72A0B7}" type="datetimeFigureOut">
              <a:rPr lang="en-GB" smtClean="0"/>
              <a:pPr/>
              <a:t>12/10/2021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A7156-12A6-4AF3-A513-B868D0E844E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43308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9A94A-F065-4D94-B38E-6EED7B72A0B7}" type="datetimeFigureOut">
              <a:rPr lang="en-GB" smtClean="0"/>
              <a:pPr/>
              <a:t>12/10/2021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A7156-12A6-4AF3-A513-B868D0E844E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25176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9A94A-F065-4D94-B38E-6EED7B72A0B7}" type="datetimeFigureOut">
              <a:rPr lang="en-GB" smtClean="0"/>
              <a:pPr/>
              <a:t>12/10/2021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A7156-12A6-4AF3-A513-B868D0E844E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45873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9A94A-F065-4D94-B38E-6EED7B72A0B7}" type="datetimeFigureOut">
              <a:rPr lang="en-GB" smtClean="0"/>
              <a:pPr/>
              <a:t>12/10/2021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A7156-12A6-4AF3-A513-B868D0E844E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8378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9A94A-F065-4D94-B38E-6EED7B72A0B7}" type="datetimeFigureOut">
              <a:rPr lang="en-GB" smtClean="0"/>
              <a:pPr/>
              <a:t>12/10/2021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A7156-12A6-4AF3-A513-B868D0E844E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67089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9A94A-F065-4D94-B38E-6EED7B72A0B7}" type="datetimeFigureOut">
              <a:rPr lang="en-GB" smtClean="0"/>
              <a:pPr/>
              <a:t>12/10/2021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A7156-12A6-4AF3-A513-B868D0E844E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01006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39A94A-F065-4D94-B38E-6EED7B72A0B7}" type="datetimeFigureOut">
              <a:rPr lang="en-GB" smtClean="0"/>
              <a:pPr/>
              <a:t>12/10/2021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4A7156-12A6-4AF3-A513-B868D0E844E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5751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CD7621-CB89-4583-8A50-A1A80FAA1D17}" type="datetimeFigureOut">
              <a:rPr lang="en-GB" smtClean="0"/>
              <a:t>12/10/2021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F5E976-8FCE-4899-858F-36790C1C0A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265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FF2B23-71EC-4DFA-955D-7049741FE869}" type="datetimeFigureOut">
              <a:rPr lang="en-GB" smtClean="0"/>
              <a:t>12/10/2021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44C431-B6F5-4CA6-8F15-EC1D69CB803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8700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fWFuQR_Wt4M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eNCNfalmSpY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4.png"/><Relationship Id="rId2" Type="http://schemas.openxmlformats.org/officeDocument/2006/relationships/control" Target="../activeX/activeX2.xml"/><Relationship Id="rId1" Type="http://schemas.openxmlformats.org/officeDocument/2006/relationships/control" Target="../activeX/activeX1.xml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JYytiS0ymZg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entalhealth.org.uk/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microsoft.com/office/2007/relationships/hdphoto" Target="../media/hdphoto1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zsFd84C9-vA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9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9"/>
          <p:cNvSpPr>
            <a:spLocks noChangeArrowheads="1"/>
          </p:cNvSpPr>
          <p:nvPr/>
        </p:nvSpPr>
        <p:spPr bwMode="auto">
          <a:xfrm>
            <a:off x="1143000" y="1648933"/>
            <a:ext cx="6858000" cy="52820"/>
          </a:xfrm>
          <a:prstGeom prst="rect">
            <a:avLst/>
          </a:prstGeom>
          <a:gradFill rotWithShape="1">
            <a:gsLst>
              <a:gs pos="0">
                <a:srgbClr val="FFF200"/>
              </a:gs>
              <a:gs pos="25000">
                <a:srgbClr val="FFF200"/>
              </a:gs>
              <a:gs pos="61000">
                <a:srgbClr val="FF7A00"/>
              </a:gs>
              <a:gs pos="100000">
                <a:srgbClr val="FF0300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/>
          <a:p>
            <a:pPr defTabSz="342900">
              <a:defRPr/>
            </a:pPr>
            <a:endParaRPr lang="en-GB" sz="13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152798" y="1742345"/>
            <a:ext cx="6882679" cy="4158462"/>
          </a:xfrm>
          <a:solidFill>
            <a:schemeClr val="bg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endParaRPr lang="en-US" altLang="en-US" b="1" dirty="0">
              <a:solidFill>
                <a:schemeClr val="tx1"/>
              </a:solidFill>
            </a:endParaRPr>
          </a:p>
          <a:p>
            <a:endParaRPr lang="en-US" altLang="en-US" b="1" dirty="0">
              <a:solidFill>
                <a:schemeClr val="tx1"/>
              </a:solidFill>
            </a:endParaRPr>
          </a:p>
          <a:p>
            <a:endParaRPr lang="en-US" altLang="en-US" b="1" dirty="0">
              <a:solidFill>
                <a:schemeClr val="tx1"/>
              </a:solidFill>
            </a:endParaRPr>
          </a:p>
          <a:p>
            <a:endParaRPr lang="en-US" altLang="en-US" b="1" dirty="0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798" y="857253"/>
            <a:ext cx="777478" cy="782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\\bhxstg-fpd01\C.Gregory$\Do it now templat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229"/>
          <a:stretch/>
        </p:blipFill>
        <p:spPr bwMode="auto">
          <a:xfrm>
            <a:off x="2195739" y="857253"/>
            <a:ext cx="5082538" cy="68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3888438-3658-4EF7-A620-44A08FC47F6C}"/>
              </a:ext>
            </a:extLst>
          </p:cNvPr>
          <p:cNvSpPr txBox="1">
            <a:spLocks/>
          </p:cNvSpPr>
          <p:nvPr/>
        </p:nvSpPr>
        <p:spPr>
          <a:xfrm>
            <a:off x="1152798" y="1750469"/>
            <a:ext cx="6882679" cy="4158462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5763" indent="-385763" defTabSz="685800">
              <a:spcBef>
                <a:spcPts val="750"/>
              </a:spcBef>
              <a:buFont typeface="Arial" panose="020B0604020202020204" pitchFamily="34" charset="0"/>
              <a:buAutoNum type="arabicPeriod"/>
            </a:pPr>
            <a:endParaRPr lang="en-GB" sz="1800" dirty="0">
              <a:solidFill>
                <a:prstClr val="black"/>
              </a:solidFill>
              <a:latin typeface="Calibri" panose="020F0502020204030204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FD54A38A-7ECC-412D-AC85-519FF5954A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8513403"/>
              </p:ext>
            </p:extLst>
          </p:nvPr>
        </p:nvGraphicFramePr>
        <p:xfrm>
          <a:off x="499622" y="2861786"/>
          <a:ext cx="8144757" cy="3749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14919">
                  <a:extLst>
                    <a:ext uri="{9D8B030D-6E8A-4147-A177-3AD203B41FA5}">
                      <a16:colId xmlns:a16="http://schemas.microsoft.com/office/drawing/2014/main" val="2036724978"/>
                    </a:ext>
                  </a:extLst>
                </a:gridCol>
                <a:gridCol w="2714919">
                  <a:extLst>
                    <a:ext uri="{9D8B030D-6E8A-4147-A177-3AD203B41FA5}">
                      <a16:colId xmlns:a16="http://schemas.microsoft.com/office/drawing/2014/main" val="4192403227"/>
                    </a:ext>
                  </a:extLst>
                </a:gridCol>
                <a:gridCol w="2714919">
                  <a:extLst>
                    <a:ext uri="{9D8B030D-6E8A-4147-A177-3AD203B41FA5}">
                      <a16:colId xmlns:a16="http://schemas.microsoft.com/office/drawing/2014/main" val="2837107035"/>
                    </a:ext>
                  </a:extLst>
                </a:gridCol>
              </a:tblGrid>
              <a:tr h="3275057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 List 5 ways we can help ourselves to stay mentally healthy</a:t>
                      </a:r>
                    </a:p>
                    <a:p>
                      <a:pPr algn="ctr"/>
                      <a:endParaRPr lang="en-GB" sz="2000" dirty="0"/>
                    </a:p>
                    <a:p>
                      <a:pPr algn="ctr"/>
                      <a:endParaRPr lang="en-GB" sz="2000" dirty="0"/>
                    </a:p>
                    <a:p>
                      <a:pPr algn="ctr"/>
                      <a:r>
                        <a:rPr lang="en-GB" sz="2000" dirty="0"/>
                        <a:t>Ways to stay healthy:</a:t>
                      </a:r>
                    </a:p>
                    <a:p>
                      <a:pPr algn="l"/>
                      <a:r>
                        <a:rPr lang="en-GB" sz="2000" dirty="0"/>
                        <a:t>1.</a:t>
                      </a:r>
                    </a:p>
                    <a:p>
                      <a:pPr algn="l"/>
                      <a:r>
                        <a:rPr lang="en-GB" sz="2000" dirty="0"/>
                        <a:t>2.</a:t>
                      </a:r>
                    </a:p>
                    <a:p>
                      <a:pPr algn="l"/>
                      <a:r>
                        <a:rPr lang="en-GB" sz="2000" dirty="0"/>
                        <a:t>3.</a:t>
                      </a:r>
                    </a:p>
                    <a:p>
                      <a:pPr algn="l"/>
                      <a:r>
                        <a:rPr lang="en-GB" sz="2000" dirty="0"/>
                        <a:t>4.</a:t>
                      </a:r>
                    </a:p>
                    <a:p>
                      <a:pPr algn="l"/>
                      <a:r>
                        <a:rPr lang="en-GB" sz="2000" dirty="0"/>
                        <a:t>5.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Why might it become difficult to remain mentally healthy?</a:t>
                      </a:r>
                    </a:p>
                    <a:p>
                      <a:pPr algn="ctr"/>
                      <a:endParaRPr lang="en-GB" sz="2000" dirty="0"/>
                    </a:p>
                    <a:p>
                      <a:pPr algn="ctr"/>
                      <a:endParaRPr lang="en-GB" sz="2000" dirty="0"/>
                    </a:p>
                    <a:p>
                      <a:pPr algn="ctr"/>
                      <a:r>
                        <a:rPr lang="en-GB" sz="2000" dirty="0"/>
                        <a:t>Difficulties remaining mentally healthy:</a:t>
                      </a:r>
                    </a:p>
                    <a:p>
                      <a:pPr algn="l"/>
                      <a:r>
                        <a:rPr lang="en-GB" sz="2000" dirty="0"/>
                        <a:t>1.</a:t>
                      </a:r>
                    </a:p>
                    <a:p>
                      <a:pPr algn="l"/>
                      <a:r>
                        <a:rPr lang="en-GB" sz="2000" dirty="0"/>
                        <a:t>2.</a:t>
                      </a:r>
                    </a:p>
                    <a:p>
                      <a:pPr algn="l"/>
                      <a:r>
                        <a:rPr lang="en-GB" sz="2000" dirty="0"/>
                        <a:t>3.</a:t>
                      </a: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List 5 warning signs that someone may be experiencing poor mental health.</a:t>
                      </a:r>
                    </a:p>
                    <a:p>
                      <a:pPr algn="ctr"/>
                      <a:endParaRPr lang="en-GB" sz="2000" dirty="0"/>
                    </a:p>
                    <a:p>
                      <a:pPr algn="ctr"/>
                      <a:r>
                        <a:rPr lang="en-GB" sz="2000" dirty="0"/>
                        <a:t>Warning signs of poor mental health:</a:t>
                      </a:r>
                    </a:p>
                    <a:p>
                      <a:pPr algn="l"/>
                      <a:r>
                        <a:rPr lang="en-GB" sz="2000" dirty="0"/>
                        <a:t>1.</a:t>
                      </a:r>
                    </a:p>
                    <a:p>
                      <a:pPr algn="l"/>
                      <a:r>
                        <a:rPr lang="en-GB" sz="2000" dirty="0"/>
                        <a:t>2.</a:t>
                      </a:r>
                    </a:p>
                    <a:p>
                      <a:pPr algn="l"/>
                      <a:r>
                        <a:rPr lang="en-GB" sz="2000" dirty="0"/>
                        <a:t>3.</a:t>
                      </a:r>
                    </a:p>
                    <a:p>
                      <a:pPr algn="l"/>
                      <a:r>
                        <a:rPr lang="en-GB" sz="2000" dirty="0"/>
                        <a:t>4.</a:t>
                      </a:r>
                    </a:p>
                    <a:p>
                      <a:pPr algn="l"/>
                      <a:r>
                        <a:rPr lang="en-GB" sz="2000" dirty="0"/>
                        <a:t>5.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9507455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F4388141-A5B7-40B7-AD39-D9DB0F47FDB6}"/>
              </a:ext>
            </a:extLst>
          </p:cNvPr>
          <p:cNvSpPr txBox="1"/>
          <p:nvPr/>
        </p:nvSpPr>
        <p:spPr>
          <a:xfrm>
            <a:off x="688156" y="1742345"/>
            <a:ext cx="78713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1200" b="1" u="sng" dirty="0"/>
          </a:p>
          <a:p>
            <a:pPr algn="ctr"/>
            <a:r>
              <a:rPr lang="en-GB" sz="2400" b="1" u="sng" dirty="0"/>
              <a:t>Anxiety, stress, depression</a:t>
            </a:r>
          </a:p>
        </p:txBody>
      </p:sp>
    </p:spTree>
    <p:extLst>
      <p:ext uri="{BB962C8B-B14F-4D97-AF65-F5344CB8AC3E}">
        <p14:creationId xmlns:p14="http://schemas.microsoft.com/office/powerpoint/2010/main" val="25373884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>
            <a:extLst>
              <a:ext uri="{FF2B5EF4-FFF2-40B4-BE49-F238E27FC236}">
                <a16:creationId xmlns:a16="http://schemas.microsoft.com/office/drawing/2014/main" id="{9223F776-4583-4F11-8D04-B5EEDE8E7B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786" y="635564"/>
            <a:ext cx="9144000" cy="69167"/>
          </a:xfrm>
          <a:prstGeom prst="rect">
            <a:avLst/>
          </a:prstGeom>
          <a:gradFill rotWithShape="1">
            <a:gsLst>
              <a:gs pos="0">
                <a:srgbClr val="FFF200"/>
              </a:gs>
              <a:gs pos="25000">
                <a:srgbClr val="FFF200"/>
              </a:gs>
              <a:gs pos="61000">
                <a:srgbClr val="FF7A00"/>
              </a:gs>
              <a:gs pos="100000">
                <a:srgbClr val="FF0300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64713954-351C-4101-808D-4C14A105C3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17" y="1"/>
            <a:ext cx="668383" cy="559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7498B7A-F2BA-4FD4-828A-D14E9F75F6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681" t="42531" r="48247" b="27595"/>
          <a:stretch/>
        </p:blipFill>
        <p:spPr>
          <a:xfrm>
            <a:off x="1244337" y="3498089"/>
            <a:ext cx="6334527" cy="272434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AF9A204-2B54-4C26-81CA-4300535FC7A2}"/>
              </a:ext>
            </a:extLst>
          </p:cNvPr>
          <p:cNvSpPr txBox="1"/>
          <p:nvPr/>
        </p:nvSpPr>
        <p:spPr>
          <a:xfrm>
            <a:off x="324438" y="1058121"/>
            <a:ext cx="849355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/>
              <a:t>At any age you may also have feelings of anxiety.</a:t>
            </a:r>
          </a:p>
          <a:p>
            <a:pPr algn="ctr"/>
            <a:endParaRPr lang="en-GB" sz="3200" dirty="0"/>
          </a:p>
          <a:p>
            <a:pPr algn="ctr"/>
            <a:r>
              <a:rPr lang="en-GB" sz="3200" dirty="0"/>
              <a:t>But what is anxiety?</a:t>
            </a:r>
          </a:p>
        </p:txBody>
      </p:sp>
    </p:spTree>
    <p:extLst>
      <p:ext uri="{BB962C8B-B14F-4D97-AF65-F5344CB8AC3E}">
        <p14:creationId xmlns:p14="http://schemas.microsoft.com/office/powerpoint/2010/main" val="41466743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>
            <a:extLst>
              <a:ext uri="{FF2B5EF4-FFF2-40B4-BE49-F238E27FC236}">
                <a16:creationId xmlns:a16="http://schemas.microsoft.com/office/drawing/2014/main" id="{9223F776-4583-4F11-8D04-B5EEDE8E7B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786" y="635564"/>
            <a:ext cx="9144000" cy="69167"/>
          </a:xfrm>
          <a:prstGeom prst="rect">
            <a:avLst/>
          </a:prstGeom>
          <a:gradFill rotWithShape="1">
            <a:gsLst>
              <a:gs pos="0">
                <a:srgbClr val="FFF200"/>
              </a:gs>
              <a:gs pos="25000">
                <a:srgbClr val="FFF200"/>
              </a:gs>
              <a:gs pos="61000">
                <a:srgbClr val="FF7A00"/>
              </a:gs>
              <a:gs pos="100000">
                <a:srgbClr val="FF0300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64713954-351C-4101-808D-4C14A105C3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17" y="1"/>
            <a:ext cx="668383" cy="559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CF8DECAC-01EA-4104-86E2-E83CD71AC60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8" t="26941" r="1346" b="17801"/>
          <a:stretch/>
        </p:blipFill>
        <p:spPr>
          <a:xfrm>
            <a:off x="1937208" y="989814"/>
            <a:ext cx="5269583" cy="5417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4071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>
            <a:extLst>
              <a:ext uri="{FF2B5EF4-FFF2-40B4-BE49-F238E27FC236}">
                <a16:creationId xmlns:a16="http://schemas.microsoft.com/office/drawing/2014/main" id="{9223F776-4583-4F11-8D04-B5EEDE8E7B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786" y="635564"/>
            <a:ext cx="9144000" cy="69167"/>
          </a:xfrm>
          <a:prstGeom prst="rect">
            <a:avLst/>
          </a:prstGeom>
          <a:gradFill rotWithShape="1">
            <a:gsLst>
              <a:gs pos="0">
                <a:srgbClr val="FFF200"/>
              </a:gs>
              <a:gs pos="25000">
                <a:srgbClr val="FFF200"/>
              </a:gs>
              <a:gs pos="61000">
                <a:srgbClr val="FF7A00"/>
              </a:gs>
              <a:gs pos="100000">
                <a:srgbClr val="FF0300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64713954-351C-4101-808D-4C14A105C3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17" y="1"/>
            <a:ext cx="668383" cy="559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 descr="A screenshot of text&#10;&#10;Description automatically generated">
            <a:extLst>
              <a:ext uri="{FF2B5EF4-FFF2-40B4-BE49-F238E27FC236}">
                <a16:creationId xmlns:a16="http://schemas.microsoft.com/office/drawing/2014/main" id="{9F4C43C6-0C58-4795-B09E-2C159A2E88E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2" t="19153" r="1591" b="25774"/>
          <a:stretch/>
        </p:blipFill>
        <p:spPr>
          <a:xfrm>
            <a:off x="1882710" y="1018094"/>
            <a:ext cx="5378579" cy="551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1731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>
            <a:extLst>
              <a:ext uri="{FF2B5EF4-FFF2-40B4-BE49-F238E27FC236}">
                <a16:creationId xmlns:a16="http://schemas.microsoft.com/office/drawing/2014/main" id="{9223F776-4583-4F11-8D04-B5EEDE8E7B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786" y="635564"/>
            <a:ext cx="9144000" cy="69167"/>
          </a:xfrm>
          <a:prstGeom prst="rect">
            <a:avLst/>
          </a:prstGeom>
          <a:gradFill rotWithShape="1">
            <a:gsLst>
              <a:gs pos="0">
                <a:srgbClr val="FFF200"/>
              </a:gs>
              <a:gs pos="25000">
                <a:srgbClr val="FFF200"/>
              </a:gs>
              <a:gs pos="61000">
                <a:srgbClr val="FF7A00"/>
              </a:gs>
              <a:gs pos="100000">
                <a:srgbClr val="FF0300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64713954-351C-4101-808D-4C14A105C3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17" y="1"/>
            <a:ext cx="668383" cy="559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74E5E1D1-6F60-4F45-B366-C2BA9E48196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" t="18419" r="1346" b="26048"/>
          <a:stretch/>
        </p:blipFill>
        <p:spPr>
          <a:xfrm>
            <a:off x="1791093" y="1124858"/>
            <a:ext cx="5297864" cy="5364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9536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>
            <a:extLst>
              <a:ext uri="{FF2B5EF4-FFF2-40B4-BE49-F238E27FC236}">
                <a16:creationId xmlns:a16="http://schemas.microsoft.com/office/drawing/2014/main" id="{9223F776-4583-4F11-8D04-B5EEDE8E7B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786" y="635564"/>
            <a:ext cx="9144000" cy="69167"/>
          </a:xfrm>
          <a:prstGeom prst="rect">
            <a:avLst/>
          </a:prstGeom>
          <a:gradFill rotWithShape="1">
            <a:gsLst>
              <a:gs pos="0">
                <a:srgbClr val="FFF200"/>
              </a:gs>
              <a:gs pos="25000">
                <a:srgbClr val="FFF200"/>
              </a:gs>
              <a:gs pos="61000">
                <a:srgbClr val="FF7A00"/>
              </a:gs>
              <a:gs pos="100000">
                <a:srgbClr val="FF0300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64713954-351C-4101-808D-4C14A105C3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17" y="1"/>
            <a:ext cx="668383" cy="559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0D5BDC3B-39A5-4AC6-AF1C-E06D96B235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6" t="18694" r="2568" b="27469"/>
          <a:stretch/>
        </p:blipFill>
        <p:spPr>
          <a:xfrm>
            <a:off x="1885360" y="970961"/>
            <a:ext cx="5665509" cy="5675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0165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>
            <a:extLst>
              <a:ext uri="{FF2B5EF4-FFF2-40B4-BE49-F238E27FC236}">
                <a16:creationId xmlns:a16="http://schemas.microsoft.com/office/drawing/2014/main" id="{9223F776-4583-4F11-8D04-B5EEDE8E7B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786" y="635564"/>
            <a:ext cx="9144000" cy="69167"/>
          </a:xfrm>
          <a:prstGeom prst="rect">
            <a:avLst/>
          </a:prstGeom>
          <a:gradFill rotWithShape="1">
            <a:gsLst>
              <a:gs pos="0">
                <a:srgbClr val="FFF200"/>
              </a:gs>
              <a:gs pos="25000">
                <a:srgbClr val="FFF200"/>
              </a:gs>
              <a:gs pos="61000">
                <a:srgbClr val="FF7A00"/>
              </a:gs>
              <a:gs pos="100000">
                <a:srgbClr val="FF0300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64713954-351C-4101-808D-4C14A105C3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17" y="1"/>
            <a:ext cx="668383" cy="559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C532C7DE-0415-4FAF-B44A-EE887D9F41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5" t="19381" r="5013" b="27560"/>
          <a:stretch/>
        </p:blipFill>
        <p:spPr>
          <a:xfrm>
            <a:off x="1838226" y="1018094"/>
            <a:ext cx="5260158" cy="5487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6023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D47F119-9805-456B-833E-8997690A8E1C}"/>
              </a:ext>
            </a:extLst>
          </p:cNvPr>
          <p:cNvSpPr txBox="1"/>
          <p:nvPr/>
        </p:nvSpPr>
        <p:spPr>
          <a:xfrm>
            <a:off x="1216057" y="1093509"/>
            <a:ext cx="64856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/>
              <a:t>Prolonged stress can develop into depression…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593DD352-8B44-45E1-B937-6A518EA940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4071295"/>
              </p:ext>
            </p:extLst>
          </p:nvPr>
        </p:nvGraphicFramePr>
        <p:xfrm>
          <a:off x="1365315" y="3214540"/>
          <a:ext cx="6413370" cy="20267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37790">
                  <a:extLst>
                    <a:ext uri="{9D8B030D-6E8A-4147-A177-3AD203B41FA5}">
                      <a16:colId xmlns:a16="http://schemas.microsoft.com/office/drawing/2014/main" val="2036724978"/>
                    </a:ext>
                  </a:extLst>
                </a:gridCol>
                <a:gridCol w="2137790">
                  <a:extLst>
                    <a:ext uri="{9D8B030D-6E8A-4147-A177-3AD203B41FA5}">
                      <a16:colId xmlns:a16="http://schemas.microsoft.com/office/drawing/2014/main" val="4192403227"/>
                    </a:ext>
                  </a:extLst>
                </a:gridCol>
                <a:gridCol w="2137790">
                  <a:extLst>
                    <a:ext uri="{9D8B030D-6E8A-4147-A177-3AD203B41FA5}">
                      <a16:colId xmlns:a16="http://schemas.microsoft.com/office/drawing/2014/main" val="2837107035"/>
                    </a:ext>
                  </a:extLst>
                </a:gridCol>
              </a:tblGrid>
              <a:tr h="2026763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 What does a stereotypical person with depression look like?</a:t>
                      </a:r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Why might depression be difficult to recognise?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Why might some people find it difficult to take depression seriously and understand?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9507455"/>
                  </a:ext>
                </a:extLst>
              </a:tr>
            </a:tbl>
          </a:graphicData>
        </a:graphic>
      </p:graphicFrame>
      <p:sp>
        <p:nvSpPr>
          <p:cNvPr id="4" name="Rectangle 9">
            <a:extLst>
              <a:ext uri="{FF2B5EF4-FFF2-40B4-BE49-F238E27FC236}">
                <a16:creationId xmlns:a16="http://schemas.microsoft.com/office/drawing/2014/main" id="{61383E2E-178C-4F0C-B742-25FC87755A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-786" y="635564"/>
            <a:ext cx="9144000" cy="69167"/>
          </a:xfrm>
          <a:prstGeom prst="rect">
            <a:avLst/>
          </a:prstGeom>
          <a:gradFill rotWithShape="1">
            <a:gsLst>
              <a:gs pos="0">
                <a:srgbClr val="FFF200"/>
              </a:gs>
              <a:gs pos="25000">
                <a:srgbClr val="FFF200"/>
              </a:gs>
              <a:gs pos="61000">
                <a:srgbClr val="FF7A00"/>
              </a:gs>
              <a:gs pos="100000">
                <a:srgbClr val="FF0300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6F8CC805-7BF3-46FD-9CFC-F2671DAFC4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17" y="1"/>
            <a:ext cx="668383" cy="559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66823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>
            <a:extLst>
              <a:ext uri="{FF2B5EF4-FFF2-40B4-BE49-F238E27FC236}">
                <a16:creationId xmlns:a16="http://schemas.microsoft.com/office/drawing/2014/main" id="{9223F776-4583-4F11-8D04-B5EEDE8E7B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786" y="635564"/>
            <a:ext cx="9144000" cy="69167"/>
          </a:xfrm>
          <a:prstGeom prst="rect">
            <a:avLst/>
          </a:prstGeom>
          <a:gradFill rotWithShape="1">
            <a:gsLst>
              <a:gs pos="0">
                <a:srgbClr val="FFF200"/>
              </a:gs>
              <a:gs pos="25000">
                <a:srgbClr val="FFF200"/>
              </a:gs>
              <a:gs pos="61000">
                <a:srgbClr val="FF7A00"/>
              </a:gs>
              <a:gs pos="100000">
                <a:srgbClr val="FF0300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64713954-351C-4101-808D-4C14A105C3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17" y="1"/>
            <a:ext cx="668383" cy="559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AF9A204-2B54-4C26-81CA-4300535FC7A2}"/>
              </a:ext>
            </a:extLst>
          </p:cNvPr>
          <p:cNvSpPr txBox="1"/>
          <p:nvPr/>
        </p:nvSpPr>
        <p:spPr>
          <a:xfrm>
            <a:off x="324438" y="1058121"/>
            <a:ext cx="849355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/>
              <a:t>Prolonged stress can develop into depression.</a:t>
            </a:r>
          </a:p>
          <a:p>
            <a:pPr algn="ctr"/>
            <a:endParaRPr lang="en-GB" sz="3200" dirty="0"/>
          </a:p>
          <a:p>
            <a:pPr algn="ctr"/>
            <a:r>
              <a:rPr lang="en-GB" sz="3200" dirty="0"/>
              <a:t>But what is depression?</a:t>
            </a:r>
          </a:p>
        </p:txBody>
      </p:sp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E669B69C-E8DD-6F47-9009-585686DF36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056" y="2795498"/>
            <a:ext cx="6941457" cy="3807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6065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452E5F3-1A0B-4AA3-B902-E7DAEEC205C0}"/>
              </a:ext>
            </a:extLst>
          </p:cNvPr>
          <p:cNvSpPr txBox="1"/>
          <p:nvPr/>
        </p:nvSpPr>
        <p:spPr>
          <a:xfrm>
            <a:off x="1640264" y="810705"/>
            <a:ext cx="570321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/>
              <a:t>So what is depression exactly?</a:t>
            </a:r>
          </a:p>
          <a:p>
            <a:pPr algn="ctr"/>
            <a:r>
              <a:rPr lang="en-GB" sz="2800" dirty="0"/>
              <a:t>AND</a:t>
            </a:r>
          </a:p>
          <a:p>
            <a:pPr algn="ctr"/>
            <a:r>
              <a:rPr lang="en-GB" sz="2800" dirty="0"/>
              <a:t>Why is it often misunderstood?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35F997-5EEE-479B-8C3A-88AA9C7FAC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70" t="22921" r="36392" b="22463"/>
          <a:stretch/>
        </p:blipFill>
        <p:spPr>
          <a:xfrm>
            <a:off x="1263191" y="2422019"/>
            <a:ext cx="6457362" cy="342401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5C73F97-ED1D-4BF2-BEE9-94734555DA11}"/>
              </a:ext>
            </a:extLst>
          </p:cNvPr>
          <p:cNvSpPr/>
          <p:nvPr/>
        </p:nvSpPr>
        <p:spPr>
          <a:xfrm>
            <a:off x="1791067" y="6072348"/>
            <a:ext cx="521302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hlinkClick r:id="rId3"/>
              </a:rPr>
              <a:t>https://www.youtube.com/watch?v=fWFuQR_Wt4M</a:t>
            </a:r>
            <a:endParaRPr lang="en-GB" dirty="0"/>
          </a:p>
          <a:p>
            <a:endParaRPr lang="en-GB" dirty="0"/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26EF271D-8214-482D-8885-420469D972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-786" y="635564"/>
            <a:ext cx="9144000" cy="69167"/>
          </a:xfrm>
          <a:prstGeom prst="rect">
            <a:avLst/>
          </a:prstGeom>
          <a:gradFill rotWithShape="1">
            <a:gsLst>
              <a:gs pos="0">
                <a:srgbClr val="FFF200"/>
              </a:gs>
              <a:gs pos="25000">
                <a:srgbClr val="FFF200"/>
              </a:gs>
              <a:gs pos="61000">
                <a:srgbClr val="FF7A00"/>
              </a:gs>
              <a:gs pos="100000">
                <a:srgbClr val="FF0300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B2F72754-43DF-4246-B79B-B80B0249C4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17" y="1"/>
            <a:ext cx="668383" cy="559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69488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4884A62-E769-41CB-913D-FFCE518350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33" t="19621" r="38763" b="25579"/>
          <a:stretch/>
        </p:blipFill>
        <p:spPr>
          <a:xfrm>
            <a:off x="405353" y="1866507"/>
            <a:ext cx="5194170" cy="281861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400E282-4EEC-429A-BA5F-300CC9E81581}"/>
              </a:ext>
            </a:extLst>
          </p:cNvPr>
          <p:cNvSpPr/>
          <p:nvPr/>
        </p:nvSpPr>
        <p:spPr>
          <a:xfrm>
            <a:off x="487838" y="5085464"/>
            <a:ext cx="5029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hlinkClick r:id="rId3"/>
              </a:rPr>
              <a:t>https://www.youtube.com/watch?v=eNCNfalmSpY</a:t>
            </a:r>
            <a:endParaRPr lang="en-GB" dirty="0"/>
          </a:p>
          <a:p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61C1034-ED0E-4CD9-8966-DB1F47FD5ADF}"/>
              </a:ext>
            </a:extLst>
          </p:cNvPr>
          <p:cNvSpPr txBox="1"/>
          <p:nvPr/>
        </p:nvSpPr>
        <p:spPr>
          <a:xfrm>
            <a:off x="5938887" y="1519650"/>
            <a:ext cx="27997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Depression warning signs and when to worry from Dr </a:t>
            </a:r>
            <a:r>
              <a:rPr lang="en-GB" sz="2000" dirty="0" err="1"/>
              <a:t>Pooky</a:t>
            </a:r>
            <a:r>
              <a:rPr lang="en-GB" sz="2000" dirty="0"/>
              <a:t> </a:t>
            </a:r>
            <a:r>
              <a:rPr lang="en-GB" sz="2000" dirty="0" err="1"/>
              <a:t>Knightsmith</a:t>
            </a:r>
            <a:endParaRPr lang="en-GB" sz="2000" dirty="0"/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21B14CB3-9DA7-417F-BE6D-80ABF21256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786" y="635564"/>
            <a:ext cx="9144000" cy="69167"/>
          </a:xfrm>
          <a:prstGeom prst="rect">
            <a:avLst/>
          </a:prstGeom>
          <a:gradFill rotWithShape="1">
            <a:gsLst>
              <a:gs pos="0">
                <a:srgbClr val="FFF200"/>
              </a:gs>
              <a:gs pos="25000">
                <a:srgbClr val="FFF200"/>
              </a:gs>
              <a:gs pos="61000">
                <a:srgbClr val="FF7A00"/>
              </a:gs>
              <a:gs pos="100000">
                <a:srgbClr val="FF0300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077FE36A-FDAD-49A3-881F-118217CED2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17" y="1"/>
            <a:ext cx="668383" cy="559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73CA1EB-264E-4D0A-A1EB-1EAA6705332A}"/>
              </a:ext>
            </a:extLst>
          </p:cNvPr>
          <p:cNvSpPr/>
          <p:nvPr/>
        </p:nvSpPr>
        <p:spPr>
          <a:xfrm>
            <a:off x="6080289" y="4006392"/>
            <a:ext cx="2658358" cy="2582944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PROGRESS CHECK</a:t>
            </a:r>
          </a:p>
          <a:p>
            <a:pPr algn="ctr"/>
            <a:endParaRPr lang="en-GB" dirty="0"/>
          </a:p>
          <a:p>
            <a:pPr algn="ctr"/>
            <a:r>
              <a:rPr lang="en-GB" dirty="0"/>
              <a:t>What are the 6 warning signs to look out for?</a:t>
            </a:r>
          </a:p>
        </p:txBody>
      </p:sp>
    </p:spTree>
    <p:extLst>
      <p:ext uri="{BB962C8B-B14F-4D97-AF65-F5344CB8AC3E}">
        <p14:creationId xmlns:p14="http://schemas.microsoft.com/office/powerpoint/2010/main" val="22951642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3"/>
          <p:cNvSpPr txBox="1">
            <a:spLocks noChangeArrowheads="1"/>
          </p:cNvSpPr>
          <p:nvPr/>
        </p:nvSpPr>
        <p:spPr>
          <a:xfrm>
            <a:off x="106418" y="1718280"/>
            <a:ext cx="8847786" cy="4173287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5" name="Rectangle 9"/>
          <p:cNvSpPr>
            <a:spLocks noChangeArrowheads="1"/>
          </p:cNvSpPr>
          <p:nvPr/>
        </p:nvSpPr>
        <p:spPr bwMode="auto">
          <a:xfrm>
            <a:off x="0" y="1605121"/>
            <a:ext cx="9144000" cy="52820"/>
          </a:xfrm>
          <a:prstGeom prst="rect">
            <a:avLst/>
          </a:prstGeom>
          <a:gradFill rotWithShape="1">
            <a:gsLst>
              <a:gs pos="0">
                <a:srgbClr val="FFF200"/>
              </a:gs>
              <a:gs pos="25000">
                <a:srgbClr val="FFF200"/>
              </a:gs>
              <a:gs pos="61000">
                <a:srgbClr val="FF7A00"/>
              </a:gs>
              <a:gs pos="100000">
                <a:srgbClr val="FF0300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17" y="794199"/>
            <a:ext cx="946598" cy="782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778"/>
          <a:stretch/>
        </p:blipFill>
        <p:spPr bwMode="auto">
          <a:xfrm>
            <a:off x="1273517" y="858546"/>
            <a:ext cx="6425874" cy="678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264362" y="2491802"/>
            <a:ext cx="4617720" cy="2492990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Today’s Lesson:</a:t>
            </a:r>
            <a:endParaRPr kumimoji="0" lang="en-GB" sz="15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ckwell" panose="02060603020205020403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5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ckwell" panose="02060603020205020403" pitchFamily="18" charset="0"/>
              <a:ea typeface="+mn-ea"/>
              <a:cs typeface="+mn-cs"/>
            </a:endParaRPr>
          </a:p>
          <a:p>
            <a:pPr marL="214313" marR="0" lvl="0" indent="-214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1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To know the signs of anxiety, depression and stress.</a:t>
            </a:r>
          </a:p>
          <a:p>
            <a:pPr marL="214313" marR="0" lvl="0" indent="-214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1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To know how to protect your mental health.</a:t>
            </a:r>
          </a:p>
          <a:p>
            <a:pPr marL="214313" marR="0" lvl="0" indent="-214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1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To </a:t>
            </a:r>
            <a:r>
              <a:rPr lang="en-GB" sz="2100" b="1" dirty="0">
                <a:solidFill>
                  <a:srgbClr val="FFC000"/>
                </a:solidFill>
                <a:latin typeface="Rockwell" panose="02060603020205020403" pitchFamily="18" charset="0"/>
              </a:rPr>
              <a:t>know how to support someone in need</a:t>
            </a:r>
            <a:r>
              <a:rPr kumimoji="0" lang="en-GB" sz="21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921631" y="3999496"/>
            <a:ext cx="1993025" cy="923330"/>
          </a:xfrm>
          <a:prstGeom prst="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KEYWORDS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350" noProof="0" dirty="0">
                <a:solidFill>
                  <a:prstClr val="black"/>
                </a:solidFill>
                <a:latin typeface="Rockwell" panose="02060603020205020403" pitchFamily="18" charset="0"/>
              </a:rPr>
              <a:t>Anxiety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i="0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Depression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350" noProof="0" dirty="0">
                <a:solidFill>
                  <a:prstClr val="black"/>
                </a:solidFill>
                <a:latin typeface="Rockwell" panose="02060603020205020403" pitchFamily="18" charset="0"/>
              </a:rPr>
              <a:t>Stress</a:t>
            </a:r>
            <a:endParaRPr kumimoji="0" lang="en-GB" sz="1200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anose="02060603020205020403" pitchFamily="18" charset="0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BF962AD-652F-44C7-8C41-B8C5D8921FE0}"/>
              </a:ext>
            </a:extLst>
          </p:cNvPr>
          <p:cNvSpPr txBox="1"/>
          <p:nvPr/>
        </p:nvSpPr>
        <p:spPr>
          <a:xfrm>
            <a:off x="189797" y="2476002"/>
            <a:ext cx="1993025" cy="507831"/>
          </a:xfrm>
          <a:prstGeom prst="rect">
            <a:avLst/>
          </a:prstGeom>
          <a:ln w="28575">
            <a:solidFill>
              <a:schemeClr val="accent4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Prior Learning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350" dirty="0">
                <a:solidFill>
                  <a:prstClr val="black"/>
                </a:solidFill>
                <a:latin typeface="Rockwell" panose="02060603020205020403" pitchFamily="18" charset="0"/>
              </a:rPr>
              <a:t>Positive thinking</a:t>
            </a:r>
            <a:endParaRPr kumimoji="0" lang="en-GB" sz="1350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anose="02060603020205020403" pitchFamily="18" charset="0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8B6D1AF-BE61-4D08-BBC2-4C7EB0302D61}"/>
              </a:ext>
            </a:extLst>
          </p:cNvPr>
          <p:cNvSpPr txBox="1"/>
          <p:nvPr/>
        </p:nvSpPr>
        <p:spPr>
          <a:xfrm>
            <a:off x="6929863" y="2468942"/>
            <a:ext cx="1993025" cy="715581"/>
          </a:xfrm>
          <a:prstGeom prst="rect">
            <a:avLst/>
          </a:prstGeom>
          <a:ln w="28575">
            <a:solidFill>
              <a:srgbClr val="FFFF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Thinking Ahead: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350" dirty="0">
                <a:solidFill>
                  <a:prstClr val="black"/>
                </a:solidFill>
                <a:latin typeface="Rockwell" panose="02060603020205020403" pitchFamily="18" charset="0"/>
              </a:rPr>
              <a:t>Self-harm, Eating Disorders</a:t>
            </a:r>
            <a:endParaRPr kumimoji="0" lang="en-GB" sz="1350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anose="02060603020205020403" pitchFamily="18" charset="0"/>
              <a:ea typeface="+mn-ea"/>
              <a:cs typeface="+mn-cs"/>
            </a:endParaRP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398CF182-3E42-4D2F-B346-557F94EB1FF9}"/>
              </a:ext>
            </a:extLst>
          </p:cNvPr>
          <p:cNvSpPr/>
          <p:nvPr/>
        </p:nvSpPr>
        <p:spPr>
          <a:xfrm>
            <a:off x="106417" y="1725905"/>
            <a:ext cx="8816468" cy="705557"/>
          </a:xfrm>
          <a:prstGeom prst="rightArrow">
            <a:avLst/>
          </a:prstGeom>
          <a:gradFill flip="none" rotWithShape="1">
            <a:gsLst>
              <a:gs pos="0">
                <a:schemeClr val="accent2"/>
              </a:gs>
              <a:gs pos="45000">
                <a:schemeClr val="bg1">
                  <a:lumMod val="65000"/>
                </a:schemeClr>
              </a:gs>
              <a:gs pos="55000">
                <a:schemeClr val="bg1">
                  <a:lumMod val="50000"/>
                </a:schemeClr>
              </a:gs>
              <a:gs pos="100000">
                <a:srgbClr val="FFC0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r:id="rId1" imgW="2003180" imgH="903328"/>
        </mc:Choice>
        <mc:Fallback>
          <p:control r:id="rId1" imgW="2003180" imgH="903328">
            <p:pic>
              <p:nvPicPr>
                <p:cNvPr id="2" name="ShockwaveFlash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085535" y="978694"/>
                  <a:ext cx="782240" cy="57388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r:id="rId2" imgW="2003180" imgH="903328"/>
        </mc:Choice>
        <mc:Fallback>
          <p:control r:id="rId2" imgW="2003180" imgH="903328">
            <p:pic>
              <p:nvPicPr>
                <p:cNvPr id="3" name="ShockwaveFlash2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816454" y="857250"/>
                  <a:ext cx="1133475" cy="60602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4190604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4" grpId="0" animBg="1"/>
      <p:bldP spid="1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EF2FC02-293A-49D3-8CA4-EA77169189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33" t="19988" r="40104" b="26862"/>
          <a:stretch/>
        </p:blipFill>
        <p:spPr>
          <a:xfrm>
            <a:off x="405352" y="1885361"/>
            <a:ext cx="5071621" cy="273377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BC7190C-C08A-4F7D-931F-8FA350B2D2A3}"/>
              </a:ext>
            </a:extLst>
          </p:cNvPr>
          <p:cNvSpPr/>
          <p:nvPr/>
        </p:nvSpPr>
        <p:spPr>
          <a:xfrm>
            <a:off x="405352" y="5104318"/>
            <a:ext cx="53827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hlinkClick r:id="rId3"/>
              </a:rPr>
              <a:t>https://www.youtube.com/watch?v=JYytiS0ymZg</a:t>
            </a:r>
            <a:endParaRPr lang="en-GB" dirty="0"/>
          </a:p>
          <a:p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72D24A-501C-4BE6-BD73-EEA2F2A92894}"/>
              </a:ext>
            </a:extLst>
          </p:cNvPr>
          <p:cNvSpPr txBox="1"/>
          <p:nvPr/>
        </p:nvSpPr>
        <p:spPr>
          <a:xfrm>
            <a:off x="5976594" y="1285196"/>
            <a:ext cx="27620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Listen to Dr </a:t>
            </a:r>
            <a:r>
              <a:rPr lang="en-GB" dirty="0" err="1"/>
              <a:t>Pooky</a:t>
            </a:r>
            <a:r>
              <a:rPr lang="en-GB" dirty="0"/>
              <a:t> talk you through the box breathing technique and try it along with her.</a:t>
            </a:r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6200212D-7BAC-4D2D-8AA2-5E1B5B183F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786" y="635564"/>
            <a:ext cx="9144000" cy="69167"/>
          </a:xfrm>
          <a:prstGeom prst="rect">
            <a:avLst/>
          </a:prstGeom>
          <a:gradFill rotWithShape="1">
            <a:gsLst>
              <a:gs pos="0">
                <a:srgbClr val="FFF200"/>
              </a:gs>
              <a:gs pos="25000">
                <a:srgbClr val="FFF200"/>
              </a:gs>
              <a:gs pos="61000">
                <a:srgbClr val="FF7A00"/>
              </a:gs>
              <a:gs pos="100000">
                <a:srgbClr val="FF0300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B746F361-5F95-4F0D-BFD3-FC220A74E5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17" y="1"/>
            <a:ext cx="668383" cy="559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EC32F31-FA8B-4057-9C9A-CAC32FE487A4}"/>
              </a:ext>
            </a:extLst>
          </p:cNvPr>
          <p:cNvSpPr/>
          <p:nvPr/>
        </p:nvSpPr>
        <p:spPr>
          <a:xfrm>
            <a:off x="5788058" y="3082565"/>
            <a:ext cx="2884602" cy="3327662"/>
          </a:xfrm>
          <a:prstGeom prst="rect">
            <a:avLst/>
          </a:prstGeom>
          <a:solidFill>
            <a:srgbClr val="EFF991"/>
          </a:solidFill>
          <a:ln>
            <a:solidFill>
              <a:srgbClr val="EFF99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PROGRESS CHECK</a:t>
            </a:r>
          </a:p>
          <a:p>
            <a:pPr algn="ctr"/>
            <a:endParaRPr lang="en-GB" dirty="0">
              <a:solidFill>
                <a:schemeClr val="tx1"/>
              </a:solidFill>
            </a:endParaRPr>
          </a:p>
          <a:p>
            <a:pPr algn="ctr"/>
            <a:r>
              <a:rPr lang="en-GB" dirty="0">
                <a:solidFill>
                  <a:schemeClr val="tx1"/>
                </a:solidFill>
              </a:rPr>
              <a:t>Create a step by step set of instructions about how to carry out the box breathing technique</a:t>
            </a:r>
          </a:p>
        </p:txBody>
      </p:sp>
    </p:spTree>
    <p:extLst>
      <p:ext uri="{BB962C8B-B14F-4D97-AF65-F5344CB8AC3E}">
        <p14:creationId xmlns:p14="http://schemas.microsoft.com/office/powerpoint/2010/main" val="35763326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>
            <a:extLst>
              <a:ext uri="{FF2B5EF4-FFF2-40B4-BE49-F238E27FC236}">
                <a16:creationId xmlns:a16="http://schemas.microsoft.com/office/drawing/2014/main" id="{6200212D-7BAC-4D2D-8AA2-5E1B5B183F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786" y="635564"/>
            <a:ext cx="9144000" cy="69167"/>
          </a:xfrm>
          <a:prstGeom prst="rect">
            <a:avLst/>
          </a:prstGeom>
          <a:gradFill rotWithShape="1">
            <a:gsLst>
              <a:gs pos="0">
                <a:srgbClr val="FFF200"/>
              </a:gs>
              <a:gs pos="25000">
                <a:srgbClr val="FFF200"/>
              </a:gs>
              <a:gs pos="61000">
                <a:srgbClr val="FF7A00"/>
              </a:gs>
              <a:gs pos="100000">
                <a:srgbClr val="FF0300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B746F361-5F95-4F0D-BFD3-FC220A74E5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17" y="1"/>
            <a:ext cx="668383" cy="559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5F54A93-26D6-44DE-B111-7AC7CDCD7605}"/>
              </a:ext>
            </a:extLst>
          </p:cNvPr>
          <p:cNvSpPr txBox="1"/>
          <p:nvPr/>
        </p:nvSpPr>
        <p:spPr>
          <a:xfrm>
            <a:off x="141401" y="849716"/>
            <a:ext cx="886119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So what can you do if you feel as though you or someone you know might be experiencing stress, anxiety or depression?</a:t>
            </a:r>
          </a:p>
          <a:p>
            <a:endParaRPr lang="en-GB" sz="2800" dirty="0"/>
          </a:p>
          <a:p>
            <a:pPr algn="ctr"/>
            <a:r>
              <a:rPr lang="en-GB" sz="2800" b="1" dirty="0"/>
              <a:t>Speak to someone!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11E8F22-CD4A-4FEE-9961-3362D926E268}"/>
              </a:ext>
            </a:extLst>
          </p:cNvPr>
          <p:cNvSpPr/>
          <p:nvPr/>
        </p:nvSpPr>
        <p:spPr>
          <a:xfrm>
            <a:off x="351608" y="3981884"/>
            <a:ext cx="3737728" cy="175432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GB" b="1" dirty="0">
                <a:solidFill>
                  <a:srgbClr val="212B32"/>
                </a:solidFill>
                <a:latin typeface="Frutiger W01"/>
              </a:rPr>
              <a:t>Mental Health Foundation</a:t>
            </a:r>
          </a:p>
          <a:p>
            <a:r>
              <a:rPr lang="en-GB" dirty="0">
                <a:solidFill>
                  <a:srgbClr val="212B32"/>
                </a:solidFill>
                <a:latin typeface="Frutiger W01"/>
              </a:rPr>
              <a:t>Provides information and support for anyone with mental health problems or learning disabilities.</a:t>
            </a:r>
          </a:p>
          <a:p>
            <a:endParaRPr lang="en-GB" dirty="0">
              <a:solidFill>
                <a:srgbClr val="212B32"/>
              </a:solidFill>
              <a:latin typeface="Frutiger W01"/>
            </a:endParaRPr>
          </a:p>
          <a:p>
            <a:r>
              <a:rPr lang="en-GB" dirty="0">
                <a:solidFill>
                  <a:srgbClr val="212B32"/>
                </a:solidFill>
                <a:latin typeface="Frutiger W01"/>
              </a:rPr>
              <a:t>Website: </a:t>
            </a:r>
            <a:r>
              <a:rPr lang="en-GB" dirty="0">
                <a:solidFill>
                  <a:srgbClr val="330072"/>
                </a:solidFill>
                <a:latin typeface="Frutiger W01"/>
                <a:hlinkClick r:id="rId3"/>
              </a:rPr>
              <a:t>www.mentalhealth.org.uk</a:t>
            </a:r>
            <a:endParaRPr lang="en-GB" b="0" i="0" dirty="0">
              <a:solidFill>
                <a:srgbClr val="212B32"/>
              </a:solidFill>
              <a:effectLst/>
              <a:latin typeface="Frutiger W01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2640A51-5D25-48EE-AA66-DB2AC2B347C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474" t="12474" r="22371" b="16231"/>
          <a:stretch/>
        </p:blipFill>
        <p:spPr>
          <a:xfrm>
            <a:off x="4279769" y="3429000"/>
            <a:ext cx="4722830" cy="3433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5055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42151"/>
            <a:ext cx="7704856" cy="558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9"/>
          <p:cNvSpPr>
            <a:spLocks noChangeArrowheads="1"/>
          </p:cNvSpPr>
          <p:nvPr/>
        </p:nvSpPr>
        <p:spPr bwMode="auto">
          <a:xfrm>
            <a:off x="0" y="972600"/>
            <a:ext cx="9144000" cy="69167"/>
          </a:xfrm>
          <a:prstGeom prst="rect">
            <a:avLst/>
          </a:prstGeom>
          <a:gradFill rotWithShape="1">
            <a:gsLst>
              <a:gs pos="0">
                <a:srgbClr val="FFF200"/>
              </a:gs>
              <a:gs pos="25000">
                <a:srgbClr val="FFF200"/>
              </a:gs>
              <a:gs pos="61000">
                <a:srgbClr val="FF7A00"/>
              </a:gs>
              <a:gs pos="100000">
                <a:srgbClr val="FF0300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2" y="1"/>
            <a:ext cx="1246570" cy="8008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46" y="6165304"/>
            <a:ext cx="9120554" cy="692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 descr="Image result for green pe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46" y="1124744"/>
            <a:ext cx="2661084" cy="1135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674147" y="1124744"/>
            <a:ext cx="6532010" cy="1135467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How can you support your mental health?</a:t>
            </a:r>
          </a:p>
        </p:txBody>
      </p:sp>
      <p:sp>
        <p:nvSpPr>
          <p:cNvPr id="2" name="Rectangle 1"/>
          <p:cNvSpPr/>
          <p:nvPr/>
        </p:nvSpPr>
        <p:spPr>
          <a:xfrm>
            <a:off x="23446" y="2260212"/>
            <a:ext cx="8904654" cy="362518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>
                <a:solidFill>
                  <a:prstClr val="black"/>
                </a:solidFill>
                <a:latin typeface="Calibri"/>
              </a:rPr>
              <a:t>What will do you do?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 protect my mental health, I am going to....</a:t>
            </a:r>
          </a:p>
        </p:txBody>
      </p:sp>
    </p:spTree>
    <p:extLst>
      <p:ext uri="{BB962C8B-B14F-4D97-AF65-F5344CB8AC3E}">
        <p14:creationId xmlns:p14="http://schemas.microsoft.com/office/powerpoint/2010/main" val="19802220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38" y="-4266"/>
            <a:ext cx="1246570" cy="782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9"/>
          <p:cNvSpPr>
            <a:spLocks noChangeArrowheads="1"/>
          </p:cNvSpPr>
          <p:nvPr/>
        </p:nvSpPr>
        <p:spPr bwMode="auto">
          <a:xfrm>
            <a:off x="-2356" y="834216"/>
            <a:ext cx="9146356" cy="127022"/>
          </a:xfrm>
          <a:prstGeom prst="rect">
            <a:avLst/>
          </a:prstGeom>
          <a:gradFill rotWithShape="1">
            <a:gsLst>
              <a:gs pos="0">
                <a:srgbClr val="FFF200"/>
              </a:gs>
              <a:gs pos="25000">
                <a:srgbClr val="FFF200"/>
              </a:gs>
              <a:gs pos="61000">
                <a:srgbClr val="FF7A00"/>
              </a:gs>
              <a:gs pos="100000">
                <a:srgbClr val="FF0300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AB9C7B3-AA8F-4CDD-9966-E65148E556A5}"/>
              </a:ext>
            </a:extLst>
          </p:cNvPr>
          <p:cNvSpPr/>
          <p:nvPr/>
        </p:nvSpPr>
        <p:spPr>
          <a:xfrm>
            <a:off x="374716" y="2002606"/>
            <a:ext cx="2290713" cy="180994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Subject Links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350" dirty="0">
                <a:solidFill>
                  <a:prstClr val="black"/>
                </a:solidFill>
                <a:latin typeface="Calibri"/>
              </a:rPr>
              <a:t>Science</a:t>
            </a:r>
            <a:endParaRPr kumimoji="0" lang="en-GB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Psychology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350" dirty="0">
                <a:solidFill>
                  <a:prstClr val="black"/>
                </a:solidFill>
                <a:latin typeface="Calibri"/>
              </a:rPr>
              <a:t>PE</a:t>
            </a:r>
            <a:endParaRPr kumimoji="0" lang="en-GB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B009237-2FC6-452A-9116-6E336B50BA6C}"/>
              </a:ext>
            </a:extLst>
          </p:cNvPr>
          <p:cNvSpPr/>
          <p:nvPr/>
        </p:nvSpPr>
        <p:spPr>
          <a:xfrm>
            <a:off x="6478573" y="2002606"/>
            <a:ext cx="2290713" cy="180994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Careers Links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Psychologist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Counsellor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350" dirty="0">
                <a:solidFill>
                  <a:prstClr val="black"/>
                </a:solidFill>
                <a:latin typeface="Calibri"/>
              </a:rPr>
              <a:t>Parent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Teacher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350" dirty="0">
                <a:solidFill>
                  <a:prstClr val="black"/>
                </a:solidFill>
                <a:latin typeface="Calibri"/>
              </a:rPr>
              <a:t>Good friend!</a:t>
            </a:r>
            <a:endParaRPr kumimoji="0" lang="en-GB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83488B6-A09F-4306-9E27-97600AEF3D03}"/>
              </a:ext>
            </a:extLst>
          </p:cNvPr>
          <p:cNvSpPr/>
          <p:nvPr/>
        </p:nvSpPr>
        <p:spPr>
          <a:xfrm>
            <a:off x="3426644" y="2002606"/>
            <a:ext cx="2290713" cy="180994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Rights Respecting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&amp;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PRIDE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Responsibility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Integrity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Empathy</a:t>
            </a:r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B19211BE-D84E-45A4-ACD8-BFFC4015D68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49" r="39627"/>
          <a:stretch/>
        </p:blipFill>
        <p:spPr>
          <a:xfrm>
            <a:off x="593319" y="4261817"/>
            <a:ext cx="1817201" cy="1187153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D8409500-F8EF-441D-BCA5-2BCE7AFCAF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2817" y="4052059"/>
            <a:ext cx="1378367" cy="1396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BC3C865-7655-4751-BF55-1B6FC6A5EE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3985" y="4750514"/>
            <a:ext cx="2879889" cy="3429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4FC0072-744E-4F03-ACDC-5624806EDF37}"/>
              </a:ext>
            </a:extLst>
          </p:cNvPr>
          <p:cNvSpPr txBox="1"/>
          <p:nvPr/>
        </p:nvSpPr>
        <p:spPr>
          <a:xfrm>
            <a:off x="2514600" y="152400"/>
            <a:ext cx="434104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GLOBAL CITIZENSHIP</a:t>
            </a:r>
          </a:p>
        </p:txBody>
      </p:sp>
    </p:spTree>
    <p:extLst>
      <p:ext uri="{BB962C8B-B14F-4D97-AF65-F5344CB8AC3E}">
        <p14:creationId xmlns:p14="http://schemas.microsoft.com/office/powerpoint/2010/main" val="16579603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7F04D4E-9560-4692-A218-B8B7E95BE48F}"/>
              </a:ext>
            </a:extLst>
          </p:cNvPr>
          <p:cNvSpPr txBox="1"/>
          <p:nvPr/>
        </p:nvSpPr>
        <p:spPr>
          <a:xfrm>
            <a:off x="1366886" y="2073897"/>
            <a:ext cx="67872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/>
              <a:t>Last lesson we looked at positive thinking and how to turn negative thoughts into positive ones</a:t>
            </a:r>
          </a:p>
        </p:txBody>
      </p:sp>
      <p:sp>
        <p:nvSpPr>
          <p:cNvPr id="3" name="Rectangle 9">
            <a:extLst>
              <a:ext uri="{FF2B5EF4-FFF2-40B4-BE49-F238E27FC236}">
                <a16:creationId xmlns:a16="http://schemas.microsoft.com/office/drawing/2014/main" id="{BE2C5103-54A0-4998-98FD-87AB89CB50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786" y="635564"/>
            <a:ext cx="9144000" cy="69167"/>
          </a:xfrm>
          <a:prstGeom prst="rect">
            <a:avLst/>
          </a:prstGeom>
          <a:gradFill rotWithShape="1">
            <a:gsLst>
              <a:gs pos="0">
                <a:srgbClr val="FFF200"/>
              </a:gs>
              <a:gs pos="25000">
                <a:srgbClr val="FFF200"/>
              </a:gs>
              <a:gs pos="61000">
                <a:srgbClr val="FF7A00"/>
              </a:gs>
              <a:gs pos="100000">
                <a:srgbClr val="FF0300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CB400A95-E076-4A7B-84EF-C7D72AD0A5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17" y="1"/>
            <a:ext cx="668383" cy="559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29122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5DD40D5-FBB8-42F3-8200-0ACC4FA54C08}"/>
              </a:ext>
            </a:extLst>
          </p:cNvPr>
          <p:cNvSpPr txBox="1"/>
          <p:nvPr/>
        </p:nvSpPr>
        <p:spPr>
          <a:xfrm>
            <a:off x="801278" y="1140643"/>
            <a:ext cx="7541443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/>
              <a:t>Sometimes it can be easy to turn our negative thoughts into positive ones.</a:t>
            </a:r>
          </a:p>
          <a:p>
            <a:endParaRPr lang="en-GB" sz="3200" dirty="0"/>
          </a:p>
          <a:p>
            <a:endParaRPr lang="en-GB" sz="3200" dirty="0"/>
          </a:p>
          <a:p>
            <a:endParaRPr lang="en-GB" sz="3200" dirty="0"/>
          </a:p>
          <a:p>
            <a:pPr algn="ctr"/>
            <a:r>
              <a:rPr lang="en-GB" sz="3200" dirty="0"/>
              <a:t>But sometimes that can be very difficult and those negative thoughts can have a negative affect on us.</a:t>
            </a:r>
          </a:p>
        </p:txBody>
      </p:sp>
      <p:sp>
        <p:nvSpPr>
          <p:cNvPr id="3" name="Rectangle 9">
            <a:extLst>
              <a:ext uri="{FF2B5EF4-FFF2-40B4-BE49-F238E27FC236}">
                <a16:creationId xmlns:a16="http://schemas.microsoft.com/office/drawing/2014/main" id="{C3693CBC-5F37-4DD2-8A3A-0F317D164D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786" y="635564"/>
            <a:ext cx="9144000" cy="69167"/>
          </a:xfrm>
          <a:prstGeom prst="rect">
            <a:avLst/>
          </a:prstGeom>
          <a:gradFill rotWithShape="1">
            <a:gsLst>
              <a:gs pos="0">
                <a:srgbClr val="FFF200"/>
              </a:gs>
              <a:gs pos="25000">
                <a:srgbClr val="FFF200"/>
              </a:gs>
              <a:gs pos="61000">
                <a:srgbClr val="FF7A00"/>
              </a:gs>
              <a:gs pos="100000">
                <a:srgbClr val="FF0300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D1CAB3E4-50F2-4F98-B954-2AC6381497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17" y="1"/>
            <a:ext cx="668383" cy="559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51533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>
            <a:extLst>
              <a:ext uri="{FF2B5EF4-FFF2-40B4-BE49-F238E27FC236}">
                <a16:creationId xmlns:a16="http://schemas.microsoft.com/office/drawing/2014/main" id="{9223F776-4583-4F11-8D04-B5EEDE8E7B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786" y="635564"/>
            <a:ext cx="9144000" cy="69167"/>
          </a:xfrm>
          <a:prstGeom prst="rect">
            <a:avLst/>
          </a:prstGeom>
          <a:gradFill rotWithShape="1">
            <a:gsLst>
              <a:gs pos="0">
                <a:srgbClr val="FFF200"/>
              </a:gs>
              <a:gs pos="25000">
                <a:srgbClr val="FFF200"/>
              </a:gs>
              <a:gs pos="61000">
                <a:srgbClr val="FF7A00"/>
              </a:gs>
              <a:gs pos="100000">
                <a:srgbClr val="FF0300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64713954-351C-4101-808D-4C14A105C3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17" y="1"/>
            <a:ext cx="668383" cy="559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AF9A204-2B54-4C26-81CA-4300535FC7A2}"/>
              </a:ext>
            </a:extLst>
          </p:cNvPr>
          <p:cNvSpPr txBox="1"/>
          <p:nvPr/>
        </p:nvSpPr>
        <p:spPr>
          <a:xfrm>
            <a:off x="324438" y="1058121"/>
            <a:ext cx="84935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/>
              <a:t>What is stress?</a:t>
            </a:r>
          </a:p>
        </p:txBody>
      </p:sp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4E58995B-7D15-4D43-83F5-E58A84C49E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9921" y="1996286"/>
            <a:ext cx="6423478" cy="442901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F787E38-0A73-224A-9DA5-58DCC94BA358}"/>
              </a:ext>
            </a:extLst>
          </p:cNvPr>
          <p:cNvSpPr/>
          <p:nvPr/>
        </p:nvSpPr>
        <p:spPr>
          <a:xfrm>
            <a:off x="2057400" y="4332514"/>
            <a:ext cx="5562600" cy="81642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425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53D9565-C3D1-4B21-A4EC-A6F43D492024}"/>
              </a:ext>
            </a:extLst>
          </p:cNvPr>
          <p:cNvSpPr txBox="1"/>
          <p:nvPr/>
        </p:nvSpPr>
        <p:spPr>
          <a:xfrm>
            <a:off x="1758099" y="12704"/>
            <a:ext cx="52507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/>
              <a:t>What is stress?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34D415-068F-46CB-BCD7-D3A3B7F5B5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33" t="19988" r="35773" b="28694"/>
          <a:stretch/>
        </p:blipFill>
        <p:spPr>
          <a:xfrm>
            <a:off x="405353" y="1571845"/>
            <a:ext cx="4847722" cy="234028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F360CCB-E53A-48EE-B172-E7F65ECA7280}"/>
              </a:ext>
            </a:extLst>
          </p:cNvPr>
          <p:cNvSpPr/>
          <p:nvPr/>
        </p:nvSpPr>
        <p:spPr>
          <a:xfrm>
            <a:off x="5505254" y="2280320"/>
            <a:ext cx="363874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>
                <a:hlinkClick r:id="rId3"/>
              </a:rPr>
              <a:t>https://www.youtube.com/watch?v=zsFd84C9-vA</a:t>
            </a:r>
            <a:endParaRPr lang="en-GB" dirty="0"/>
          </a:p>
          <a:p>
            <a:pPr algn="ctr"/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980308-2DEA-4C46-A5D5-878C1E4AD0A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433" t="21073" r="38763" b="19530"/>
          <a:stretch/>
        </p:blipFill>
        <p:spPr>
          <a:xfrm>
            <a:off x="3162693" y="4029392"/>
            <a:ext cx="4548433" cy="267523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DDD35DA-11DA-49F1-91E1-06C8A776EF1D}"/>
              </a:ext>
            </a:extLst>
          </p:cNvPr>
          <p:cNvSpPr txBox="1"/>
          <p:nvPr/>
        </p:nvSpPr>
        <p:spPr>
          <a:xfrm>
            <a:off x="480767" y="4675695"/>
            <a:ext cx="2224726" cy="12003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en-GB" dirty="0"/>
          </a:p>
          <a:p>
            <a:pPr algn="ctr"/>
            <a:r>
              <a:rPr lang="en-GB" dirty="0"/>
              <a:t>Stress can be both positive and negative.</a:t>
            </a:r>
          </a:p>
          <a:p>
            <a:pPr algn="ctr"/>
            <a:endParaRPr lang="en-GB" dirty="0"/>
          </a:p>
        </p:txBody>
      </p:sp>
      <p:sp>
        <p:nvSpPr>
          <p:cNvPr id="8" name="Rectangle 9">
            <a:extLst>
              <a:ext uri="{FF2B5EF4-FFF2-40B4-BE49-F238E27FC236}">
                <a16:creationId xmlns:a16="http://schemas.microsoft.com/office/drawing/2014/main" id="{72234FB9-D9FB-4FFE-AD9B-C99D6B80AC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-786" y="635564"/>
            <a:ext cx="9144000" cy="69167"/>
          </a:xfrm>
          <a:prstGeom prst="rect">
            <a:avLst/>
          </a:prstGeom>
          <a:gradFill rotWithShape="1">
            <a:gsLst>
              <a:gs pos="0">
                <a:srgbClr val="FFF200"/>
              </a:gs>
              <a:gs pos="25000">
                <a:srgbClr val="FFF200"/>
              </a:gs>
              <a:gs pos="61000">
                <a:srgbClr val="FF7A00"/>
              </a:gs>
              <a:gs pos="100000">
                <a:srgbClr val="FF0300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4A0EA640-391C-4E03-A010-B69CF25941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17" y="1"/>
            <a:ext cx="668383" cy="559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66205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D2891F0-42C2-4585-9796-AF188F883EA6}"/>
              </a:ext>
            </a:extLst>
          </p:cNvPr>
          <p:cNvSpPr txBox="1"/>
          <p:nvPr/>
        </p:nvSpPr>
        <p:spPr>
          <a:xfrm>
            <a:off x="926183" y="1387999"/>
            <a:ext cx="6834433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In what way can stress be positive?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What are the 4 main types of stress?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What does GAS stand for?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What are the 3 phases of responses to stress?</a:t>
            </a:r>
          </a:p>
        </p:txBody>
      </p:sp>
      <p:sp>
        <p:nvSpPr>
          <p:cNvPr id="4" name="Rectangle 9">
            <a:extLst>
              <a:ext uri="{FF2B5EF4-FFF2-40B4-BE49-F238E27FC236}">
                <a16:creationId xmlns:a16="http://schemas.microsoft.com/office/drawing/2014/main" id="{5F99ED71-BF7C-4DDB-A9F8-9081FAEE39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-786" y="635564"/>
            <a:ext cx="9144000" cy="69167"/>
          </a:xfrm>
          <a:prstGeom prst="rect">
            <a:avLst/>
          </a:prstGeom>
          <a:gradFill rotWithShape="1">
            <a:gsLst>
              <a:gs pos="0">
                <a:srgbClr val="FFF200"/>
              </a:gs>
              <a:gs pos="25000">
                <a:srgbClr val="FFF200"/>
              </a:gs>
              <a:gs pos="61000">
                <a:srgbClr val="FF7A00"/>
              </a:gs>
              <a:gs pos="100000">
                <a:srgbClr val="FF0300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5BC30C-B6EB-4341-B13D-97BD04F193BC}"/>
              </a:ext>
            </a:extLst>
          </p:cNvPr>
          <p:cNvSpPr txBox="1"/>
          <p:nvPr/>
        </p:nvSpPr>
        <p:spPr>
          <a:xfrm>
            <a:off x="2438400" y="0"/>
            <a:ext cx="381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Progress Check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DC36ADC5-7004-49C5-9BA9-A696E3A417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17" y="1"/>
            <a:ext cx="668383" cy="559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734634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FD84020-E4F0-4435-A1A3-BB00531AEFFA}"/>
              </a:ext>
            </a:extLst>
          </p:cNvPr>
          <p:cNvSpPr txBox="1"/>
          <p:nvPr/>
        </p:nvSpPr>
        <p:spPr>
          <a:xfrm>
            <a:off x="1423447" y="1527142"/>
            <a:ext cx="62216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What do you think might be common stressors for the following age groups…</a:t>
            </a: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0B8E52A2-D4DF-40C0-8350-256AC47AD2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1831572"/>
              </p:ext>
            </p:extLst>
          </p:nvPr>
        </p:nvGraphicFramePr>
        <p:xfrm>
          <a:off x="556181" y="3555737"/>
          <a:ext cx="7890234" cy="135562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15039">
                  <a:extLst>
                    <a:ext uri="{9D8B030D-6E8A-4147-A177-3AD203B41FA5}">
                      <a16:colId xmlns:a16="http://schemas.microsoft.com/office/drawing/2014/main" val="1374152097"/>
                    </a:ext>
                  </a:extLst>
                </a:gridCol>
                <a:gridCol w="1315039">
                  <a:extLst>
                    <a:ext uri="{9D8B030D-6E8A-4147-A177-3AD203B41FA5}">
                      <a16:colId xmlns:a16="http://schemas.microsoft.com/office/drawing/2014/main" val="3071872478"/>
                    </a:ext>
                  </a:extLst>
                </a:gridCol>
                <a:gridCol w="1315039">
                  <a:extLst>
                    <a:ext uri="{9D8B030D-6E8A-4147-A177-3AD203B41FA5}">
                      <a16:colId xmlns:a16="http://schemas.microsoft.com/office/drawing/2014/main" val="1501128511"/>
                    </a:ext>
                  </a:extLst>
                </a:gridCol>
                <a:gridCol w="1315039">
                  <a:extLst>
                    <a:ext uri="{9D8B030D-6E8A-4147-A177-3AD203B41FA5}">
                      <a16:colId xmlns:a16="http://schemas.microsoft.com/office/drawing/2014/main" val="3440378943"/>
                    </a:ext>
                  </a:extLst>
                </a:gridCol>
                <a:gridCol w="1315039">
                  <a:extLst>
                    <a:ext uri="{9D8B030D-6E8A-4147-A177-3AD203B41FA5}">
                      <a16:colId xmlns:a16="http://schemas.microsoft.com/office/drawing/2014/main" val="242462200"/>
                    </a:ext>
                  </a:extLst>
                </a:gridCol>
                <a:gridCol w="1315039">
                  <a:extLst>
                    <a:ext uri="{9D8B030D-6E8A-4147-A177-3AD203B41FA5}">
                      <a16:colId xmlns:a16="http://schemas.microsoft.com/office/drawing/2014/main" val="4133697844"/>
                    </a:ext>
                  </a:extLst>
                </a:gridCol>
              </a:tblGrid>
              <a:tr h="1355627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Children ages 1-5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Children aged 8-11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Young people aged 12-18</a:t>
                      </a: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Adults aged 25-35</a:t>
                      </a: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Adults aged 45-55</a:t>
                      </a:r>
                    </a:p>
                  </a:txBody>
                  <a:tcPr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Elderly people aged 60+</a:t>
                      </a: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9774797"/>
                  </a:ext>
                </a:extLst>
              </a:tr>
            </a:tbl>
          </a:graphicData>
        </a:graphic>
      </p:graphicFrame>
      <p:sp>
        <p:nvSpPr>
          <p:cNvPr id="5" name="Rectangle 9">
            <a:extLst>
              <a:ext uri="{FF2B5EF4-FFF2-40B4-BE49-F238E27FC236}">
                <a16:creationId xmlns:a16="http://schemas.microsoft.com/office/drawing/2014/main" id="{9223F776-4583-4F11-8D04-B5EEDE8E7B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786" y="635564"/>
            <a:ext cx="9144000" cy="69167"/>
          </a:xfrm>
          <a:prstGeom prst="rect">
            <a:avLst/>
          </a:prstGeom>
          <a:gradFill rotWithShape="1">
            <a:gsLst>
              <a:gs pos="0">
                <a:srgbClr val="FFF200"/>
              </a:gs>
              <a:gs pos="25000">
                <a:srgbClr val="FFF200"/>
              </a:gs>
              <a:gs pos="61000">
                <a:srgbClr val="FF7A00"/>
              </a:gs>
              <a:gs pos="100000">
                <a:srgbClr val="FF0300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64713954-351C-4101-808D-4C14A105C3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17" y="1"/>
            <a:ext cx="668383" cy="559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8414725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565</Words>
  <Application>Microsoft Office PowerPoint</Application>
  <PresentationFormat>On-screen Show (4:3)</PresentationFormat>
  <Paragraphs>132</Paragraphs>
  <Slides>22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Arial</vt:lpstr>
      <vt:lpstr>Calibri</vt:lpstr>
      <vt:lpstr>Calibri Light</vt:lpstr>
      <vt:lpstr>Comic Sans MS</vt:lpstr>
      <vt:lpstr>Frutiger W01</vt:lpstr>
      <vt:lpstr>Rockwell</vt:lpstr>
      <vt:lpstr>1_Office Theme</vt:lpstr>
      <vt:lpstr>3_Office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Katerina Lee</dc:creator>
  <cp:lastModifiedBy>Katerina Lee</cp:lastModifiedBy>
  <cp:revision>38</cp:revision>
  <dcterms:created xsi:type="dcterms:W3CDTF">2020-09-02T20:17:21Z</dcterms:created>
  <dcterms:modified xsi:type="dcterms:W3CDTF">2021-10-12T16:14:04Z</dcterms:modified>
</cp:coreProperties>
</file>