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ctiveX/activeX1.xml" ContentType="application/vnd.ms-office.activeX+xml"/>
  <Override PartName="/ppt/activeX/activeX2.xml" ContentType="application/vnd.ms-office.activeX+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ctiveX/activeX3.xml" ContentType="application/vnd.ms-office.activeX+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6" r:id="rId1"/>
    <p:sldMasterId id="2147483720" r:id="rId2"/>
    <p:sldMasterId id="2147483732" r:id="rId3"/>
  </p:sldMasterIdLst>
  <p:notesMasterIdLst>
    <p:notesMasterId r:id="rId22"/>
  </p:notesMasterIdLst>
  <p:sldIdLst>
    <p:sldId id="266" r:id="rId4"/>
    <p:sldId id="267" r:id="rId5"/>
    <p:sldId id="434" r:id="rId6"/>
    <p:sldId id="305" r:id="rId7"/>
    <p:sldId id="306" r:id="rId8"/>
    <p:sldId id="299" r:id="rId9"/>
    <p:sldId id="436" r:id="rId10"/>
    <p:sldId id="261" r:id="rId11"/>
    <p:sldId id="272" r:id="rId12"/>
    <p:sldId id="301" r:id="rId13"/>
    <p:sldId id="307" r:id="rId14"/>
    <p:sldId id="262" r:id="rId15"/>
    <p:sldId id="260" r:id="rId16"/>
    <p:sldId id="310" r:id="rId17"/>
    <p:sldId id="263" r:id="rId18"/>
    <p:sldId id="269" r:id="rId19"/>
    <p:sldId id="435" r:id="rId20"/>
    <p:sldId id="309" r:id="rId21"/>
  </p:sldIdLst>
  <p:sldSz cx="10691813" cy="7559675"/>
  <p:notesSz cx="6858000" cy="9144000"/>
  <p:embeddedFontLst>
    <p:embeddedFont>
      <p:font typeface="Calibri" panose="020F0502020204030204" pitchFamily="34" charset="0"/>
      <p:regular r:id="rId23"/>
      <p:bold r:id="rId24"/>
      <p:italic r:id="rId25"/>
      <p:boldItalic r:id="rId26"/>
    </p:embeddedFont>
    <p:embeddedFont>
      <p:font typeface="Calibri Light" panose="020F0302020204030204" pitchFamily="34" charset="0"/>
      <p:regular r:id="rId27"/>
      <p:italic r:id="rId28"/>
    </p:embeddedFont>
    <p:embeddedFont>
      <p:font typeface="Comic Sans MS" panose="030F0702030302020204" pitchFamily="66" charset="0"/>
      <p:regular r:id="rId29"/>
      <p:bold r:id="rId30"/>
      <p:italic r:id="rId31"/>
      <p:boldItalic r:id="rId32"/>
    </p:embeddedFont>
    <p:embeddedFont>
      <p:font typeface="Lato Black" panose="020F0502020204030203" pitchFamily="34" charset="0"/>
      <p:bold r:id="rId33"/>
      <p:boldItalic r:id="rId34"/>
    </p:embeddedFont>
    <p:embeddedFont>
      <p:font typeface="Lato Heavy" panose="020B0604020202020204" charset="0"/>
      <p:bold r:id="rId35"/>
      <p:boldItalic r:id="rId36"/>
    </p:embeddedFont>
    <p:embeddedFont>
      <p:font typeface="Lato Medium" panose="020F0502020204030203" pitchFamily="34" charset="0"/>
      <p:regular r:id="rId37"/>
      <p:italic r:id="rId38"/>
    </p:embeddedFont>
    <p:embeddedFont>
      <p:font typeface="Rockwell" panose="02060603020205020403" pitchFamily="18" charset="0"/>
      <p:regular r:id="rId39"/>
      <p:bold r:id="rId40"/>
      <p:italic r:id="rId41"/>
      <p:boldItalic r:id="rId4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p15:clr>
            <a:srgbClr val="A4A3A4"/>
          </p15:clr>
        </p15:guide>
        <p15:guide id="2" pos="336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nnah Brady" initials="HB" lastIdx="2" clrIdx="0"/>
  <p:cmAuthor id="1" name="Administrator"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C5EB"/>
    <a:srgbClr val="7AC4E8"/>
    <a:srgbClr val="FFFF66"/>
    <a:srgbClr val="FFFF99"/>
    <a:srgbClr val="AF1F8E"/>
    <a:srgbClr val="F15C38"/>
    <a:srgbClr val="D85231"/>
    <a:srgbClr val="7DB928"/>
    <a:srgbClr val="481F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71" autoAdjust="0"/>
    <p:restoredTop sz="81210" autoAdjust="0"/>
  </p:normalViewPr>
  <p:slideViewPr>
    <p:cSldViewPr snapToGrid="0">
      <p:cViewPr varScale="1">
        <p:scale>
          <a:sx n="65" d="100"/>
          <a:sy n="65" d="100"/>
        </p:scale>
        <p:origin x="1440" y="57"/>
      </p:cViewPr>
      <p:guideLst>
        <p:guide orient="horz" pos="2381"/>
        <p:guide pos="3367"/>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18.xml"/><Relationship Id="rId34" Type="http://schemas.openxmlformats.org/officeDocument/2006/relationships/font" Target="fonts/font12.fntdata"/><Relationship Id="rId42" Type="http://schemas.openxmlformats.org/officeDocument/2006/relationships/font" Target="fonts/font20.fntdata"/><Relationship Id="rId47"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9.fntdata"/><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commentAuthors" Target="commentAuthor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font" Target="fonts/font19.fntdata"/></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C5E12F-66DC-407B-AC21-AB36B710ED45}" type="datetimeFigureOut">
              <a:rPr lang="en-GB" smtClean="0"/>
              <a:t>12/10/2021</a:t>
            </a:fld>
            <a:endParaRPr lang="en-GB" dirty="0"/>
          </a:p>
        </p:txBody>
      </p:sp>
      <p:sp>
        <p:nvSpPr>
          <p:cNvPr id="4" name="Slide Image Placehold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650FC1-260F-4424-992A-5812BE705672}" type="slidenum">
              <a:rPr lang="en-GB" smtClean="0"/>
              <a:t>‹#›</a:t>
            </a:fld>
            <a:endParaRPr lang="en-GB" dirty="0"/>
          </a:p>
        </p:txBody>
      </p:sp>
    </p:spTree>
    <p:extLst>
      <p:ext uri="{BB962C8B-B14F-4D97-AF65-F5344CB8AC3E}">
        <p14:creationId xmlns:p14="http://schemas.microsoft.com/office/powerpoint/2010/main" val="2599667459"/>
      </p:ext>
    </p:extLst>
  </p:cSld>
  <p:clrMap bg1="lt1" tx1="dk1" bg2="lt2" tx2="dk2" accent1="accent1" accent2="accent2" accent3="accent3" accent4="accent4" accent5="accent5" accent6="accent6" hlink="hlink" folHlink="folHlink"/>
  <p:notesStyle>
    <a:lvl1pPr marL="0" algn="l" defTabSz="875943" rtl="0" eaLnBrk="1" latinLnBrk="0" hangingPunct="1">
      <a:defRPr sz="1149" kern="1200">
        <a:solidFill>
          <a:schemeClr val="tx1"/>
        </a:solidFill>
        <a:latin typeface="+mn-lt"/>
        <a:ea typeface="+mn-ea"/>
        <a:cs typeface="+mn-cs"/>
      </a:defRPr>
    </a:lvl1pPr>
    <a:lvl2pPr marL="437971" algn="l" defTabSz="875943" rtl="0" eaLnBrk="1" latinLnBrk="0" hangingPunct="1">
      <a:defRPr sz="1149" kern="1200">
        <a:solidFill>
          <a:schemeClr val="tx1"/>
        </a:solidFill>
        <a:latin typeface="+mn-lt"/>
        <a:ea typeface="+mn-ea"/>
        <a:cs typeface="+mn-cs"/>
      </a:defRPr>
    </a:lvl2pPr>
    <a:lvl3pPr marL="875943" algn="l" defTabSz="875943" rtl="0" eaLnBrk="1" latinLnBrk="0" hangingPunct="1">
      <a:defRPr sz="1149" kern="1200">
        <a:solidFill>
          <a:schemeClr val="tx1"/>
        </a:solidFill>
        <a:latin typeface="+mn-lt"/>
        <a:ea typeface="+mn-ea"/>
        <a:cs typeface="+mn-cs"/>
      </a:defRPr>
    </a:lvl3pPr>
    <a:lvl4pPr marL="1313915" algn="l" defTabSz="875943" rtl="0" eaLnBrk="1" latinLnBrk="0" hangingPunct="1">
      <a:defRPr sz="1149" kern="1200">
        <a:solidFill>
          <a:schemeClr val="tx1"/>
        </a:solidFill>
        <a:latin typeface="+mn-lt"/>
        <a:ea typeface="+mn-ea"/>
        <a:cs typeface="+mn-cs"/>
      </a:defRPr>
    </a:lvl4pPr>
    <a:lvl5pPr marL="1751887" algn="l" defTabSz="875943" rtl="0" eaLnBrk="1" latinLnBrk="0" hangingPunct="1">
      <a:defRPr sz="1149" kern="1200">
        <a:solidFill>
          <a:schemeClr val="tx1"/>
        </a:solidFill>
        <a:latin typeface="+mn-lt"/>
        <a:ea typeface="+mn-ea"/>
        <a:cs typeface="+mn-cs"/>
      </a:defRPr>
    </a:lvl5pPr>
    <a:lvl6pPr marL="2189858" algn="l" defTabSz="875943" rtl="0" eaLnBrk="1" latinLnBrk="0" hangingPunct="1">
      <a:defRPr sz="1149" kern="1200">
        <a:solidFill>
          <a:schemeClr val="tx1"/>
        </a:solidFill>
        <a:latin typeface="+mn-lt"/>
        <a:ea typeface="+mn-ea"/>
        <a:cs typeface="+mn-cs"/>
      </a:defRPr>
    </a:lvl6pPr>
    <a:lvl7pPr marL="2627829" algn="l" defTabSz="875943" rtl="0" eaLnBrk="1" latinLnBrk="0" hangingPunct="1">
      <a:defRPr sz="1149" kern="1200">
        <a:solidFill>
          <a:schemeClr val="tx1"/>
        </a:solidFill>
        <a:latin typeface="+mn-lt"/>
        <a:ea typeface="+mn-ea"/>
        <a:cs typeface="+mn-cs"/>
      </a:defRPr>
    </a:lvl7pPr>
    <a:lvl8pPr marL="3065802" algn="l" defTabSz="875943" rtl="0" eaLnBrk="1" latinLnBrk="0" hangingPunct="1">
      <a:defRPr sz="1149" kern="1200">
        <a:solidFill>
          <a:schemeClr val="tx1"/>
        </a:solidFill>
        <a:latin typeface="+mn-lt"/>
        <a:ea typeface="+mn-ea"/>
        <a:cs typeface="+mn-cs"/>
      </a:defRPr>
    </a:lvl8pPr>
    <a:lvl9pPr marL="3503773" algn="l" defTabSz="875943" rtl="0" eaLnBrk="1" latinLnBrk="0" hangingPunct="1">
      <a:defRPr sz="114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hildline.org.uk/"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DC261D-3C57-4945-AFF5-51B5D20EE65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62913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All students write suggestions on sticky notes or in groups as a list on sheets of paper.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You (or the students themselves) can review the collection of post-its and turn them into a wall display. </a:t>
            </a:r>
          </a:p>
          <a:p>
            <a:endParaRPr lang="en-GB" dirty="0"/>
          </a:p>
          <a:p>
            <a:pPr marL="171450" indent="-171450">
              <a:buFont typeface="Arial" panose="020B0604020202020204" pitchFamily="34" charset="0"/>
              <a:buChar char="•"/>
            </a:pPr>
            <a:r>
              <a:rPr lang="en-GB" dirty="0"/>
              <a:t>Remember to reinforce the message that students must reach out to trusted adults or friends if they are experiencing bullying or suspect that someone they know is being bullied – either in person or online.</a:t>
            </a:r>
          </a:p>
        </p:txBody>
      </p:sp>
      <p:sp>
        <p:nvSpPr>
          <p:cNvPr id="4" name="Slide Number Placeholder 3"/>
          <p:cNvSpPr>
            <a:spLocks noGrp="1"/>
          </p:cNvSpPr>
          <p:nvPr>
            <p:ph type="sldNum" sz="quarter" idx="10"/>
          </p:nvPr>
        </p:nvSpPr>
        <p:spPr/>
        <p:txBody>
          <a:bodyPr/>
          <a:lstStyle/>
          <a:p>
            <a:fld id="{42650FC1-260F-4424-992A-5812BE705672}" type="slidenum">
              <a:rPr lang="en-GB" smtClean="0"/>
              <a:t>15</a:t>
            </a:fld>
            <a:endParaRPr lang="en-GB" dirty="0"/>
          </a:p>
        </p:txBody>
      </p:sp>
    </p:spTree>
    <p:extLst>
      <p:ext uri="{BB962C8B-B14F-4D97-AF65-F5344CB8AC3E}">
        <p14:creationId xmlns:p14="http://schemas.microsoft.com/office/powerpoint/2010/main" val="3989409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Remember to reinforce the message that students must reach out to trusted adults or friends if they are experiencing bullying or suspect that someone they know is being bullied – either in person or online.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Signpost </a:t>
            </a:r>
            <a:r>
              <a:rPr lang="en-GB" sz="1149" b="0" i="0" u="none" strike="noStrike" kern="1200" baseline="0" dirty="0">
                <a:solidFill>
                  <a:schemeClr val="tx1"/>
                </a:solidFill>
                <a:latin typeface="+mn-lt"/>
                <a:ea typeface="+mn-ea"/>
                <a:cs typeface="+mn-cs"/>
              </a:rPr>
              <a:t>students to Childline</a:t>
            </a:r>
            <a:r>
              <a:rPr lang="en-GB" sz="1149" b="0" i="1" u="none" strike="noStrike" kern="1200" baseline="0" dirty="0">
                <a:solidFill>
                  <a:schemeClr val="tx1"/>
                </a:solidFill>
                <a:latin typeface="+mn-lt"/>
                <a:ea typeface="+mn-ea"/>
                <a:cs typeface="+mn-cs"/>
              </a:rPr>
              <a:t> </a:t>
            </a:r>
            <a:r>
              <a:rPr lang="en-GB" sz="1149" b="0" i="0" u="none" strike="noStrike" kern="1200" baseline="0" dirty="0">
                <a:solidFill>
                  <a:schemeClr val="tx1"/>
                </a:solidFill>
                <a:latin typeface="+mn-lt"/>
                <a:ea typeface="+mn-ea"/>
                <a:cs typeface="+mn-cs"/>
              </a:rPr>
              <a:t>(</a:t>
            </a:r>
            <a:r>
              <a:rPr lang="en-GB" sz="1200" b="0" u="sng" dirty="0">
                <a:solidFill>
                  <a:srgbClr val="0000FF"/>
                </a:solidFill>
                <a:uFill>
                  <a:solidFill>
                    <a:srgbClr val="0000FF"/>
                  </a:solidFill>
                </a:uFill>
                <a:latin typeface="Lato Medium" panose="020F0502020204030203" pitchFamily="34" charset="0"/>
                <a:ea typeface="Lato Medium" panose="020F0502020204030203" pitchFamily="34" charset="0"/>
                <a:cs typeface="Lato Medium" panose="020F0502020204030203" pitchFamily="34" charset="0"/>
                <a:hlinkClick r:id="rId3"/>
              </a:rPr>
              <a:t>h</a:t>
            </a:r>
            <a:r>
              <a:rPr lang="en-GB" sz="1200" u="sng" dirty="0">
                <a:solidFill>
                  <a:srgbClr val="0000FF"/>
                </a:solidFill>
                <a:uFill>
                  <a:solidFill>
                    <a:srgbClr val="0000FF"/>
                  </a:solidFill>
                </a:uFill>
                <a:latin typeface="Lato Medium" panose="020F0502020204030203" pitchFamily="34" charset="0"/>
                <a:ea typeface="Lato Medium" panose="020F0502020204030203" pitchFamily="34" charset="0"/>
                <a:cs typeface="Lato Medium" panose="020F0502020204030203" pitchFamily="34" charset="0"/>
                <a:hlinkClick r:id="rId3"/>
              </a:rPr>
              <a:t>ttps://www.childline.org.uk/</a:t>
            </a:r>
            <a:r>
              <a:rPr lang="en-GB" sz="1200" b="0" u="sng" dirty="0">
                <a:solidFill>
                  <a:srgbClr val="0000FF"/>
                </a:solidFill>
                <a:uFill>
                  <a:solidFill>
                    <a:srgbClr val="0000FF"/>
                  </a:solidFill>
                </a:uFill>
                <a:latin typeface="Lato Medium" panose="020F0502020204030203" pitchFamily="34" charset="0"/>
                <a:ea typeface="Lato Medium" panose="020F0502020204030203" pitchFamily="34" charset="0"/>
                <a:cs typeface="Lato Medium" panose="020F0502020204030203" pitchFamily="34" charset="0"/>
              </a:rPr>
              <a:t>)</a:t>
            </a:r>
            <a:r>
              <a:rPr lang="en-GB" sz="1149" b="0" i="0" u="none" strike="noStrike" kern="1200" baseline="0" dirty="0">
                <a:solidFill>
                  <a:schemeClr val="tx1"/>
                </a:solidFill>
                <a:latin typeface="+mn-lt"/>
                <a:ea typeface="+mn-ea"/>
                <a:cs typeface="+mn-cs"/>
              </a:rPr>
              <a:t> and their pastoral system in school, such as their form tutor, head of year or school nurse.</a:t>
            </a:r>
            <a:endParaRPr lang="en-GB" dirty="0"/>
          </a:p>
        </p:txBody>
      </p:sp>
      <p:sp>
        <p:nvSpPr>
          <p:cNvPr id="4" name="Slide Number Placeholder 3"/>
          <p:cNvSpPr>
            <a:spLocks noGrp="1"/>
          </p:cNvSpPr>
          <p:nvPr>
            <p:ph type="sldNum" sz="quarter" idx="10"/>
          </p:nvPr>
        </p:nvSpPr>
        <p:spPr/>
        <p:txBody>
          <a:bodyPr/>
          <a:lstStyle/>
          <a:p>
            <a:fld id="{42650FC1-260F-4424-992A-5812BE705672}" type="slidenum">
              <a:rPr lang="en-GB" smtClean="0"/>
              <a:t>16</a:t>
            </a:fld>
            <a:endParaRPr lang="en-GB" dirty="0"/>
          </a:p>
        </p:txBody>
      </p:sp>
    </p:spTree>
    <p:extLst>
      <p:ext uri="{BB962C8B-B14F-4D97-AF65-F5344CB8AC3E}">
        <p14:creationId xmlns:p14="http://schemas.microsoft.com/office/powerpoint/2010/main" val="483089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DC261D-3C57-4945-AFF5-51B5D20EE65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5904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Play the video before students write their pledge for a final message and inspiration.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D138FF-9B2A-4783-A520-83C4D0A9004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5208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DC261D-3C57-4945-AFF5-51B5D20EE65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6463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DC261D-3C57-4945-AFF5-51B5D20EE65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0377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DC261D-3C57-4945-AFF5-51B5D20EE65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2913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Q2. To keep the peace</a:t>
            </a:r>
          </a:p>
          <a:p>
            <a:r>
              <a:rPr lang="en-GB" dirty="0"/>
              <a:t>To maintain public order</a:t>
            </a:r>
          </a:p>
          <a:p>
            <a:r>
              <a:rPr lang="en-GB" dirty="0"/>
              <a:t>To prevent bad behaviour resolve disputes</a:t>
            </a:r>
          </a:p>
          <a:p>
            <a:r>
              <a:rPr lang="en-GB" dirty="0"/>
              <a:t>To make</a:t>
            </a:r>
            <a:r>
              <a:rPr lang="en-GB" baseline="0" dirty="0"/>
              <a:t> everyday situations more fair.</a:t>
            </a: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DC261D-3C57-4945-AFF5-51B5D20EE65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4934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87594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p:txBody>
      </p:sp>
      <p:sp>
        <p:nvSpPr>
          <p:cNvPr id="4" name="Slide Number Placeholder 3"/>
          <p:cNvSpPr>
            <a:spLocks noGrp="1"/>
          </p:cNvSpPr>
          <p:nvPr>
            <p:ph type="sldNum" sz="quarter" idx="10"/>
          </p:nvPr>
        </p:nvSpPr>
        <p:spPr/>
        <p:txBody>
          <a:bodyPr/>
          <a:lstStyle/>
          <a:p>
            <a:fld id="{42650FC1-260F-4424-992A-5812BE705672}" type="slidenum">
              <a:rPr lang="en-GB" smtClean="0"/>
              <a:t>12</a:t>
            </a:fld>
            <a:endParaRPr lang="en-GB" dirty="0"/>
          </a:p>
        </p:txBody>
      </p:sp>
    </p:spTree>
    <p:extLst>
      <p:ext uri="{BB962C8B-B14F-4D97-AF65-F5344CB8AC3E}">
        <p14:creationId xmlns:p14="http://schemas.microsoft.com/office/powerpoint/2010/main" val="2671089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SzPct val="100000"/>
              <a:buFont typeface="Arial" panose="020B0604020202020204" pitchFamily="34" charset="0"/>
              <a:buChar char="•"/>
            </a:pPr>
            <a:r>
              <a:rPr lang="en-GB" dirty="0"/>
              <a:t>Direct students to the Rise Above website for ideas.</a:t>
            </a:r>
            <a:r>
              <a:rPr lang="en-GB" baseline="0" dirty="0"/>
              <a:t> </a:t>
            </a:r>
            <a:r>
              <a:rPr lang="en-GB" dirty="0"/>
              <a:t>If devices are not available for students to use, they can discuss in groups using their own knowledge. </a:t>
            </a:r>
          </a:p>
          <a:p>
            <a:endParaRPr lang="en-GB" dirty="0"/>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Students can create their own diagram or complete in groups. You can direct each pair/group to a scenario or allow students to choose</a:t>
            </a:r>
            <a:r>
              <a:rPr lang="en-GB" baseline="0" dirty="0"/>
              <a:t> their own.</a:t>
            </a:r>
            <a:endParaRPr lang="en-GB" dirty="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42650FC1-260F-4424-992A-5812BE705672}" type="slidenum">
              <a:rPr lang="en-GB" smtClean="0"/>
              <a:t>13</a:t>
            </a:fld>
            <a:endParaRPr lang="en-GB" dirty="0"/>
          </a:p>
        </p:txBody>
      </p:sp>
    </p:spTree>
    <p:extLst>
      <p:ext uri="{BB962C8B-B14F-4D97-AF65-F5344CB8AC3E}">
        <p14:creationId xmlns:p14="http://schemas.microsoft.com/office/powerpoint/2010/main" val="3935225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Q2. To keep the peace</a:t>
            </a:r>
          </a:p>
          <a:p>
            <a:r>
              <a:rPr lang="en-GB" dirty="0"/>
              <a:t>To maintain public order</a:t>
            </a:r>
          </a:p>
          <a:p>
            <a:r>
              <a:rPr lang="en-GB" dirty="0"/>
              <a:t>To prevent bad behaviour resolve disputes</a:t>
            </a:r>
          </a:p>
          <a:p>
            <a:r>
              <a:rPr lang="en-GB" dirty="0"/>
              <a:t>To make</a:t>
            </a:r>
            <a:r>
              <a:rPr lang="en-GB" baseline="0" dirty="0"/>
              <a:t> everyday situations more fair.</a:t>
            </a: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DC261D-3C57-4945-AFF5-51B5D20EE65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59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en-US"/>
              <a:t>Click to edit Master title style</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2EDEC1-B61F-45AE-83A4-EE631E533697}" type="datetimeFigureOut">
              <a:rPr lang="en-GB" smtClean="0"/>
              <a:t>12/10/2021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BE436C3-05CB-4498-8985-9F735CFB4F6F}" type="slidenum">
              <a:rPr lang="en-GB" smtClean="0"/>
              <a:t>‹#›</a:t>
            </a:fld>
            <a:endParaRPr lang="en-GB" dirty="0"/>
          </a:p>
        </p:txBody>
      </p:sp>
    </p:spTree>
    <p:extLst>
      <p:ext uri="{BB962C8B-B14F-4D97-AF65-F5344CB8AC3E}">
        <p14:creationId xmlns:p14="http://schemas.microsoft.com/office/powerpoint/2010/main" val="81008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2EDEC1-B61F-45AE-83A4-EE631E533697}" type="datetimeFigureOut">
              <a:rPr lang="en-GB" smtClean="0"/>
              <a:t>12/10/2021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BE436C3-05CB-4498-8985-9F735CFB4F6F}" type="slidenum">
              <a:rPr lang="en-GB" smtClean="0"/>
              <a:t>‹#›</a:t>
            </a:fld>
            <a:endParaRPr lang="en-GB" dirty="0"/>
          </a:p>
        </p:txBody>
      </p:sp>
    </p:spTree>
    <p:extLst>
      <p:ext uri="{BB962C8B-B14F-4D97-AF65-F5344CB8AC3E}">
        <p14:creationId xmlns:p14="http://schemas.microsoft.com/office/powerpoint/2010/main" val="3028715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2EDEC1-B61F-45AE-83A4-EE631E533697}" type="datetimeFigureOut">
              <a:rPr lang="en-GB" smtClean="0"/>
              <a:t>12/10/2021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BE436C3-05CB-4498-8985-9F735CFB4F6F}" type="slidenum">
              <a:rPr lang="en-GB" smtClean="0"/>
              <a:t>‹#›</a:t>
            </a:fld>
            <a:endParaRPr lang="en-GB" dirty="0"/>
          </a:p>
        </p:txBody>
      </p:sp>
    </p:spTree>
    <p:extLst>
      <p:ext uri="{BB962C8B-B14F-4D97-AF65-F5344CB8AC3E}">
        <p14:creationId xmlns:p14="http://schemas.microsoft.com/office/powerpoint/2010/main" val="3169424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886" y="2348402"/>
            <a:ext cx="9088041" cy="1620430"/>
          </a:xfrm>
        </p:spPr>
        <p:txBody>
          <a:bodyPr/>
          <a:lstStyle/>
          <a:p>
            <a:r>
              <a:rPr lang="en-US"/>
              <a:t>Click to edit Master title style</a:t>
            </a:r>
            <a:endParaRPr lang="en-GB"/>
          </a:p>
        </p:txBody>
      </p:sp>
      <p:sp>
        <p:nvSpPr>
          <p:cNvPr id="3" name="Subtitle 2"/>
          <p:cNvSpPr>
            <a:spLocks noGrp="1"/>
          </p:cNvSpPr>
          <p:nvPr>
            <p:ph type="subTitle" idx="1"/>
          </p:nvPr>
        </p:nvSpPr>
        <p:spPr>
          <a:xfrm>
            <a:off x="1603772" y="4283816"/>
            <a:ext cx="7484269" cy="1931917"/>
          </a:xfrm>
        </p:spPr>
        <p:txBody>
          <a:bodyPr/>
          <a:lstStyle>
            <a:lvl1pPr marL="0" indent="0" algn="ctr">
              <a:buNone/>
              <a:defRPr>
                <a:solidFill>
                  <a:schemeClr val="tx1">
                    <a:tint val="75000"/>
                  </a:schemeClr>
                </a:solidFill>
              </a:defRPr>
            </a:lvl1pPr>
            <a:lvl2pPr marL="377979" indent="0" algn="ctr">
              <a:buNone/>
              <a:defRPr>
                <a:solidFill>
                  <a:schemeClr val="tx1">
                    <a:tint val="75000"/>
                  </a:schemeClr>
                </a:solidFill>
              </a:defRPr>
            </a:lvl2pPr>
            <a:lvl3pPr marL="755957" indent="0" algn="ctr">
              <a:buNone/>
              <a:defRPr>
                <a:solidFill>
                  <a:schemeClr val="tx1">
                    <a:tint val="75000"/>
                  </a:schemeClr>
                </a:solidFill>
              </a:defRPr>
            </a:lvl3pPr>
            <a:lvl4pPr marL="1133936" indent="0" algn="ctr">
              <a:buNone/>
              <a:defRPr>
                <a:solidFill>
                  <a:schemeClr val="tx1">
                    <a:tint val="75000"/>
                  </a:schemeClr>
                </a:solidFill>
              </a:defRPr>
            </a:lvl4pPr>
            <a:lvl5pPr marL="1511915" indent="0" algn="ctr">
              <a:buNone/>
              <a:defRPr>
                <a:solidFill>
                  <a:schemeClr val="tx1">
                    <a:tint val="75000"/>
                  </a:schemeClr>
                </a:solidFill>
              </a:defRPr>
            </a:lvl5pPr>
            <a:lvl6pPr marL="1889893" indent="0" algn="ctr">
              <a:buNone/>
              <a:defRPr>
                <a:solidFill>
                  <a:schemeClr val="tx1">
                    <a:tint val="75000"/>
                  </a:schemeClr>
                </a:solidFill>
              </a:defRPr>
            </a:lvl6pPr>
            <a:lvl7pPr marL="2267872" indent="0" algn="ctr">
              <a:buNone/>
              <a:defRPr>
                <a:solidFill>
                  <a:schemeClr val="tx1">
                    <a:tint val="75000"/>
                  </a:schemeClr>
                </a:solidFill>
              </a:defRPr>
            </a:lvl7pPr>
            <a:lvl8pPr marL="2645851" indent="0" algn="ctr">
              <a:buNone/>
              <a:defRPr>
                <a:solidFill>
                  <a:schemeClr val="tx1">
                    <a:tint val="75000"/>
                  </a:schemeClr>
                </a:solidFill>
              </a:defRPr>
            </a:lvl8pPr>
            <a:lvl9pPr marL="3023829"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7CD7621-CB89-4583-8A50-A1A80FAA1D17}" type="datetimeFigureOut">
              <a:rPr lang="en-GB" smtClean="0"/>
              <a:t>12/10/2021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F5E976-8FCE-4899-858F-36790C1C0AE6}" type="slidenum">
              <a:rPr lang="en-GB" smtClean="0"/>
              <a:t>‹#›</a:t>
            </a:fld>
            <a:endParaRPr lang="en-GB"/>
          </a:p>
        </p:txBody>
      </p:sp>
    </p:spTree>
    <p:extLst>
      <p:ext uri="{BB962C8B-B14F-4D97-AF65-F5344CB8AC3E}">
        <p14:creationId xmlns:p14="http://schemas.microsoft.com/office/powerpoint/2010/main" val="4568807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7CD7621-CB89-4583-8A50-A1A80FAA1D17}" type="datetimeFigureOut">
              <a:rPr lang="en-GB" smtClean="0"/>
              <a:t>12/10/2021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F5E976-8FCE-4899-858F-36790C1C0AE6}" type="slidenum">
              <a:rPr lang="en-GB" smtClean="0"/>
              <a:t>‹#›</a:t>
            </a:fld>
            <a:endParaRPr lang="en-GB"/>
          </a:p>
        </p:txBody>
      </p:sp>
    </p:spTree>
    <p:extLst>
      <p:ext uri="{BB962C8B-B14F-4D97-AF65-F5344CB8AC3E}">
        <p14:creationId xmlns:p14="http://schemas.microsoft.com/office/powerpoint/2010/main" val="34242729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580" y="4857794"/>
            <a:ext cx="9088041" cy="1501435"/>
          </a:xfrm>
        </p:spPr>
        <p:txBody>
          <a:bodyPr anchor="t"/>
          <a:lstStyle>
            <a:lvl1pPr algn="l">
              <a:defRPr sz="3307" b="1" cap="all"/>
            </a:lvl1pPr>
          </a:lstStyle>
          <a:p>
            <a:r>
              <a:rPr lang="en-US"/>
              <a:t>Click to edit Master title style</a:t>
            </a:r>
            <a:endParaRPr lang="en-GB"/>
          </a:p>
        </p:txBody>
      </p:sp>
      <p:sp>
        <p:nvSpPr>
          <p:cNvPr id="3" name="Text Placeholder 2"/>
          <p:cNvSpPr>
            <a:spLocks noGrp="1"/>
          </p:cNvSpPr>
          <p:nvPr>
            <p:ph type="body" idx="1"/>
          </p:nvPr>
        </p:nvSpPr>
        <p:spPr>
          <a:xfrm>
            <a:off x="844580" y="3204114"/>
            <a:ext cx="9088041" cy="1653678"/>
          </a:xfrm>
        </p:spPr>
        <p:txBody>
          <a:bodyPr anchor="b"/>
          <a:lstStyle>
            <a:lvl1pPr marL="0" indent="0">
              <a:buNone/>
              <a:defRPr sz="1653">
                <a:solidFill>
                  <a:schemeClr val="tx1">
                    <a:tint val="75000"/>
                  </a:schemeClr>
                </a:solidFill>
              </a:defRPr>
            </a:lvl1pPr>
            <a:lvl2pPr marL="377979" indent="0">
              <a:buNone/>
              <a:defRPr sz="1488">
                <a:solidFill>
                  <a:schemeClr val="tx1">
                    <a:tint val="75000"/>
                  </a:schemeClr>
                </a:solidFill>
              </a:defRPr>
            </a:lvl2pPr>
            <a:lvl3pPr marL="755957" indent="0">
              <a:buNone/>
              <a:defRPr sz="1323">
                <a:solidFill>
                  <a:schemeClr val="tx1">
                    <a:tint val="75000"/>
                  </a:schemeClr>
                </a:solidFill>
              </a:defRPr>
            </a:lvl3pPr>
            <a:lvl4pPr marL="1133936" indent="0">
              <a:buNone/>
              <a:defRPr sz="1157">
                <a:solidFill>
                  <a:schemeClr val="tx1">
                    <a:tint val="75000"/>
                  </a:schemeClr>
                </a:solidFill>
              </a:defRPr>
            </a:lvl4pPr>
            <a:lvl5pPr marL="1511915" indent="0">
              <a:buNone/>
              <a:defRPr sz="1157">
                <a:solidFill>
                  <a:schemeClr val="tx1">
                    <a:tint val="75000"/>
                  </a:schemeClr>
                </a:solidFill>
              </a:defRPr>
            </a:lvl5pPr>
            <a:lvl6pPr marL="1889893" indent="0">
              <a:buNone/>
              <a:defRPr sz="1157">
                <a:solidFill>
                  <a:schemeClr val="tx1">
                    <a:tint val="75000"/>
                  </a:schemeClr>
                </a:solidFill>
              </a:defRPr>
            </a:lvl6pPr>
            <a:lvl7pPr marL="2267872" indent="0">
              <a:buNone/>
              <a:defRPr sz="1157">
                <a:solidFill>
                  <a:schemeClr val="tx1">
                    <a:tint val="75000"/>
                  </a:schemeClr>
                </a:solidFill>
              </a:defRPr>
            </a:lvl7pPr>
            <a:lvl8pPr marL="2645851" indent="0">
              <a:buNone/>
              <a:defRPr sz="1157">
                <a:solidFill>
                  <a:schemeClr val="tx1">
                    <a:tint val="75000"/>
                  </a:schemeClr>
                </a:solidFill>
              </a:defRPr>
            </a:lvl8pPr>
            <a:lvl9pPr marL="3023829" indent="0">
              <a:buNone/>
              <a:defRPr sz="115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CD7621-CB89-4583-8A50-A1A80FAA1D17}" type="datetimeFigureOut">
              <a:rPr lang="en-GB" smtClean="0"/>
              <a:t>12/10/2021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F5E976-8FCE-4899-858F-36790C1C0AE6}" type="slidenum">
              <a:rPr lang="en-GB" smtClean="0"/>
              <a:t>‹#›</a:t>
            </a:fld>
            <a:endParaRPr lang="en-GB"/>
          </a:p>
        </p:txBody>
      </p:sp>
    </p:spTree>
    <p:extLst>
      <p:ext uri="{BB962C8B-B14F-4D97-AF65-F5344CB8AC3E}">
        <p14:creationId xmlns:p14="http://schemas.microsoft.com/office/powerpoint/2010/main" val="40463035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34591" y="1763927"/>
            <a:ext cx="4722217" cy="4989036"/>
          </a:xfrm>
        </p:spPr>
        <p:txBody>
          <a:bodyPr/>
          <a:lstStyle>
            <a:lvl1pPr>
              <a:defRPr sz="2315"/>
            </a:lvl1pPr>
            <a:lvl2pPr>
              <a:defRPr sz="1984"/>
            </a:lvl2pPr>
            <a:lvl3pPr>
              <a:defRPr sz="1653"/>
            </a:lvl3pPr>
            <a:lvl4pPr>
              <a:defRPr sz="1488"/>
            </a:lvl4pPr>
            <a:lvl5pPr>
              <a:defRPr sz="1488"/>
            </a:lvl5pPr>
            <a:lvl6pPr>
              <a:defRPr sz="1488"/>
            </a:lvl6pPr>
            <a:lvl7pPr>
              <a:defRPr sz="1488"/>
            </a:lvl7pPr>
            <a:lvl8pPr>
              <a:defRPr sz="1488"/>
            </a:lvl8pPr>
            <a:lvl9pPr>
              <a:defRPr sz="14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435005" y="1763927"/>
            <a:ext cx="4722217" cy="4989036"/>
          </a:xfrm>
        </p:spPr>
        <p:txBody>
          <a:bodyPr/>
          <a:lstStyle>
            <a:lvl1pPr>
              <a:defRPr sz="2315"/>
            </a:lvl1pPr>
            <a:lvl2pPr>
              <a:defRPr sz="1984"/>
            </a:lvl2pPr>
            <a:lvl3pPr>
              <a:defRPr sz="1653"/>
            </a:lvl3pPr>
            <a:lvl4pPr>
              <a:defRPr sz="1488"/>
            </a:lvl4pPr>
            <a:lvl5pPr>
              <a:defRPr sz="1488"/>
            </a:lvl5pPr>
            <a:lvl6pPr>
              <a:defRPr sz="1488"/>
            </a:lvl6pPr>
            <a:lvl7pPr>
              <a:defRPr sz="1488"/>
            </a:lvl7pPr>
            <a:lvl8pPr>
              <a:defRPr sz="1488"/>
            </a:lvl8pPr>
            <a:lvl9pPr>
              <a:defRPr sz="14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7CD7621-CB89-4583-8A50-A1A80FAA1D17}" type="datetimeFigureOut">
              <a:rPr lang="en-GB" smtClean="0"/>
              <a:t>12/10/2021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F5E976-8FCE-4899-858F-36790C1C0AE6}" type="slidenum">
              <a:rPr lang="en-GB" smtClean="0"/>
              <a:t>‹#›</a:t>
            </a:fld>
            <a:endParaRPr lang="en-GB"/>
          </a:p>
        </p:txBody>
      </p:sp>
    </p:spTree>
    <p:extLst>
      <p:ext uri="{BB962C8B-B14F-4D97-AF65-F5344CB8AC3E}">
        <p14:creationId xmlns:p14="http://schemas.microsoft.com/office/powerpoint/2010/main" val="683663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534591" y="1692178"/>
            <a:ext cx="4724074" cy="705219"/>
          </a:xfrm>
        </p:spPr>
        <p:txBody>
          <a:bodyPr anchor="b"/>
          <a:lstStyle>
            <a:lvl1pPr marL="0" indent="0">
              <a:buNone/>
              <a:defRPr sz="1984" b="1"/>
            </a:lvl1pPr>
            <a:lvl2pPr marL="377979" indent="0">
              <a:buNone/>
              <a:defRPr sz="1653" b="1"/>
            </a:lvl2pPr>
            <a:lvl3pPr marL="755957" indent="0">
              <a:buNone/>
              <a:defRPr sz="1488" b="1"/>
            </a:lvl3pPr>
            <a:lvl4pPr marL="1133936" indent="0">
              <a:buNone/>
              <a:defRPr sz="1323" b="1"/>
            </a:lvl4pPr>
            <a:lvl5pPr marL="1511915" indent="0">
              <a:buNone/>
              <a:defRPr sz="1323" b="1"/>
            </a:lvl5pPr>
            <a:lvl6pPr marL="1889893" indent="0">
              <a:buNone/>
              <a:defRPr sz="1323" b="1"/>
            </a:lvl6pPr>
            <a:lvl7pPr marL="2267872" indent="0">
              <a:buNone/>
              <a:defRPr sz="1323" b="1"/>
            </a:lvl7pPr>
            <a:lvl8pPr marL="2645851" indent="0">
              <a:buNone/>
              <a:defRPr sz="1323" b="1"/>
            </a:lvl8pPr>
            <a:lvl9pPr marL="3023829" indent="0">
              <a:buNone/>
              <a:defRPr sz="1323" b="1"/>
            </a:lvl9pPr>
          </a:lstStyle>
          <a:p>
            <a:pPr lvl="0"/>
            <a:r>
              <a:rPr lang="en-US"/>
              <a:t>Click to edit Master text styles</a:t>
            </a:r>
          </a:p>
        </p:txBody>
      </p:sp>
      <p:sp>
        <p:nvSpPr>
          <p:cNvPr id="4" name="Content Placeholder 3"/>
          <p:cNvSpPr>
            <a:spLocks noGrp="1"/>
          </p:cNvSpPr>
          <p:nvPr>
            <p:ph sz="half" idx="2"/>
          </p:nvPr>
        </p:nvSpPr>
        <p:spPr>
          <a:xfrm>
            <a:off x="534591" y="2397397"/>
            <a:ext cx="4724074" cy="4355563"/>
          </a:xfrm>
        </p:spPr>
        <p:txBody>
          <a:bodyPr/>
          <a:lstStyle>
            <a:lvl1pPr>
              <a:defRPr sz="1984"/>
            </a:lvl1pPr>
            <a:lvl2pPr>
              <a:defRPr sz="1653"/>
            </a:lvl2pPr>
            <a:lvl3pPr>
              <a:defRPr sz="1488"/>
            </a:lvl3pPr>
            <a:lvl4pPr>
              <a:defRPr sz="1323"/>
            </a:lvl4pPr>
            <a:lvl5pPr>
              <a:defRPr sz="1323"/>
            </a:lvl5pPr>
            <a:lvl6pPr>
              <a:defRPr sz="1323"/>
            </a:lvl6pPr>
            <a:lvl7pPr>
              <a:defRPr sz="1323"/>
            </a:lvl7pPr>
            <a:lvl8pPr>
              <a:defRPr sz="1323"/>
            </a:lvl8pPr>
            <a:lvl9pPr>
              <a:defRPr sz="132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431294" y="1692178"/>
            <a:ext cx="4725930" cy="705219"/>
          </a:xfrm>
        </p:spPr>
        <p:txBody>
          <a:bodyPr anchor="b"/>
          <a:lstStyle>
            <a:lvl1pPr marL="0" indent="0">
              <a:buNone/>
              <a:defRPr sz="1984" b="1"/>
            </a:lvl1pPr>
            <a:lvl2pPr marL="377979" indent="0">
              <a:buNone/>
              <a:defRPr sz="1653" b="1"/>
            </a:lvl2pPr>
            <a:lvl3pPr marL="755957" indent="0">
              <a:buNone/>
              <a:defRPr sz="1488" b="1"/>
            </a:lvl3pPr>
            <a:lvl4pPr marL="1133936" indent="0">
              <a:buNone/>
              <a:defRPr sz="1323" b="1"/>
            </a:lvl4pPr>
            <a:lvl5pPr marL="1511915" indent="0">
              <a:buNone/>
              <a:defRPr sz="1323" b="1"/>
            </a:lvl5pPr>
            <a:lvl6pPr marL="1889893" indent="0">
              <a:buNone/>
              <a:defRPr sz="1323" b="1"/>
            </a:lvl6pPr>
            <a:lvl7pPr marL="2267872" indent="0">
              <a:buNone/>
              <a:defRPr sz="1323" b="1"/>
            </a:lvl7pPr>
            <a:lvl8pPr marL="2645851" indent="0">
              <a:buNone/>
              <a:defRPr sz="1323" b="1"/>
            </a:lvl8pPr>
            <a:lvl9pPr marL="3023829" indent="0">
              <a:buNone/>
              <a:defRPr sz="1323" b="1"/>
            </a:lvl9pPr>
          </a:lstStyle>
          <a:p>
            <a:pPr lvl="0"/>
            <a:r>
              <a:rPr lang="en-US"/>
              <a:t>Click to edit Master text styles</a:t>
            </a:r>
          </a:p>
        </p:txBody>
      </p:sp>
      <p:sp>
        <p:nvSpPr>
          <p:cNvPr id="6" name="Content Placeholder 5"/>
          <p:cNvSpPr>
            <a:spLocks noGrp="1"/>
          </p:cNvSpPr>
          <p:nvPr>
            <p:ph sz="quarter" idx="4"/>
          </p:nvPr>
        </p:nvSpPr>
        <p:spPr>
          <a:xfrm>
            <a:off x="5431294" y="2397397"/>
            <a:ext cx="4725930" cy="4355563"/>
          </a:xfrm>
        </p:spPr>
        <p:txBody>
          <a:bodyPr/>
          <a:lstStyle>
            <a:lvl1pPr>
              <a:defRPr sz="1984"/>
            </a:lvl1pPr>
            <a:lvl2pPr>
              <a:defRPr sz="1653"/>
            </a:lvl2pPr>
            <a:lvl3pPr>
              <a:defRPr sz="1488"/>
            </a:lvl3pPr>
            <a:lvl4pPr>
              <a:defRPr sz="1323"/>
            </a:lvl4pPr>
            <a:lvl5pPr>
              <a:defRPr sz="1323"/>
            </a:lvl5pPr>
            <a:lvl6pPr>
              <a:defRPr sz="1323"/>
            </a:lvl6pPr>
            <a:lvl7pPr>
              <a:defRPr sz="1323"/>
            </a:lvl7pPr>
            <a:lvl8pPr>
              <a:defRPr sz="1323"/>
            </a:lvl8pPr>
            <a:lvl9pPr>
              <a:defRPr sz="132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7CD7621-CB89-4583-8A50-A1A80FAA1D17}" type="datetimeFigureOut">
              <a:rPr lang="en-GB" smtClean="0"/>
              <a:t>12/10/2021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2F5E976-8FCE-4899-858F-36790C1C0AE6}" type="slidenum">
              <a:rPr lang="en-GB" smtClean="0"/>
              <a:t>‹#›</a:t>
            </a:fld>
            <a:endParaRPr lang="en-GB"/>
          </a:p>
        </p:txBody>
      </p:sp>
    </p:spTree>
    <p:extLst>
      <p:ext uri="{BB962C8B-B14F-4D97-AF65-F5344CB8AC3E}">
        <p14:creationId xmlns:p14="http://schemas.microsoft.com/office/powerpoint/2010/main" val="28545236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7CD7621-CB89-4583-8A50-A1A80FAA1D17}" type="datetimeFigureOut">
              <a:rPr lang="en-GB" smtClean="0"/>
              <a:t>12/10/2021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2F5E976-8FCE-4899-858F-36790C1C0AE6}" type="slidenum">
              <a:rPr lang="en-GB" smtClean="0"/>
              <a:t>‹#›</a:t>
            </a:fld>
            <a:endParaRPr lang="en-GB"/>
          </a:p>
        </p:txBody>
      </p:sp>
    </p:spTree>
    <p:extLst>
      <p:ext uri="{BB962C8B-B14F-4D97-AF65-F5344CB8AC3E}">
        <p14:creationId xmlns:p14="http://schemas.microsoft.com/office/powerpoint/2010/main" val="2511118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CD7621-CB89-4583-8A50-A1A80FAA1D17}" type="datetimeFigureOut">
              <a:rPr lang="en-GB" smtClean="0"/>
              <a:t>12/10/2021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2F5E976-8FCE-4899-858F-36790C1C0AE6}" type="slidenum">
              <a:rPr lang="en-GB" smtClean="0"/>
              <a:t>‹#›</a:t>
            </a:fld>
            <a:endParaRPr lang="en-GB"/>
          </a:p>
        </p:txBody>
      </p:sp>
    </p:spTree>
    <p:extLst>
      <p:ext uri="{BB962C8B-B14F-4D97-AF65-F5344CB8AC3E}">
        <p14:creationId xmlns:p14="http://schemas.microsoft.com/office/powerpoint/2010/main" val="5231727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592" y="300987"/>
            <a:ext cx="3517533" cy="1280945"/>
          </a:xfrm>
        </p:spPr>
        <p:txBody>
          <a:bodyPr anchor="b"/>
          <a:lstStyle>
            <a:lvl1pPr algn="l">
              <a:defRPr sz="1653" b="1"/>
            </a:lvl1pPr>
          </a:lstStyle>
          <a:p>
            <a:r>
              <a:rPr lang="en-US"/>
              <a:t>Click to edit Master title style</a:t>
            </a:r>
            <a:endParaRPr lang="en-GB"/>
          </a:p>
        </p:txBody>
      </p:sp>
      <p:sp>
        <p:nvSpPr>
          <p:cNvPr id="3" name="Content Placeholder 2"/>
          <p:cNvSpPr>
            <a:spLocks noGrp="1"/>
          </p:cNvSpPr>
          <p:nvPr>
            <p:ph idx="1"/>
          </p:nvPr>
        </p:nvSpPr>
        <p:spPr>
          <a:xfrm>
            <a:off x="4180202" y="300990"/>
            <a:ext cx="5977020" cy="6451973"/>
          </a:xfrm>
        </p:spPr>
        <p:txBody>
          <a:bodyPr/>
          <a:lstStyle>
            <a:lvl1pPr>
              <a:defRPr sz="2646"/>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534592" y="1581935"/>
            <a:ext cx="3517533" cy="5171028"/>
          </a:xfrm>
        </p:spPr>
        <p:txBody>
          <a:bodyPr/>
          <a:lstStyle>
            <a:lvl1pPr marL="0" indent="0">
              <a:buNone/>
              <a:defRPr sz="1157"/>
            </a:lvl1pPr>
            <a:lvl2pPr marL="377979" indent="0">
              <a:buNone/>
              <a:defRPr sz="992"/>
            </a:lvl2pPr>
            <a:lvl3pPr marL="755957" indent="0">
              <a:buNone/>
              <a:defRPr sz="827"/>
            </a:lvl3pPr>
            <a:lvl4pPr marL="1133936" indent="0">
              <a:buNone/>
              <a:defRPr sz="744"/>
            </a:lvl4pPr>
            <a:lvl5pPr marL="1511915" indent="0">
              <a:buNone/>
              <a:defRPr sz="744"/>
            </a:lvl5pPr>
            <a:lvl6pPr marL="1889893" indent="0">
              <a:buNone/>
              <a:defRPr sz="744"/>
            </a:lvl6pPr>
            <a:lvl7pPr marL="2267872" indent="0">
              <a:buNone/>
              <a:defRPr sz="744"/>
            </a:lvl7pPr>
            <a:lvl8pPr marL="2645851" indent="0">
              <a:buNone/>
              <a:defRPr sz="744"/>
            </a:lvl8pPr>
            <a:lvl9pPr marL="3023829" indent="0">
              <a:buNone/>
              <a:defRPr sz="744"/>
            </a:lvl9pPr>
          </a:lstStyle>
          <a:p>
            <a:pPr lvl="0"/>
            <a:r>
              <a:rPr lang="en-US"/>
              <a:t>Click to edit Master text styles</a:t>
            </a:r>
          </a:p>
        </p:txBody>
      </p:sp>
      <p:sp>
        <p:nvSpPr>
          <p:cNvPr id="5" name="Date Placeholder 4"/>
          <p:cNvSpPr>
            <a:spLocks noGrp="1"/>
          </p:cNvSpPr>
          <p:nvPr>
            <p:ph type="dt" sz="half" idx="10"/>
          </p:nvPr>
        </p:nvSpPr>
        <p:spPr/>
        <p:txBody>
          <a:bodyPr/>
          <a:lstStyle/>
          <a:p>
            <a:fld id="{07CD7621-CB89-4583-8A50-A1A80FAA1D17}" type="datetimeFigureOut">
              <a:rPr lang="en-GB" smtClean="0"/>
              <a:t>12/10/2021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F5E976-8FCE-4899-858F-36790C1C0AE6}" type="slidenum">
              <a:rPr lang="en-GB" smtClean="0"/>
              <a:t>‹#›</a:t>
            </a:fld>
            <a:endParaRPr lang="en-GB"/>
          </a:p>
        </p:txBody>
      </p:sp>
    </p:spTree>
    <p:extLst>
      <p:ext uri="{BB962C8B-B14F-4D97-AF65-F5344CB8AC3E}">
        <p14:creationId xmlns:p14="http://schemas.microsoft.com/office/powerpoint/2010/main" val="1786347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2EDEC1-B61F-45AE-83A4-EE631E533697}" type="datetimeFigureOut">
              <a:rPr lang="en-GB" smtClean="0"/>
              <a:t>12/10/2021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BE436C3-05CB-4498-8985-9F735CFB4F6F}" type="slidenum">
              <a:rPr lang="en-GB" smtClean="0"/>
              <a:t>‹#›</a:t>
            </a:fld>
            <a:endParaRPr lang="en-GB" dirty="0"/>
          </a:p>
        </p:txBody>
      </p:sp>
    </p:spTree>
    <p:extLst>
      <p:ext uri="{BB962C8B-B14F-4D97-AF65-F5344CB8AC3E}">
        <p14:creationId xmlns:p14="http://schemas.microsoft.com/office/powerpoint/2010/main" val="12551830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670" y="5291772"/>
            <a:ext cx="6415088" cy="624724"/>
          </a:xfrm>
        </p:spPr>
        <p:txBody>
          <a:bodyPr anchor="b"/>
          <a:lstStyle>
            <a:lvl1pPr algn="l">
              <a:defRPr sz="1653" b="1"/>
            </a:lvl1pPr>
          </a:lstStyle>
          <a:p>
            <a:r>
              <a:rPr lang="en-US"/>
              <a:t>Click to edit Master title style</a:t>
            </a:r>
            <a:endParaRPr lang="en-GB"/>
          </a:p>
        </p:txBody>
      </p:sp>
      <p:sp>
        <p:nvSpPr>
          <p:cNvPr id="3" name="Picture Placeholder 2"/>
          <p:cNvSpPr>
            <a:spLocks noGrp="1"/>
          </p:cNvSpPr>
          <p:nvPr>
            <p:ph type="pic" idx="1"/>
          </p:nvPr>
        </p:nvSpPr>
        <p:spPr>
          <a:xfrm>
            <a:off x="2095670" y="675471"/>
            <a:ext cx="6415088" cy="4535805"/>
          </a:xfrm>
        </p:spPr>
        <p:txBody>
          <a:bodyPr/>
          <a:lstStyle>
            <a:lvl1pPr marL="0" indent="0">
              <a:buNone/>
              <a:defRPr sz="2646"/>
            </a:lvl1pPr>
            <a:lvl2pPr marL="377979" indent="0">
              <a:buNone/>
              <a:defRPr sz="2315"/>
            </a:lvl2pPr>
            <a:lvl3pPr marL="755957" indent="0">
              <a:buNone/>
              <a:defRPr sz="1984"/>
            </a:lvl3pPr>
            <a:lvl4pPr marL="1133936" indent="0">
              <a:buNone/>
              <a:defRPr sz="1653"/>
            </a:lvl4pPr>
            <a:lvl5pPr marL="1511915" indent="0">
              <a:buNone/>
              <a:defRPr sz="1653"/>
            </a:lvl5pPr>
            <a:lvl6pPr marL="1889893" indent="0">
              <a:buNone/>
              <a:defRPr sz="1653"/>
            </a:lvl6pPr>
            <a:lvl7pPr marL="2267872" indent="0">
              <a:buNone/>
              <a:defRPr sz="1653"/>
            </a:lvl7pPr>
            <a:lvl8pPr marL="2645851" indent="0">
              <a:buNone/>
              <a:defRPr sz="1653"/>
            </a:lvl8pPr>
            <a:lvl9pPr marL="3023829" indent="0">
              <a:buNone/>
              <a:defRPr sz="1653"/>
            </a:lvl9pPr>
          </a:lstStyle>
          <a:p>
            <a:endParaRPr lang="en-GB"/>
          </a:p>
        </p:txBody>
      </p:sp>
      <p:sp>
        <p:nvSpPr>
          <p:cNvPr id="4" name="Text Placeholder 3"/>
          <p:cNvSpPr>
            <a:spLocks noGrp="1"/>
          </p:cNvSpPr>
          <p:nvPr>
            <p:ph type="body" sz="half" idx="2"/>
          </p:nvPr>
        </p:nvSpPr>
        <p:spPr>
          <a:xfrm>
            <a:off x="2095670" y="5916496"/>
            <a:ext cx="6415088" cy="887211"/>
          </a:xfrm>
        </p:spPr>
        <p:txBody>
          <a:bodyPr/>
          <a:lstStyle>
            <a:lvl1pPr marL="0" indent="0">
              <a:buNone/>
              <a:defRPr sz="1157"/>
            </a:lvl1pPr>
            <a:lvl2pPr marL="377979" indent="0">
              <a:buNone/>
              <a:defRPr sz="992"/>
            </a:lvl2pPr>
            <a:lvl3pPr marL="755957" indent="0">
              <a:buNone/>
              <a:defRPr sz="827"/>
            </a:lvl3pPr>
            <a:lvl4pPr marL="1133936" indent="0">
              <a:buNone/>
              <a:defRPr sz="744"/>
            </a:lvl4pPr>
            <a:lvl5pPr marL="1511915" indent="0">
              <a:buNone/>
              <a:defRPr sz="744"/>
            </a:lvl5pPr>
            <a:lvl6pPr marL="1889893" indent="0">
              <a:buNone/>
              <a:defRPr sz="744"/>
            </a:lvl6pPr>
            <a:lvl7pPr marL="2267872" indent="0">
              <a:buNone/>
              <a:defRPr sz="744"/>
            </a:lvl7pPr>
            <a:lvl8pPr marL="2645851" indent="0">
              <a:buNone/>
              <a:defRPr sz="744"/>
            </a:lvl8pPr>
            <a:lvl9pPr marL="3023829" indent="0">
              <a:buNone/>
              <a:defRPr sz="744"/>
            </a:lvl9pPr>
          </a:lstStyle>
          <a:p>
            <a:pPr lvl="0"/>
            <a:r>
              <a:rPr lang="en-US"/>
              <a:t>Click to edit Master text styles</a:t>
            </a:r>
          </a:p>
        </p:txBody>
      </p:sp>
      <p:sp>
        <p:nvSpPr>
          <p:cNvPr id="5" name="Date Placeholder 4"/>
          <p:cNvSpPr>
            <a:spLocks noGrp="1"/>
          </p:cNvSpPr>
          <p:nvPr>
            <p:ph type="dt" sz="half" idx="10"/>
          </p:nvPr>
        </p:nvSpPr>
        <p:spPr/>
        <p:txBody>
          <a:bodyPr/>
          <a:lstStyle/>
          <a:p>
            <a:fld id="{07CD7621-CB89-4583-8A50-A1A80FAA1D17}" type="datetimeFigureOut">
              <a:rPr lang="en-GB" smtClean="0"/>
              <a:t>12/10/2021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F5E976-8FCE-4899-858F-36790C1C0AE6}" type="slidenum">
              <a:rPr lang="en-GB" smtClean="0"/>
              <a:t>‹#›</a:t>
            </a:fld>
            <a:endParaRPr lang="en-GB"/>
          </a:p>
        </p:txBody>
      </p:sp>
    </p:spTree>
    <p:extLst>
      <p:ext uri="{BB962C8B-B14F-4D97-AF65-F5344CB8AC3E}">
        <p14:creationId xmlns:p14="http://schemas.microsoft.com/office/powerpoint/2010/main" val="39531974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7CD7621-CB89-4583-8A50-A1A80FAA1D17}" type="datetimeFigureOut">
              <a:rPr lang="en-GB" smtClean="0"/>
              <a:t>12/10/2021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F5E976-8FCE-4899-858F-36790C1C0AE6}" type="slidenum">
              <a:rPr lang="en-GB" smtClean="0"/>
              <a:t>‹#›</a:t>
            </a:fld>
            <a:endParaRPr lang="en-GB"/>
          </a:p>
        </p:txBody>
      </p:sp>
    </p:spTree>
    <p:extLst>
      <p:ext uri="{BB962C8B-B14F-4D97-AF65-F5344CB8AC3E}">
        <p14:creationId xmlns:p14="http://schemas.microsoft.com/office/powerpoint/2010/main" val="9351946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51564" y="302740"/>
            <a:ext cx="2405658" cy="645022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4591" y="302740"/>
            <a:ext cx="7038777" cy="64502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7CD7621-CB89-4583-8A50-A1A80FAA1D17}" type="datetimeFigureOut">
              <a:rPr lang="en-GB" smtClean="0"/>
              <a:t>12/10/2021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F5E976-8FCE-4899-858F-36790C1C0AE6}" type="slidenum">
              <a:rPr lang="en-GB" smtClean="0"/>
              <a:t>‹#›</a:t>
            </a:fld>
            <a:endParaRPr lang="en-GB"/>
          </a:p>
        </p:txBody>
      </p:sp>
    </p:spTree>
    <p:extLst>
      <p:ext uri="{BB962C8B-B14F-4D97-AF65-F5344CB8AC3E}">
        <p14:creationId xmlns:p14="http://schemas.microsoft.com/office/powerpoint/2010/main" val="4783435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36477" y="1237197"/>
            <a:ext cx="8018860" cy="2631887"/>
          </a:xfrm>
        </p:spPr>
        <p:txBody>
          <a:bodyPr anchor="b"/>
          <a:lstStyle>
            <a:lvl1pPr algn="ctr">
              <a:defRPr sz="6614"/>
            </a:lvl1pPr>
          </a:lstStyle>
          <a:p>
            <a:r>
              <a:rPr lang="en-US"/>
              <a:t>Click to edit Master title style</a:t>
            </a:r>
            <a:endParaRPr lang="en-GB"/>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B266986-826A-40B1-A6A9-22426A1FA3AC}" type="datetimeFigureOut">
              <a:rPr lang="en-GB" smtClean="0">
                <a:solidFill>
                  <a:prstClr val="black">
                    <a:tint val="75000"/>
                  </a:prstClr>
                </a:solidFill>
              </a:rPr>
              <a:pPr/>
              <a:t>12/10/2021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A455C21-E3CC-49E0-8574-93A113266A2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727332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B266986-826A-40B1-A6A9-22426A1FA3AC}" type="datetimeFigureOut">
              <a:rPr lang="en-GB" smtClean="0">
                <a:solidFill>
                  <a:prstClr val="black">
                    <a:tint val="75000"/>
                  </a:prstClr>
                </a:solidFill>
              </a:rPr>
              <a:pPr/>
              <a:t>12/10/2021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A455C21-E3CC-49E0-8574-93A113266A2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649412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en-US"/>
              <a:t>Click to edit Master title style</a:t>
            </a:r>
            <a:endParaRPr lang="en-GB"/>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tint val="75000"/>
                  </a:schemeClr>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266986-826A-40B1-A6A9-22426A1FA3AC}" type="datetimeFigureOut">
              <a:rPr lang="en-GB" smtClean="0">
                <a:solidFill>
                  <a:prstClr val="black">
                    <a:tint val="75000"/>
                  </a:prstClr>
                </a:solidFill>
              </a:rPr>
              <a:pPr/>
              <a:t>12/10/2021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A455C21-E3CC-49E0-8574-93A113266A2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161914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35062" y="2012414"/>
            <a:ext cx="4544021" cy="4796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412730" y="2012414"/>
            <a:ext cx="4544021" cy="4796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B266986-826A-40B1-A6A9-22426A1FA3AC}" type="datetimeFigureOut">
              <a:rPr lang="en-GB" smtClean="0">
                <a:solidFill>
                  <a:prstClr val="black">
                    <a:tint val="75000"/>
                  </a:prstClr>
                </a:solidFill>
              </a:rPr>
              <a:pPr/>
              <a:t>12/10/2021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A455C21-E3CC-49E0-8574-93A113266A2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938979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en-US"/>
              <a:t>Click to edit Master title style</a:t>
            </a:r>
            <a:endParaRPr lang="en-GB"/>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Edit Master text styles</a:t>
            </a:r>
          </a:p>
        </p:txBody>
      </p:sp>
      <p:sp>
        <p:nvSpPr>
          <p:cNvPr id="4" name="Content Placeholder 3"/>
          <p:cNvSpPr>
            <a:spLocks noGrp="1"/>
          </p:cNvSpPr>
          <p:nvPr>
            <p:ph sz="half" idx="2"/>
          </p:nvPr>
        </p:nvSpPr>
        <p:spPr>
          <a:xfrm>
            <a:off x="736456" y="2761381"/>
            <a:ext cx="4523137" cy="4061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Edit Master text styles</a:t>
            </a:r>
          </a:p>
        </p:txBody>
      </p:sp>
      <p:sp>
        <p:nvSpPr>
          <p:cNvPr id="6" name="Content Placeholder 5"/>
          <p:cNvSpPr>
            <a:spLocks noGrp="1"/>
          </p:cNvSpPr>
          <p:nvPr>
            <p:ph sz="quarter" idx="4"/>
          </p:nvPr>
        </p:nvSpPr>
        <p:spPr>
          <a:xfrm>
            <a:off x="5412731" y="2761381"/>
            <a:ext cx="4545413" cy="4061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B266986-826A-40B1-A6A9-22426A1FA3AC}" type="datetimeFigureOut">
              <a:rPr lang="en-GB" smtClean="0">
                <a:solidFill>
                  <a:prstClr val="black">
                    <a:tint val="75000"/>
                  </a:prstClr>
                </a:solidFill>
              </a:rPr>
              <a:pPr/>
              <a:t>12/10/2021</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0A455C21-E3CC-49E0-8574-93A113266A2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296485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B266986-826A-40B1-A6A9-22426A1FA3AC}" type="datetimeFigureOut">
              <a:rPr lang="en-GB" smtClean="0">
                <a:solidFill>
                  <a:prstClr val="black">
                    <a:tint val="75000"/>
                  </a:prstClr>
                </a:solidFill>
              </a:rPr>
              <a:pPr/>
              <a:t>12/10/2021</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0A455C21-E3CC-49E0-8574-93A113266A2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519590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266986-826A-40B1-A6A9-22426A1FA3AC}" type="datetimeFigureOut">
              <a:rPr lang="en-GB" smtClean="0">
                <a:solidFill>
                  <a:prstClr val="black">
                    <a:tint val="75000"/>
                  </a:prstClr>
                </a:solidFill>
              </a:rPr>
              <a:pPr/>
              <a:t>12/10/2021</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0A455C21-E3CC-49E0-8574-93A113266A2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56620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en-US"/>
              <a:t>Click to edit Master title style</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72EDEC1-B61F-45AE-83A4-EE631E533697}" type="datetimeFigureOut">
              <a:rPr lang="en-GB" smtClean="0"/>
              <a:t>12/10/2021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BE436C3-05CB-4498-8985-9F735CFB4F6F}" type="slidenum">
              <a:rPr lang="en-GB" smtClean="0"/>
              <a:t>‹#›</a:t>
            </a:fld>
            <a:endParaRPr lang="en-GB" dirty="0"/>
          </a:p>
        </p:txBody>
      </p:sp>
    </p:spTree>
    <p:extLst>
      <p:ext uri="{BB962C8B-B14F-4D97-AF65-F5344CB8AC3E}">
        <p14:creationId xmlns:p14="http://schemas.microsoft.com/office/powerpoint/2010/main" val="32894631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n-US"/>
              <a:t>Click to edit Master title style</a:t>
            </a:r>
            <a:endParaRPr lang="en-GB"/>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a:t>Edit Master text styles</a:t>
            </a:r>
          </a:p>
        </p:txBody>
      </p:sp>
      <p:sp>
        <p:nvSpPr>
          <p:cNvPr id="5" name="Date Placeholder 4"/>
          <p:cNvSpPr>
            <a:spLocks noGrp="1"/>
          </p:cNvSpPr>
          <p:nvPr>
            <p:ph type="dt" sz="half" idx="10"/>
          </p:nvPr>
        </p:nvSpPr>
        <p:spPr/>
        <p:txBody>
          <a:bodyPr/>
          <a:lstStyle/>
          <a:p>
            <a:fld id="{8B266986-826A-40B1-A6A9-22426A1FA3AC}" type="datetimeFigureOut">
              <a:rPr lang="en-GB" smtClean="0">
                <a:solidFill>
                  <a:prstClr val="black">
                    <a:tint val="75000"/>
                  </a:prstClr>
                </a:solidFill>
              </a:rPr>
              <a:pPr/>
              <a:t>12/10/2021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A455C21-E3CC-49E0-8574-93A113266A2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877267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n-US"/>
              <a:t>Click to edit Master title style</a:t>
            </a:r>
            <a:endParaRPr lang="en-GB"/>
          </a:p>
        </p:txBody>
      </p:sp>
      <p:sp>
        <p:nvSpPr>
          <p:cNvPr id="3" name="Picture Placeholder 2"/>
          <p:cNvSpPr>
            <a:spLocks noGrp="1"/>
          </p:cNvSpPr>
          <p:nvPr>
            <p:ph type="pic" idx="1"/>
          </p:nvPr>
        </p:nvSpPr>
        <p:spPr>
          <a:xfrm>
            <a:off x="4545413" y="1088455"/>
            <a:ext cx="5412730" cy="5372269"/>
          </a:xfrm>
        </p:spPr>
        <p:txBody>
          <a:bodyPr/>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endParaRPr lang="en-GB"/>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a:t>Edit Master text styles</a:t>
            </a:r>
          </a:p>
        </p:txBody>
      </p:sp>
      <p:sp>
        <p:nvSpPr>
          <p:cNvPr id="5" name="Date Placeholder 4"/>
          <p:cNvSpPr>
            <a:spLocks noGrp="1"/>
          </p:cNvSpPr>
          <p:nvPr>
            <p:ph type="dt" sz="half" idx="10"/>
          </p:nvPr>
        </p:nvSpPr>
        <p:spPr/>
        <p:txBody>
          <a:bodyPr/>
          <a:lstStyle/>
          <a:p>
            <a:fld id="{8B266986-826A-40B1-A6A9-22426A1FA3AC}" type="datetimeFigureOut">
              <a:rPr lang="en-GB" smtClean="0">
                <a:solidFill>
                  <a:prstClr val="black">
                    <a:tint val="75000"/>
                  </a:prstClr>
                </a:solidFill>
              </a:rPr>
              <a:pPr/>
              <a:t>12/10/2021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A455C21-E3CC-49E0-8574-93A113266A2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659750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B266986-826A-40B1-A6A9-22426A1FA3AC}" type="datetimeFigureOut">
              <a:rPr lang="en-GB" smtClean="0">
                <a:solidFill>
                  <a:prstClr val="black">
                    <a:tint val="75000"/>
                  </a:prstClr>
                </a:solidFill>
              </a:rPr>
              <a:pPr/>
              <a:t>12/10/2021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A455C21-E3CC-49E0-8574-93A113266A2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48862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B266986-826A-40B1-A6A9-22426A1FA3AC}" type="datetimeFigureOut">
              <a:rPr lang="en-GB" smtClean="0">
                <a:solidFill>
                  <a:prstClr val="black">
                    <a:tint val="75000"/>
                  </a:prstClr>
                </a:solidFill>
              </a:rPr>
              <a:pPr/>
              <a:t>12/10/2021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A455C21-E3CC-49E0-8574-93A113266A2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9111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2EDEC1-B61F-45AE-83A4-EE631E533697}" type="datetimeFigureOut">
              <a:rPr lang="en-GB" smtClean="0"/>
              <a:t>12/10/2021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BE436C3-05CB-4498-8985-9F735CFB4F6F}" type="slidenum">
              <a:rPr lang="en-GB" smtClean="0"/>
              <a:t>‹#›</a:t>
            </a:fld>
            <a:endParaRPr lang="en-GB" dirty="0"/>
          </a:p>
        </p:txBody>
      </p:sp>
    </p:spTree>
    <p:extLst>
      <p:ext uri="{BB962C8B-B14F-4D97-AF65-F5344CB8AC3E}">
        <p14:creationId xmlns:p14="http://schemas.microsoft.com/office/powerpoint/2010/main" val="3926207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Edit Master text styles</a:t>
            </a:r>
          </a:p>
        </p:txBody>
      </p:sp>
      <p:sp>
        <p:nvSpPr>
          <p:cNvPr id="4" name="Content Placeholder 3"/>
          <p:cNvSpPr>
            <a:spLocks noGrp="1"/>
          </p:cNvSpPr>
          <p:nvPr>
            <p:ph sz="half" idx="2"/>
          </p:nvPr>
        </p:nvSpPr>
        <p:spPr>
          <a:xfrm>
            <a:off x="736456" y="2761381"/>
            <a:ext cx="4523137" cy="4061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Edit Master text styles</a:t>
            </a:r>
          </a:p>
        </p:txBody>
      </p:sp>
      <p:sp>
        <p:nvSpPr>
          <p:cNvPr id="6" name="Content Placeholder 5"/>
          <p:cNvSpPr>
            <a:spLocks noGrp="1"/>
          </p:cNvSpPr>
          <p:nvPr>
            <p:ph sz="quarter" idx="4"/>
          </p:nvPr>
        </p:nvSpPr>
        <p:spPr>
          <a:xfrm>
            <a:off x="5412731" y="2761381"/>
            <a:ext cx="4545413" cy="4061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2EDEC1-B61F-45AE-83A4-EE631E533697}" type="datetimeFigureOut">
              <a:rPr lang="en-GB" smtClean="0"/>
              <a:t>12/10/2021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8BE436C3-05CB-4498-8985-9F735CFB4F6F}" type="slidenum">
              <a:rPr lang="en-GB" smtClean="0"/>
              <a:t>‹#›</a:t>
            </a:fld>
            <a:endParaRPr lang="en-GB" dirty="0"/>
          </a:p>
        </p:txBody>
      </p:sp>
    </p:spTree>
    <p:extLst>
      <p:ext uri="{BB962C8B-B14F-4D97-AF65-F5344CB8AC3E}">
        <p14:creationId xmlns:p14="http://schemas.microsoft.com/office/powerpoint/2010/main" val="1963497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2EDEC1-B61F-45AE-83A4-EE631E533697}" type="datetimeFigureOut">
              <a:rPr lang="en-GB" smtClean="0"/>
              <a:t>12/10/2021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BE436C3-05CB-4498-8985-9F735CFB4F6F}" type="slidenum">
              <a:rPr lang="en-GB" smtClean="0"/>
              <a:t>‹#›</a:t>
            </a:fld>
            <a:endParaRPr lang="en-GB" dirty="0"/>
          </a:p>
        </p:txBody>
      </p:sp>
    </p:spTree>
    <p:extLst>
      <p:ext uri="{BB962C8B-B14F-4D97-AF65-F5344CB8AC3E}">
        <p14:creationId xmlns:p14="http://schemas.microsoft.com/office/powerpoint/2010/main" val="2932271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2EDEC1-B61F-45AE-83A4-EE631E533697}" type="datetimeFigureOut">
              <a:rPr lang="en-GB" smtClean="0"/>
              <a:t>12/10/2021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8BE436C3-05CB-4498-8985-9F735CFB4F6F}" type="slidenum">
              <a:rPr lang="en-GB" smtClean="0"/>
              <a:t>‹#›</a:t>
            </a:fld>
            <a:endParaRPr lang="en-GB" dirty="0"/>
          </a:p>
        </p:txBody>
      </p:sp>
    </p:spTree>
    <p:extLst>
      <p:ext uri="{BB962C8B-B14F-4D97-AF65-F5344CB8AC3E}">
        <p14:creationId xmlns:p14="http://schemas.microsoft.com/office/powerpoint/2010/main" val="2645016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n-US"/>
              <a:t>Click to edit Master title style</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a:t>Edit Master text styles</a:t>
            </a:r>
          </a:p>
        </p:txBody>
      </p:sp>
      <p:sp>
        <p:nvSpPr>
          <p:cNvPr id="5" name="Date Placeholder 4"/>
          <p:cNvSpPr>
            <a:spLocks noGrp="1"/>
          </p:cNvSpPr>
          <p:nvPr>
            <p:ph type="dt" sz="half" idx="10"/>
          </p:nvPr>
        </p:nvSpPr>
        <p:spPr/>
        <p:txBody>
          <a:bodyPr/>
          <a:lstStyle/>
          <a:p>
            <a:fld id="{472EDEC1-B61F-45AE-83A4-EE631E533697}" type="datetimeFigureOut">
              <a:rPr lang="en-GB" smtClean="0"/>
              <a:t>12/10/2021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BE436C3-05CB-4498-8985-9F735CFB4F6F}" type="slidenum">
              <a:rPr lang="en-GB" smtClean="0"/>
              <a:t>‹#›</a:t>
            </a:fld>
            <a:endParaRPr lang="en-GB" dirty="0"/>
          </a:p>
        </p:txBody>
      </p:sp>
    </p:spTree>
    <p:extLst>
      <p:ext uri="{BB962C8B-B14F-4D97-AF65-F5344CB8AC3E}">
        <p14:creationId xmlns:p14="http://schemas.microsoft.com/office/powerpoint/2010/main" val="592999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n-US"/>
              <a:t>Click to edit Master title style</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en-US" dirty="0"/>
              <a:t>Click icon to add picture</a:t>
            </a:r>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a:t>Edit Master text styles</a:t>
            </a:r>
          </a:p>
        </p:txBody>
      </p:sp>
      <p:sp>
        <p:nvSpPr>
          <p:cNvPr id="5" name="Date Placeholder 4"/>
          <p:cNvSpPr>
            <a:spLocks noGrp="1"/>
          </p:cNvSpPr>
          <p:nvPr>
            <p:ph type="dt" sz="half" idx="10"/>
          </p:nvPr>
        </p:nvSpPr>
        <p:spPr/>
        <p:txBody>
          <a:bodyPr/>
          <a:lstStyle/>
          <a:p>
            <a:fld id="{472EDEC1-B61F-45AE-83A4-EE631E533697}" type="datetimeFigureOut">
              <a:rPr lang="en-GB" smtClean="0"/>
              <a:t>12/10/2021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BE436C3-05CB-4498-8985-9F735CFB4F6F}" type="slidenum">
              <a:rPr lang="en-GB" smtClean="0"/>
              <a:t>‹#›</a:t>
            </a:fld>
            <a:endParaRPr lang="en-GB" dirty="0"/>
          </a:p>
        </p:txBody>
      </p:sp>
    </p:spTree>
    <p:extLst>
      <p:ext uri="{BB962C8B-B14F-4D97-AF65-F5344CB8AC3E}">
        <p14:creationId xmlns:p14="http://schemas.microsoft.com/office/powerpoint/2010/main" val="1305812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472EDEC1-B61F-45AE-83A4-EE631E533697}" type="datetimeFigureOut">
              <a:rPr lang="en-GB" smtClean="0"/>
              <a:t>12/10/2021</a:t>
            </a:fld>
            <a:endParaRPr lang="en-GB" dirty="0"/>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8BE436C3-05CB-4498-8985-9F735CFB4F6F}" type="slidenum">
              <a:rPr lang="en-GB" smtClean="0"/>
              <a:t>‹#›</a:t>
            </a:fld>
            <a:endParaRPr lang="en-GB" dirty="0"/>
          </a:p>
        </p:txBody>
      </p:sp>
    </p:spTree>
    <p:extLst>
      <p:ext uri="{BB962C8B-B14F-4D97-AF65-F5344CB8AC3E}">
        <p14:creationId xmlns:p14="http://schemas.microsoft.com/office/powerpoint/2010/main" val="364867482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591" y="302737"/>
            <a:ext cx="9622632" cy="1259946"/>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534591" y="1763927"/>
            <a:ext cx="9622632" cy="49890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534591" y="7006701"/>
            <a:ext cx="2494756" cy="402483"/>
          </a:xfrm>
          <a:prstGeom prst="rect">
            <a:avLst/>
          </a:prstGeom>
        </p:spPr>
        <p:txBody>
          <a:bodyPr vert="horz" lIns="91440" tIns="45720" rIns="91440" bIns="45720" rtlCol="0" anchor="ctr"/>
          <a:lstStyle>
            <a:lvl1pPr algn="l">
              <a:defRPr sz="992">
                <a:solidFill>
                  <a:schemeClr val="tx1">
                    <a:tint val="75000"/>
                  </a:schemeClr>
                </a:solidFill>
              </a:defRPr>
            </a:lvl1pPr>
          </a:lstStyle>
          <a:p>
            <a:fld id="{07CD7621-CB89-4583-8A50-A1A80FAA1D17}" type="datetimeFigureOut">
              <a:rPr lang="en-GB" smtClean="0"/>
              <a:t>12/10/2021</a:t>
            </a:fld>
            <a:endParaRPr lang="en-GB"/>
          </a:p>
        </p:txBody>
      </p:sp>
      <p:sp>
        <p:nvSpPr>
          <p:cNvPr id="5" name="Footer Placeholder 4"/>
          <p:cNvSpPr>
            <a:spLocks noGrp="1"/>
          </p:cNvSpPr>
          <p:nvPr>
            <p:ph type="ftr" sz="quarter" idx="3"/>
          </p:nvPr>
        </p:nvSpPr>
        <p:spPr>
          <a:xfrm>
            <a:off x="3653036" y="7006701"/>
            <a:ext cx="3385741" cy="402483"/>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662466" y="7006701"/>
            <a:ext cx="2494756" cy="402483"/>
          </a:xfrm>
          <a:prstGeom prst="rect">
            <a:avLst/>
          </a:prstGeom>
        </p:spPr>
        <p:txBody>
          <a:bodyPr vert="horz" lIns="91440" tIns="45720" rIns="91440" bIns="45720" rtlCol="0" anchor="ctr"/>
          <a:lstStyle>
            <a:lvl1pPr algn="r">
              <a:defRPr sz="992">
                <a:solidFill>
                  <a:schemeClr val="tx1">
                    <a:tint val="75000"/>
                  </a:schemeClr>
                </a:solidFill>
              </a:defRPr>
            </a:lvl1pPr>
          </a:lstStyle>
          <a:p>
            <a:fld id="{22F5E976-8FCE-4899-858F-36790C1C0AE6}" type="slidenum">
              <a:rPr lang="en-GB" smtClean="0"/>
              <a:t>‹#›</a:t>
            </a:fld>
            <a:endParaRPr lang="en-GB"/>
          </a:p>
        </p:txBody>
      </p:sp>
    </p:spTree>
    <p:extLst>
      <p:ext uri="{BB962C8B-B14F-4D97-AF65-F5344CB8AC3E}">
        <p14:creationId xmlns:p14="http://schemas.microsoft.com/office/powerpoint/2010/main" val="7124371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755957" rtl="0" eaLnBrk="1" latinLnBrk="0" hangingPunct="1">
        <a:spcBef>
          <a:spcPct val="0"/>
        </a:spcBef>
        <a:buNone/>
        <a:defRPr sz="3638" kern="1200">
          <a:solidFill>
            <a:schemeClr val="tx1"/>
          </a:solidFill>
          <a:latin typeface="+mj-lt"/>
          <a:ea typeface="+mj-ea"/>
          <a:cs typeface="+mj-cs"/>
        </a:defRPr>
      </a:lvl1pPr>
    </p:titleStyle>
    <p:bodyStyle>
      <a:lvl1pPr marL="283484" indent="-283484" algn="l" defTabSz="755957" rtl="0" eaLnBrk="1" latinLnBrk="0" hangingPunct="1">
        <a:spcBef>
          <a:spcPct val="20000"/>
        </a:spcBef>
        <a:buFont typeface="Arial" panose="020B0604020202020204" pitchFamily="34" charset="0"/>
        <a:buChar char="•"/>
        <a:defRPr sz="2646" kern="1200">
          <a:solidFill>
            <a:schemeClr val="tx1"/>
          </a:solidFill>
          <a:latin typeface="+mn-lt"/>
          <a:ea typeface="+mn-ea"/>
          <a:cs typeface="+mn-cs"/>
        </a:defRPr>
      </a:lvl1pPr>
      <a:lvl2pPr marL="614216" indent="-236237" algn="l" defTabSz="755957" rtl="0" eaLnBrk="1" latinLnBrk="0" hangingPunct="1">
        <a:spcBef>
          <a:spcPct val="20000"/>
        </a:spcBef>
        <a:buFont typeface="Arial" panose="020B0604020202020204" pitchFamily="34" charset="0"/>
        <a:buChar char="–"/>
        <a:defRPr sz="2315" kern="1200">
          <a:solidFill>
            <a:schemeClr val="tx1"/>
          </a:solidFill>
          <a:latin typeface="+mn-lt"/>
          <a:ea typeface="+mn-ea"/>
          <a:cs typeface="+mn-cs"/>
        </a:defRPr>
      </a:lvl2pPr>
      <a:lvl3pPr marL="944947" indent="-188989" algn="l" defTabSz="755957" rtl="0" eaLnBrk="1" latinLnBrk="0" hangingPunct="1">
        <a:spcBef>
          <a:spcPct val="20000"/>
        </a:spcBef>
        <a:buFont typeface="Arial" panose="020B0604020202020204" pitchFamily="34" charset="0"/>
        <a:buChar char="•"/>
        <a:defRPr sz="1984" kern="1200">
          <a:solidFill>
            <a:schemeClr val="tx1"/>
          </a:solidFill>
          <a:latin typeface="+mn-lt"/>
          <a:ea typeface="+mn-ea"/>
          <a:cs typeface="+mn-cs"/>
        </a:defRPr>
      </a:lvl3pPr>
      <a:lvl4pPr marL="1322925" indent="-188989" algn="l" defTabSz="755957" rtl="0" eaLnBrk="1" latinLnBrk="0" hangingPunct="1">
        <a:spcBef>
          <a:spcPct val="20000"/>
        </a:spcBef>
        <a:buFont typeface="Arial" panose="020B0604020202020204" pitchFamily="34" charset="0"/>
        <a:buChar char="–"/>
        <a:defRPr sz="1653" kern="1200">
          <a:solidFill>
            <a:schemeClr val="tx1"/>
          </a:solidFill>
          <a:latin typeface="+mn-lt"/>
          <a:ea typeface="+mn-ea"/>
          <a:cs typeface="+mn-cs"/>
        </a:defRPr>
      </a:lvl4pPr>
      <a:lvl5pPr marL="1700904" indent="-188989" algn="l" defTabSz="755957" rtl="0" eaLnBrk="1" latinLnBrk="0" hangingPunct="1">
        <a:spcBef>
          <a:spcPct val="20000"/>
        </a:spcBef>
        <a:buFont typeface="Arial" panose="020B0604020202020204" pitchFamily="34" charset="0"/>
        <a:buChar char="»"/>
        <a:defRPr sz="1653" kern="1200">
          <a:solidFill>
            <a:schemeClr val="tx1"/>
          </a:solidFill>
          <a:latin typeface="+mn-lt"/>
          <a:ea typeface="+mn-ea"/>
          <a:cs typeface="+mn-cs"/>
        </a:defRPr>
      </a:lvl5pPr>
      <a:lvl6pPr marL="2078883" indent="-188989" algn="l" defTabSz="755957" rtl="0" eaLnBrk="1" latinLnBrk="0" hangingPunct="1">
        <a:spcBef>
          <a:spcPct val="20000"/>
        </a:spcBef>
        <a:buFont typeface="Arial" panose="020B0604020202020204" pitchFamily="34" charset="0"/>
        <a:buChar char="•"/>
        <a:defRPr sz="1653" kern="1200">
          <a:solidFill>
            <a:schemeClr val="tx1"/>
          </a:solidFill>
          <a:latin typeface="+mn-lt"/>
          <a:ea typeface="+mn-ea"/>
          <a:cs typeface="+mn-cs"/>
        </a:defRPr>
      </a:lvl6pPr>
      <a:lvl7pPr marL="2456861" indent="-188989" algn="l" defTabSz="755957" rtl="0" eaLnBrk="1" latinLnBrk="0" hangingPunct="1">
        <a:spcBef>
          <a:spcPct val="20000"/>
        </a:spcBef>
        <a:buFont typeface="Arial" panose="020B0604020202020204" pitchFamily="34" charset="0"/>
        <a:buChar char="•"/>
        <a:defRPr sz="1653" kern="1200">
          <a:solidFill>
            <a:schemeClr val="tx1"/>
          </a:solidFill>
          <a:latin typeface="+mn-lt"/>
          <a:ea typeface="+mn-ea"/>
          <a:cs typeface="+mn-cs"/>
        </a:defRPr>
      </a:lvl7pPr>
      <a:lvl8pPr marL="2834840" indent="-188989" algn="l" defTabSz="755957" rtl="0" eaLnBrk="1" latinLnBrk="0" hangingPunct="1">
        <a:spcBef>
          <a:spcPct val="20000"/>
        </a:spcBef>
        <a:buFont typeface="Arial" panose="020B0604020202020204" pitchFamily="34" charset="0"/>
        <a:buChar char="•"/>
        <a:defRPr sz="1653" kern="1200">
          <a:solidFill>
            <a:schemeClr val="tx1"/>
          </a:solidFill>
          <a:latin typeface="+mn-lt"/>
          <a:ea typeface="+mn-ea"/>
          <a:cs typeface="+mn-cs"/>
        </a:defRPr>
      </a:lvl8pPr>
      <a:lvl9pPr marL="3212819" indent="-188989" algn="l" defTabSz="755957" rtl="0" eaLnBrk="1" latinLnBrk="0" hangingPunct="1">
        <a:spcBef>
          <a:spcPct val="20000"/>
        </a:spcBef>
        <a:buFont typeface="Arial" panose="020B0604020202020204" pitchFamily="34" charset="0"/>
        <a:buChar char="•"/>
        <a:defRPr sz="1653" kern="1200">
          <a:solidFill>
            <a:schemeClr val="tx1"/>
          </a:solidFill>
          <a:latin typeface="+mn-lt"/>
          <a:ea typeface="+mn-ea"/>
          <a:cs typeface="+mn-cs"/>
        </a:defRPr>
      </a:lvl9pPr>
    </p:bodyStyle>
    <p:otherStyle>
      <a:defPPr>
        <a:defRPr lang="en-US"/>
      </a:defPPr>
      <a:lvl1pPr marL="0" algn="l" defTabSz="755957" rtl="0" eaLnBrk="1" latinLnBrk="0" hangingPunct="1">
        <a:defRPr sz="1488" kern="1200">
          <a:solidFill>
            <a:schemeClr val="tx1"/>
          </a:solidFill>
          <a:latin typeface="+mn-lt"/>
          <a:ea typeface="+mn-ea"/>
          <a:cs typeface="+mn-cs"/>
        </a:defRPr>
      </a:lvl1pPr>
      <a:lvl2pPr marL="377979" algn="l" defTabSz="755957" rtl="0" eaLnBrk="1" latinLnBrk="0" hangingPunct="1">
        <a:defRPr sz="1488" kern="1200">
          <a:solidFill>
            <a:schemeClr val="tx1"/>
          </a:solidFill>
          <a:latin typeface="+mn-lt"/>
          <a:ea typeface="+mn-ea"/>
          <a:cs typeface="+mn-cs"/>
        </a:defRPr>
      </a:lvl2pPr>
      <a:lvl3pPr marL="755957" algn="l" defTabSz="755957" rtl="0" eaLnBrk="1" latinLnBrk="0" hangingPunct="1">
        <a:defRPr sz="1488" kern="1200">
          <a:solidFill>
            <a:schemeClr val="tx1"/>
          </a:solidFill>
          <a:latin typeface="+mn-lt"/>
          <a:ea typeface="+mn-ea"/>
          <a:cs typeface="+mn-cs"/>
        </a:defRPr>
      </a:lvl3pPr>
      <a:lvl4pPr marL="1133936" algn="l" defTabSz="755957" rtl="0" eaLnBrk="1" latinLnBrk="0" hangingPunct="1">
        <a:defRPr sz="1488" kern="1200">
          <a:solidFill>
            <a:schemeClr val="tx1"/>
          </a:solidFill>
          <a:latin typeface="+mn-lt"/>
          <a:ea typeface="+mn-ea"/>
          <a:cs typeface="+mn-cs"/>
        </a:defRPr>
      </a:lvl4pPr>
      <a:lvl5pPr marL="1511915" algn="l" defTabSz="755957" rtl="0" eaLnBrk="1" latinLnBrk="0" hangingPunct="1">
        <a:defRPr sz="1488" kern="1200">
          <a:solidFill>
            <a:schemeClr val="tx1"/>
          </a:solidFill>
          <a:latin typeface="+mn-lt"/>
          <a:ea typeface="+mn-ea"/>
          <a:cs typeface="+mn-cs"/>
        </a:defRPr>
      </a:lvl5pPr>
      <a:lvl6pPr marL="1889893" algn="l" defTabSz="755957" rtl="0" eaLnBrk="1" latinLnBrk="0" hangingPunct="1">
        <a:defRPr sz="1488" kern="1200">
          <a:solidFill>
            <a:schemeClr val="tx1"/>
          </a:solidFill>
          <a:latin typeface="+mn-lt"/>
          <a:ea typeface="+mn-ea"/>
          <a:cs typeface="+mn-cs"/>
        </a:defRPr>
      </a:lvl6pPr>
      <a:lvl7pPr marL="2267872" algn="l" defTabSz="755957" rtl="0" eaLnBrk="1" latinLnBrk="0" hangingPunct="1">
        <a:defRPr sz="1488" kern="1200">
          <a:solidFill>
            <a:schemeClr val="tx1"/>
          </a:solidFill>
          <a:latin typeface="+mn-lt"/>
          <a:ea typeface="+mn-ea"/>
          <a:cs typeface="+mn-cs"/>
        </a:defRPr>
      </a:lvl7pPr>
      <a:lvl8pPr marL="2645851" algn="l" defTabSz="755957" rtl="0" eaLnBrk="1" latinLnBrk="0" hangingPunct="1">
        <a:defRPr sz="1488" kern="1200">
          <a:solidFill>
            <a:schemeClr val="tx1"/>
          </a:solidFill>
          <a:latin typeface="+mn-lt"/>
          <a:ea typeface="+mn-ea"/>
          <a:cs typeface="+mn-cs"/>
        </a:defRPr>
      </a:lvl8pPr>
      <a:lvl9pPr marL="3023829" algn="l" defTabSz="755957" rtl="0" eaLnBrk="1" latinLnBrk="0" hangingPunct="1">
        <a:defRPr sz="148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8B266986-826A-40B1-A6A9-22426A1FA3AC}" type="datetimeFigureOut">
              <a:rPr lang="en-GB" smtClean="0">
                <a:solidFill>
                  <a:prstClr val="black">
                    <a:tint val="75000"/>
                  </a:prstClr>
                </a:solidFill>
              </a:rPr>
              <a:pPr/>
              <a:t>12/10/2021</a:t>
            </a:fld>
            <a:endParaRPr lang="en-GB">
              <a:solidFill>
                <a:prstClr val="black">
                  <a:tint val="75000"/>
                </a:prstClr>
              </a:solidFill>
            </a:endParaRPr>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0A455C21-E3CC-49E0-8574-93A113266A2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5714379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4.png"/><Relationship Id="rId4" Type="http://schemas.openxmlformats.org/officeDocument/2006/relationships/hyperlink" Target="https://riseabove.org.uk/article/do-most-fights-start-onlin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5.jpg"/><Relationship Id="rId4" Type="http://schemas.openxmlformats.org/officeDocument/2006/relationships/hyperlink" Target="https://www.childline.org.uk/"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13.xml"/><Relationship Id="rId7" Type="http://schemas.openxmlformats.org/officeDocument/2006/relationships/hyperlink" Target="https://www.youtube.com/watch?v=mBwf-VPZqDs" TargetMode="External"/><Relationship Id="rId2" Type="http://schemas.openxmlformats.org/officeDocument/2006/relationships/slideLayout" Target="../slideLayouts/slideLayout12.xml"/><Relationship Id="rId1" Type="http://schemas.openxmlformats.org/officeDocument/2006/relationships/control" Target="../activeX/activeX3.xml"/><Relationship Id="rId6" Type="http://schemas.openxmlformats.org/officeDocument/2006/relationships/image" Target="../media/image17.jpeg"/><Relationship Id="rId5" Type="http://schemas.openxmlformats.org/officeDocument/2006/relationships/image" Target="../media/image1.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8.xml"/><Relationship Id="rId7" Type="http://schemas.openxmlformats.org/officeDocument/2006/relationships/image" Target="../media/image6.png"/><Relationship Id="rId2" Type="http://schemas.openxmlformats.org/officeDocument/2006/relationships/control" Target="../activeX/activeX2.xml"/><Relationship Id="rId1" Type="http://schemas.openxmlformats.org/officeDocument/2006/relationships/control" Target="../activeX/activeX1.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369" y="0"/>
            <a:ext cx="1061132" cy="86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9"/>
          <p:cNvSpPr>
            <a:spLocks noChangeArrowheads="1"/>
          </p:cNvSpPr>
          <p:nvPr/>
        </p:nvSpPr>
        <p:spPr bwMode="auto">
          <a:xfrm>
            <a:off x="0" y="902379"/>
            <a:ext cx="10691813" cy="113621"/>
          </a:xfrm>
          <a:prstGeom prst="rect">
            <a:avLst/>
          </a:prstGeom>
          <a:gradFill rotWithShape="1">
            <a:gsLst>
              <a:gs pos="0">
                <a:srgbClr val="FFF200"/>
              </a:gs>
              <a:gs pos="25000">
                <a:srgbClr val="FFF200"/>
              </a:gs>
              <a:gs pos="61000">
                <a:srgbClr val="FF7A00"/>
              </a:gs>
              <a:gs pos="100000">
                <a:srgbClr val="FF0300"/>
              </a:gs>
            </a:gsLst>
            <a:lin ang="0" scaled="1"/>
          </a:gradFill>
          <a:ln>
            <a:noFill/>
          </a:ln>
          <a:extLst>
            <a:ext uri="{91240B29-F687-4F45-9708-019B960494DF}">
              <a14:hiddenLine xmlns:a14="http://schemas.microsoft.com/office/drawing/2010/main" w="25400" algn="ctr">
                <a:solidFill>
                  <a:srgbClr val="000000"/>
                </a:solidFill>
                <a:miter lim="800000"/>
                <a:headEnd/>
                <a:tailEnd/>
              </a14:hiddenLine>
            </a:ext>
          </a:extLst>
        </p:spPr>
        <p:txBody>
          <a:bodyPr vert="horz" wrap="square" lIns="75597" tIns="37798" rIns="75597" bIns="37798" numCol="1" anchor="ctr" anchorCtr="0" compatLnSpc="1">
            <a:prstTxWarp prst="textNoShape">
              <a:avLst/>
            </a:prstTxWarp>
          </a:bodyPr>
          <a:lstStyle/>
          <a:p>
            <a:pPr defTabSz="755957"/>
            <a:endParaRPr lang="en-GB" sz="1488" dirty="0">
              <a:solidFill>
                <a:prstClr val="black"/>
              </a:solidFill>
              <a:latin typeface="Calibri"/>
            </a:endParaRPr>
          </a:p>
        </p:txBody>
      </p:sp>
      <p:sp>
        <p:nvSpPr>
          <p:cNvPr id="6" name="Shape 137">
            <a:extLst>
              <a:ext uri="{FF2B5EF4-FFF2-40B4-BE49-F238E27FC236}">
                <a16:creationId xmlns:a16="http://schemas.microsoft.com/office/drawing/2014/main" id="{53BBCAC4-13EF-4C2A-B1D6-C2218267B22E}"/>
              </a:ext>
            </a:extLst>
          </p:cNvPr>
          <p:cNvSpPr txBox="1"/>
          <p:nvPr/>
        </p:nvSpPr>
        <p:spPr>
          <a:xfrm>
            <a:off x="457200" y="1320800"/>
            <a:ext cx="8656309" cy="3292480"/>
          </a:xfrm>
          <a:prstGeom prst="rect">
            <a:avLst/>
          </a:prstGeom>
          <a:noFill/>
          <a:ln>
            <a:noFill/>
          </a:ln>
        </p:spPr>
        <p:txBody>
          <a:bodyPr spcFirstLastPara="1" wrap="square" lIns="75585" tIns="37782" rIns="75585" bIns="37782" anchor="t" anchorCtr="0">
            <a:noAutofit/>
          </a:bodyPr>
          <a:lstStyle/>
          <a:p>
            <a:pPr marL="283484" indent="-262485" defTabSz="755957">
              <a:buClr>
                <a:prstClr val="black"/>
              </a:buClr>
              <a:buSzPts val="2400"/>
              <a:buFont typeface="Arial"/>
              <a:buChar char="•"/>
            </a:pPr>
            <a:r>
              <a:rPr lang="en-GB" sz="1984" dirty="0">
                <a:solidFill>
                  <a:prstClr val="black"/>
                </a:solidFill>
                <a:latin typeface="Calibri"/>
                <a:ea typeface="Calibri"/>
                <a:cs typeface="Calibri"/>
                <a:sym typeface="Calibri"/>
              </a:rPr>
              <a:t>No shouting out </a:t>
            </a:r>
            <a:endParaRPr sz="1984" dirty="0">
              <a:solidFill>
                <a:prstClr val="black"/>
              </a:solidFill>
              <a:latin typeface="Calibri"/>
            </a:endParaRPr>
          </a:p>
          <a:p>
            <a:pPr marL="283484" indent="-262485" defTabSz="755957">
              <a:spcBef>
                <a:spcPts val="463"/>
              </a:spcBef>
              <a:buClr>
                <a:prstClr val="black"/>
              </a:buClr>
              <a:buSzPts val="2400"/>
              <a:buFont typeface="Arial"/>
              <a:buChar char="•"/>
            </a:pPr>
            <a:r>
              <a:rPr lang="en-GB" sz="1984" dirty="0">
                <a:solidFill>
                  <a:prstClr val="black"/>
                </a:solidFill>
                <a:latin typeface="Calibri"/>
                <a:ea typeface="Calibri"/>
                <a:cs typeface="Calibri"/>
                <a:sym typeface="Calibri"/>
              </a:rPr>
              <a:t>Respect others’ point of view  </a:t>
            </a:r>
            <a:endParaRPr sz="1984" dirty="0">
              <a:solidFill>
                <a:prstClr val="black"/>
              </a:solidFill>
              <a:latin typeface="Calibri"/>
            </a:endParaRPr>
          </a:p>
          <a:p>
            <a:pPr marL="283484" indent="-262485" defTabSz="755957">
              <a:spcBef>
                <a:spcPts val="463"/>
              </a:spcBef>
              <a:buClr>
                <a:prstClr val="black"/>
              </a:buClr>
              <a:buSzPts val="2400"/>
              <a:buFont typeface="Arial"/>
              <a:buChar char="•"/>
            </a:pPr>
            <a:r>
              <a:rPr lang="en-GB" sz="1984" dirty="0">
                <a:solidFill>
                  <a:prstClr val="black"/>
                </a:solidFill>
                <a:latin typeface="Calibri"/>
                <a:ea typeface="Calibri"/>
                <a:cs typeface="Calibri"/>
                <a:sym typeface="Calibri"/>
              </a:rPr>
              <a:t>Listen carefully to others </a:t>
            </a:r>
            <a:endParaRPr sz="1984" dirty="0">
              <a:solidFill>
                <a:prstClr val="black"/>
              </a:solidFill>
              <a:latin typeface="Calibri"/>
            </a:endParaRPr>
          </a:p>
          <a:p>
            <a:pPr marL="283484" indent="-262485" defTabSz="755957">
              <a:spcBef>
                <a:spcPts val="463"/>
              </a:spcBef>
              <a:buClr>
                <a:prstClr val="black"/>
              </a:buClr>
              <a:buSzPts val="2400"/>
              <a:buFont typeface="Arial"/>
              <a:buChar char="•"/>
            </a:pPr>
            <a:r>
              <a:rPr lang="en-GB" sz="1984" dirty="0">
                <a:solidFill>
                  <a:prstClr val="black"/>
                </a:solidFill>
                <a:latin typeface="Calibri"/>
                <a:ea typeface="Calibri"/>
                <a:cs typeface="Calibri"/>
                <a:sym typeface="Calibri"/>
              </a:rPr>
              <a:t>Do not put others down </a:t>
            </a:r>
            <a:endParaRPr sz="1984" dirty="0">
              <a:solidFill>
                <a:prstClr val="black"/>
              </a:solidFill>
              <a:latin typeface="Calibri"/>
            </a:endParaRPr>
          </a:p>
          <a:p>
            <a:pPr marL="283484" indent="-262485" defTabSz="755957">
              <a:spcBef>
                <a:spcPts val="463"/>
              </a:spcBef>
              <a:buClr>
                <a:prstClr val="black"/>
              </a:buClr>
              <a:buSzPts val="2400"/>
              <a:buFont typeface="Arial"/>
              <a:buChar char="•"/>
            </a:pPr>
            <a:r>
              <a:rPr lang="en-GB" sz="1984" dirty="0">
                <a:solidFill>
                  <a:prstClr val="black"/>
                </a:solidFill>
                <a:latin typeface="Calibri"/>
                <a:ea typeface="Calibri"/>
                <a:cs typeface="Calibri"/>
                <a:sym typeface="Calibri"/>
              </a:rPr>
              <a:t>Never use the discussion to start or spread rumours. </a:t>
            </a:r>
            <a:endParaRPr sz="1984" dirty="0">
              <a:solidFill>
                <a:prstClr val="black"/>
              </a:solidFill>
              <a:latin typeface="Calibri"/>
            </a:endParaRPr>
          </a:p>
          <a:p>
            <a:pPr marL="283484" indent="-262485" defTabSz="755957">
              <a:spcBef>
                <a:spcPts val="463"/>
              </a:spcBef>
              <a:buClr>
                <a:prstClr val="black"/>
              </a:buClr>
              <a:buSzPts val="2400"/>
              <a:buFont typeface="Arial"/>
              <a:buChar char="•"/>
            </a:pPr>
            <a:r>
              <a:rPr lang="en-GB" sz="1984" dirty="0">
                <a:solidFill>
                  <a:prstClr val="black"/>
                </a:solidFill>
                <a:latin typeface="Calibri"/>
                <a:ea typeface="Calibri"/>
                <a:cs typeface="Calibri"/>
                <a:sym typeface="Calibri"/>
              </a:rPr>
              <a:t>Don’t reveal personal information in discussion. </a:t>
            </a:r>
            <a:endParaRPr sz="1984" dirty="0">
              <a:solidFill>
                <a:prstClr val="black"/>
              </a:solidFill>
              <a:latin typeface="Calibri"/>
            </a:endParaRPr>
          </a:p>
          <a:p>
            <a:pPr marL="283484" indent="-262485" defTabSz="755957">
              <a:spcBef>
                <a:spcPts val="463"/>
              </a:spcBef>
              <a:buClr>
                <a:prstClr val="black"/>
              </a:buClr>
              <a:buSzPts val="2400"/>
              <a:buFont typeface="Arial"/>
              <a:buChar char="•"/>
            </a:pPr>
            <a:r>
              <a:rPr lang="en-GB" sz="1984" dirty="0">
                <a:solidFill>
                  <a:prstClr val="black"/>
                </a:solidFill>
                <a:latin typeface="Calibri"/>
                <a:ea typeface="Calibri"/>
                <a:cs typeface="Calibri"/>
                <a:sym typeface="Calibri"/>
              </a:rPr>
              <a:t>Never reveal sensitive information about another named person, however it is okay to talk hypothetically </a:t>
            </a:r>
            <a:endParaRPr sz="1984" dirty="0">
              <a:solidFill>
                <a:prstClr val="black"/>
              </a:solidFill>
              <a:latin typeface="Calibri"/>
            </a:endParaRPr>
          </a:p>
          <a:p>
            <a:pPr marL="283484" indent="-262485" defTabSz="755957">
              <a:spcBef>
                <a:spcPts val="463"/>
              </a:spcBef>
              <a:buClr>
                <a:prstClr val="black"/>
              </a:buClr>
              <a:buSzPts val="2400"/>
              <a:buFont typeface="Arial"/>
              <a:buChar char="•"/>
            </a:pPr>
            <a:r>
              <a:rPr lang="en-GB" sz="1984" dirty="0">
                <a:solidFill>
                  <a:prstClr val="black"/>
                </a:solidFill>
                <a:latin typeface="Calibri"/>
                <a:ea typeface="Calibri"/>
                <a:cs typeface="Calibri"/>
                <a:sym typeface="Calibri"/>
              </a:rPr>
              <a:t>Always be mature and sensitive when discussing issues in Enrichment</a:t>
            </a:r>
            <a:endParaRPr sz="1984" dirty="0">
              <a:solidFill>
                <a:prstClr val="black"/>
              </a:solidFill>
              <a:latin typeface="Calibri"/>
            </a:endParaRPr>
          </a:p>
          <a:p>
            <a:pPr marL="283484" indent="-262485" defTabSz="755957">
              <a:spcBef>
                <a:spcPts val="463"/>
              </a:spcBef>
              <a:buClr>
                <a:prstClr val="black"/>
              </a:buClr>
              <a:buSzPts val="2400"/>
              <a:buFont typeface="Arial"/>
              <a:buChar char="•"/>
            </a:pPr>
            <a:r>
              <a:rPr lang="en-GB" sz="1984" dirty="0">
                <a:solidFill>
                  <a:prstClr val="black"/>
                </a:solidFill>
                <a:latin typeface="Calibri"/>
                <a:ea typeface="Calibri"/>
                <a:cs typeface="Calibri"/>
                <a:sym typeface="Calibri"/>
              </a:rPr>
              <a:t>If you want to talk about something personal, you are very welcome to talk to a teacher or Mrs L Wootton, Mrs J Samuels.</a:t>
            </a:r>
            <a:endParaRPr sz="1984" dirty="0">
              <a:solidFill>
                <a:prstClr val="black"/>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2A0F55D4-7D47-4747-A8CA-5D9AC0ACBEF2}"/>
              </a:ext>
            </a:extLst>
          </p:cNvPr>
          <p:cNvPicPr>
            <a:picLocks noChangeAspect="1"/>
          </p:cNvPicPr>
          <p:nvPr/>
        </p:nvPicPr>
        <p:blipFill>
          <a:blip r:embed="rId4"/>
          <a:stretch>
            <a:fillRect/>
          </a:stretch>
        </p:blipFill>
        <p:spPr>
          <a:xfrm>
            <a:off x="3190533" y="47582"/>
            <a:ext cx="4286276" cy="767109"/>
          </a:xfrm>
          <a:prstGeom prst="rect">
            <a:avLst/>
          </a:prstGeom>
        </p:spPr>
      </p:pic>
      <p:pic>
        <p:nvPicPr>
          <p:cNvPr id="3" name="Picture 2">
            <a:extLst>
              <a:ext uri="{FF2B5EF4-FFF2-40B4-BE49-F238E27FC236}">
                <a16:creationId xmlns:a16="http://schemas.microsoft.com/office/drawing/2014/main" id="{EDA9F455-15E3-44E8-902D-BD47F1F231E1}"/>
              </a:ext>
            </a:extLst>
          </p:cNvPr>
          <p:cNvPicPr>
            <a:picLocks noChangeAspect="1"/>
          </p:cNvPicPr>
          <p:nvPr/>
        </p:nvPicPr>
        <p:blipFill>
          <a:blip r:embed="rId5"/>
          <a:stretch>
            <a:fillRect/>
          </a:stretch>
        </p:blipFill>
        <p:spPr>
          <a:xfrm>
            <a:off x="7904748" y="268104"/>
            <a:ext cx="2417521" cy="409482"/>
          </a:xfrm>
          <a:prstGeom prst="rect">
            <a:avLst/>
          </a:prstGeom>
        </p:spPr>
      </p:pic>
    </p:spTree>
    <p:extLst>
      <p:ext uri="{BB962C8B-B14F-4D97-AF65-F5344CB8AC3E}">
        <p14:creationId xmlns:p14="http://schemas.microsoft.com/office/powerpoint/2010/main" val="1243671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3F43602F-7B04-472A-A0E7-694185A4837F}"/>
              </a:ext>
            </a:extLst>
          </p:cNvPr>
          <p:cNvSpPr>
            <a:spLocks noGrp="1"/>
          </p:cNvSpPr>
          <p:nvPr>
            <p:ph idx="1"/>
          </p:nvPr>
        </p:nvSpPr>
        <p:spPr>
          <a:xfrm>
            <a:off x="736600" y="1079500"/>
            <a:ext cx="9639300" cy="5692535"/>
          </a:xfrm>
        </p:spPr>
        <p:txBody>
          <a:bodyPr>
            <a:normAutofit fontScale="40000" lnSpcReduction="20000"/>
          </a:bodyPr>
          <a:lstStyle/>
          <a:p>
            <a:pPr>
              <a:buNone/>
            </a:pPr>
            <a:r>
              <a:rPr lang="en-GB" sz="4300" b="1" dirty="0">
                <a:latin typeface="Comic Sans MS" panose="030F0702030302020204" pitchFamily="66" charset="0"/>
              </a:rPr>
              <a:t>69% </a:t>
            </a:r>
            <a:r>
              <a:rPr lang="en-GB" sz="4300" dirty="0">
                <a:latin typeface="Comic Sans MS" panose="030F0702030302020204" pitchFamily="66" charset="0"/>
              </a:rPr>
              <a:t>of children in the UK report being bullied</a:t>
            </a:r>
          </a:p>
          <a:p>
            <a:pPr>
              <a:buNone/>
            </a:pPr>
            <a:endParaRPr lang="en-GB" sz="4300" dirty="0">
              <a:latin typeface="Comic Sans MS" panose="030F0702030302020204" pitchFamily="66" charset="0"/>
            </a:endParaRPr>
          </a:p>
          <a:p>
            <a:pPr>
              <a:buNone/>
            </a:pPr>
            <a:r>
              <a:rPr lang="en-GB" sz="4300" b="1" dirty="0">
                <a:latin typeface="Comic Sans MS" panose="030F0702030302020204" pitchFamily="66" charset="0"/>
              </a:rPr>
              <a:t>87% </a:t>
            </a:r>
            <a:r>
              <a:rPr lang="en-GB" sz="4300" dirty="0">
                <a:latin typeface="Comic Sans MS" panose="030F0702030302020204" pitchFamily="66" charset="0"/>
              </a:rPr>
              <a:t>of parents report that their child had been bullied in the past 12 months</a:t>
            </a:r>
          </a:p>
          <a:p>
            <a:pPr>
              <a:buNone/>
            </a:pPr>
            <a:endParaRPr lang="en-GB" sz="4300" dirty="0">
              <a:latin typeface="Comic Sans MS" panose="030F0702030302020204" pitchFamily="66" charset="0"/>
            </a:endParaRPr>
          </a:p>
          <a:p>
            <a:pPr>
              <a:buNone/>
            </a:pPr>
            <a:r>
              <a:rPr lang="en-GB" sz="4300" b="1" dirty="0">
                <a:latin typeface="Comic Sans MS" panose="030F0702030302020204" pitchFamily="66" charset="0"/>
              </a:rPr>
              <a:t>20% </a:t>
            </a:r>
            <a:r>
              <a:rPr lang="en-GB" sz="4300" dirty="0">
                <a:latin typeface="Comic Sans MS" panose="030F0702030302020204" pitchFamily="66" charset="0"/>
              </a:rPr>
              <a:t>report bullying others</a:t>
            </a:r>
          </a:p>
          <a:p>
            <a:pPr>
              <a:buNone/>
            </a:pPr>
            <a:endParaRPr lang="en-GB" sz="4300" dirty="0">
              <a:latin typeface="Comic Sans MS" panose="030F0702030302020204" pitchFamily="66" charset="0"/>
            </a:endParaRPr>
          </a:p>
          <a:p>
            <a:pPr>
              <a:buNone/>
            </a:pPr>
            <a:r>
              <a:rPr lang="en-GB" sz="4300" b="1" dirty="0">
                <a:latin typeface="Comic Sans MS" panose="030F0702030302020204" pitchFamily="66" charset="0"/>
              </a:rPr>
              <a:t>85% </a:t>
            </a:r>
            <a:r>
              <a:rPr lang="en-GB" sz="4300" dirty="0">
                <a:latin typeface="Comic Sans MS" panose="030F0702030302020204" pitchFamily="66" charset="0"/>
              </a:rPr>
              <a:t>had witnessed bullying </a:t>
            </a:r>
          </a:p>
          <a:p>
            <a:pPr>
              <a:buNone/>
            </a:pPr>
            <a:endParaRPr lang="en-GB" sz="4300" dirty="0">
              <a:latin typeface="Comic Sans MS" panose="030F0702030302020204" pitchFamily="66" charset="0"/>
            </a:endParaRPr>
          </a:p>
          <a:p>
            <a:pPr>
              <a:buNone/>
            </a:pPr>
            <a:r>
              <a:rPr lang="en-GB" sz="4300" b="1" dirty="0">
                <a:latin typeface="Comic Sans MS" panose="030F0702030302020204" pitchFamily="66" charset="0"/>
              </a:rPr>
              <a:t>1 in 5 </a:t>
            </a:r>
            <a:r>
              <a:rPr lang="en-GB" sz="4300" dirty="0">
                <a:latin typeface="Comic Sans MS" panose="030F0702030302020204" pitchFamily="66" charset="0"/>
              </a:rPr>
              <a:t>child deaths in the UK is caused by suicide. Could this be due to bullying?</a:t>
            </a:r>
          </a:p>
          <a:p>
            <a:pPr>
              <a:buNone/>
            </a:pPr>
            <a:endParaRPr lang="en-GB" sz="4300" dirty="0">
              <a:latin typeface="Comic Sans MS" panose="030F0702030302020204" pitchFamily="66" charset="0"/>
            </a:endParaRPr>
          </a:p>
          <a:p>
            <a:pPr>
              <a:buNone/>
            </a:pPr>
            <a:r>
              <a:rPr lang="en-GB" sz="4300" dirty="0">
                <a:latin typeface="Comic Sans MS" panose="030F0702030302020204" pitchFamily="66" charset="0"/>
              </a:rPr>
              <a:t>It is estimated that at least </a:t>
            </a:r>
            <a:r>
              <a:rPr lang="en-GB" sz="4300" b="1" dirty="0">
                <a:latin typeface="Comic Sans MS" panose="030F0702030302020204" pitchFamily="66" charset="0"/>
              </a:rPr>
              <a:t>20</a:t>
            </a:r>
            <a:r>
              <a:rPr lang="en-GB" sz="4300" dirty="0">
                <a:latin typeface="Comic Sans MS" panose="030F0702030302020204" pitchFamily="66" charset="0"/>
              </a:rPr>
              <a:t> children and adolescents a year commit suicide because of being bullied</a:t>
            </a:r>
          </a:p>
          <a:p>
            <a:pPr>
              <a:buNone/>
            </a:pPr>
            <a:endParaRPr lang="en-GB" sz="4300" dirty="0">
              <a:latin typeface="Comic Sans MS" panose="030F0702030302020204" pitchFamily="66" charset="0"/>
            </a:endParaRPr>
          </a:p>
          <a:p>
            <a:pPr>
              <a:buNone/>
            </a:pPr>
            <a:r>
              <a:rPr lang="en-GB" sz="4300" dirty="0">
                <a:latin typeface="Comic Sans MS" panose="030F0702030302020204" pitchFamily="66" charset="0"/>
              </a:rPr>
              <a:t>More than </a:t>
            </a:r>
            <a:r>
              <a:rPr lang="en-GB" sz="4300" b="1" dirty="0">
                <a:latin typeface="Comic Sans MS" panose="030F0702030302020204" pitchFamily="66" charset="0"/>
              </a:rPr>
              <a:t>half</a:t>
            </a:r>
            <a:r>
              <a:rPr lang="en-GB" sz="4300" dirty="0">
                <a:latin typeface="Comic Sans MS" panose="030F0702030302020204" pitchFamily="66" charset="0"/>
              </a:rPr>
              <a:t> of those who reported being bullied had been physically hurt </a:t>
            </a:r>
          </a:p>
          <a:p>
            <a:pPr>
              <a:buNone/>
            </a:pPr>
            <a:r>
              <a:rPr lang="en-GB" sz="4300" b="1" dirty="0">
                <a:latin typeface="Comic Sans MS" panose="030F0702030302020204" pitchFamily="66" charset="0"/>
              </a:rPr>
              <a:t>  34% </a:t>
            </a:r>
            <a:r>
              <a:rPr lang="en-GB" sz="4300" dirty="0">
                <a:latin typeface="Comic Sans MS" panose="030F0702030302020204" pitchFamily="66" charset="0"/>
              </a:rPr>
              <a:t>of those physically hurt required attention from a doctor or hospital. </a:t>
            </a:r>
          </a:p>
          <a:p>
            <a:pPr>
              <a:buNone/>
            </a:pPr>
            <a:r>
              <a:rPr lang="en-GB" sz="4300" b="1" dirty="0">
                <a:latin typeface="Comic Sans MS" panose="030F0702030302020204" pitchFamily="66" charset="0"/>
              </a:rPr>
              <a:t>  3% </a:t>
            </a:r>
            <a:r>
              <a:rPr lang="en-GB" sz="4300" dirty="0">
                <a:latin typeface="Comic Sans MS" panose="030F0702030302020204" pitchFamily="66" charset="0"/>
              </a:rPr>
              <a:t>of the attacks involved a weapon. </a:t>
            </a:r>
          </a:p>
          <a:p>
            <a:endParaRPr lang="en-GB" sz="4300" dirty="0">
              <a:latin typeface="Comic Sans MS" panose="030F0702030302020204" pitchFamily="66" charset="0"/>
            </a:endParaRPr>
          </a:p>
          <a:p>
            <a:pPr>
              <a:buNone/>
            </a:pPr>
            <a:r>
              <a:rPr lang="en-GB" sz="4300" b="1" dirty="0">
                <a:latin typeface="Comic Sans MS" panose="030F0702030302020204" pitchFamily="66" charset="0"/>
              </a:rPr>
              <a:t>1 in 3 </a:t>
            </a:r>
            <a:r>
              <a:rPr lang="en-GB" sz="4300" dirty="0">
                <a:latin typeface="Comic Sans MS" panose="030F0702030302020204" pitchFamily="66" charset="0"/>
              </a:rPr>
              <a:t>young people who experience bullying truant from school</a:t>
            </a:r>
            <a:endParaRPr lang="en-GB" sz="2205" dirty="0"/>
          </a:p>
        </p:txBody>
      </p:sp>
      <p:sp>
        <p:nvSpPr>
          <p:cNvPr id="14" name="TextBox 13">
            <a:extLst>
              <a:ext uri="{FF2B5EF4-FFF2-40B4-BE49-F238E27FC236}">
                <a16:creationId xmlns:a16="http://schemas.microsoft.com/office/drawing/2014/main" id="{0C83AF0E-6B6B-4F16-88F3-691DA1D826B1}"/>
              </a:ext>
            </a:extLst>
          </p:cNvPr>
          <p:cNvSpPr txBox="1"/>
          <p:nvPr/>
        </p:nvSpPr>
        <p:spPr>
          <a:xfrm>
            <a:off x="1059630" y="6807738"/>
            <a:ext cx="8572552" cy="751937"/>
          </a:xfrm>
          <a:prstGeom prst="rect">
            <a:avLst/>
          </a:prstGeom>
          <a:solidFill>
            <a:srgbClr val="FFFF00"/>
          </a:solidFill>
        </p:spPr>
        <p:txBody>
          <a:bodyPr wrap="square" rtlCol="0">
            <a:spAutoFit/>
          </a:bodyPr>
          <a:lstStyle/>
          <a:p>
            <a:pPr algn="ctr" defTabSz="1007943">
              <a:lnSpc>
                <a:spcPct val="80000"/>
              </a:lnSpc>
            </a:pPr>
            <a:r>
              <a:rPr lang="en-GB" altLang="en-US" sz="2646" b="1" dirty="0">
                <a:solidFill>
                  <a:srgbClr val="002060"/>
                </a:solidFill>
                <a:latin typeface="Calibri"/>
              </a:rPr>
              <a:t>How do these statistics make you feel?</a:t>
            </a:r>
          </a:p>
          <a:p>
            <a:pPr algn="ctr" defTabSz="1007943">
              <a:lnSpc>
                <a:spcPct val="80000"/>
              </a:lnSpc>
            </a:pPr>
            <a:r>
              <a:rPr lang="en-GB" sz="2646" b="1" dirty="0">
                <a:solidFill>
                  <a:srgbClr val="002060"/>
                </a:solidFill>
                <a:latin typeface="Calibri"/>
              </a:rPr>
              <a:t>Why?</a:t>
            </a:r>
          </a:p>
        </p:txBody>
      </p:sp>
      <p:pic>
        <p:nvPicPr>
          <p:cNvPr id="8" name="Picture 2">
            <a:extLst>
              <a:ext uri="{FF2B5EF4-FFF2-40B4-BE49-F238E27FC236}">
                <a16:creationId xmlns:a16="http://schemas.microsoft.com/office/drawing/2014/main" id="{7897FA17-B4BA-4A4F-8E3D-1DBF678186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969" y="94062"/>
            <a:ext cx="769031" cy="709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9">
            <a:extLst>
              <a:ext uri="{FF2B5EF4-FFF2-40B4-BE49-F238E27FC236}">
                <a16:creationId xmlns:a16="http://schemas.microsoft.com/office/drawing/2014/main" id="{D361DB7B-697D-480E-81DC-C8262D2A7C19}"/>
              </a:ext>
            </a:extLst>
          </p:cNvPr>
          <p:cNvSpPr>
            <a:spLocks noChangeArrowheads="1"/>
          </p:cNvSpPr>
          <p:nvPr/>
        </p:nvSpPr>
        <p:spPr bwMode="auto">
          <a:xfrm>
            <a:off x="0" y="826056"/>
            <a:ext cx="10691813" cy="139144"/>
          </a:xfrm>
          <a:prstGeom prst="rect">
            <a:avLst/>
          </a:prstGeom>
          <a:gradFill rotWithShape="1">
            <a:gsLst>
              <a:gs pos="0">
                <a:srgbClr val="FFF200"/>
              </a:gs>
              <a:gs pos="25000">
                <a:srgbClr val="FFF200"/>
              </a:gs>
              <a:gs pos="61000">
                <a:srgbClr val="FF7A00"/>
              </a:gs>
              <a:gs pos="100000">
                <a:srgbClr val="FF0300"/>
              </a:gs>
            </a:gsLst>
            <a:lin ang="0" scaled="1"/>
          </a:gradFill>
          <a:ln>
            <a:noFill/>
          </a:ln>
          <a:extLst>
            <a:ext uri="{91240B29-F687-4F45-9708-019B960494DF}">
              <a14:hiddenLine xmlns:a14="http://schemas.microsoft.com/office/drawing/2010/main" w="25400" algn="ctr">
                <a:solidFill>
                  <a:srgbClr val="000000"/>
                </a:solidFill>
                <a:miter lim="800000"/>
                <a:headEnd/>
                <a:tailEnd/>
              </a14:hiddenLine>
            </a:ext>
          </a:extLst>
        </p:spPr>
        <p:txBody>
          <a:bodyPr vert="horz" wrap="square" lIns="75597" tIns="37798" rIns="75597" bIns="37798" numCol="1" anchor="ctr" anchorCtr="0" compatLnSpc="1">
            <a:prstTxWarp prst="textNoShape">
              <a:avLst/>
            </a:prstTxWarp>
          </a:bodyPr>
          <a:lstStyle/>
          <a:p>
            <a:pPr defTabSz="755957"/>
            <a:endParaRPr lang="en-GB" sz="1488" dirty="0">
              <a:solidFill>
                <a:prstClr val="black"/>
              </a:solidFill>
              <a:latin typeface="Calibri"/>
            </a:endParaRPr>
          </a:p>
        </p:txBody>
      </p:sp>
      <p:sp>
        <p:nvSpPr>
          <p:cNvPr id="4" name="TextBox 3">
            <a:extLst>
              <a:ext uri="{FF2B5EF4-FFF2-40B4-BE49-F238E27FC236}">
                <a16:creationId xmlns:a16="http://schemas.microsoft.com/office/drawing/2014/main" id="{1ADE9450-AD69-4A8C-97BB-0F68D7FB7DDD}"/>
              </a:ext>
            </a:extLst>
          </p:cNvPr>
          <p:cNvSpPr txBox="1"/>
          <p:nvPr/>
        </p:nvSpPr>
        <p:spPr>
          <a:xfrm>
            <a:off x="2904331" y="106459"/>
            <a:ext cx="4724400" cy="646331"/>
          </a:xfrm>
          <a:prstGeom prst="rect">
            <a:avLst/>
          </a:prstGeom>
          <a:noFill/>
        </p:spPr>
        <p:txBody>
          <a:bodyPr wrap="square" rtlCol="0">
            <a:spAutoFit/>
          </a:bodyPr>
          <a:lstStyle/>
          <a:p>
            <a:pPr algn="ctr"/>
            <a:r>
              <a:rPr lang="en-GB" sz="3600" b="1" dirty="0"/>
              <a:t>Did You Know</a:t>
            </a:r>
          </a:p>
        </p:txBody>
      </p:sp>
    </p:spTree>
    <p:extLst>
      <p:ext uri="{BB962C8B-B14F-4D97-AF65-F5344CB8AC3E}">
        <p14:creationId xmlns:p14="http://schemas.microsoft.com/office/powerpoint/2010/main" val="396854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94" y="0"/>
            <a:ext cx="1213532" cy="859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9"/>
          <p:cNvSpPr>
            <a:spLocks noChangeArrowheads="1"/>
          </p:cNvSpPr>
          <p:nvPr/>
        </p:nvSpPr>
        <p:spPr bwMode="auto">
          <a:xfrm>
            <a:off x="0" y="859586"/>
            <a:ext cx="10682319" cy="143714"/>
          </a:xfrm>
          <a:prstGeom prst="rect">
            <a:avLst/>
          </a:prstGeom>
          <a:gradFill rotWithShape="1">
            <a:gsLst>
              <a:gs pos="0">
                <a:srgbClr val="FFF200"/>
              </a:gs>
              <a:gs pos="25000">
                <a:srgbClr val="FFF200"/>
              </a:gs>
              <a:gs pos="61000">
                <a:srgbClr val="FF7A00"/>
              </a:gs>
              <a:gs pos="100000">
                <a:srgbClr val="FF0300"/>
              </a:gs>
            </a:gsLst>
            <a:lin ang="0" scaled="1"/>
          </a:gradFill>
          <a:ln>
            <a:noFill/>
          </a:ln>
          <a:extLst>
            <a:ext uri="{91240B29-F687-4F45-9708-019B960494DF}">
              <a14:hiddenLine xmlns:a14="http://schemas.microsoft.com/office/drawing/2010/main" w="25400" algn="ctr">
                <a:solidFill>
                  <a:srgbClr val="000000"/>
                </a:solidFill>
                <a:miter lim="800000"/>
                <a:headEnd/>
                <a:tailEnd/>
              </a14:hiddenLine>
            </a:ext>
          </a:extLst>
        </p:spPr>
        <p:txBody>
          <a:bodyPr vert="horz" wrap="square" lIns="75597" tIns="37798" rIns="75597" bIns="37798" numCol="1" anchor="ctr" anchorCtr="0" compatLnSpc="1">
            <a:prstTxWarp prst="textNoShape">
              <a:avLst/>
            </a:prstTxWarp>
          </a:bodyPr>
          <a:lstStyle/>
          <a:p>
            <a:pPr defTabSz="755957"/>
            <a:endParaRPr lang="en-GB" sz="1488" dirty="0">
              <a:solidFill>
                <a:prstClr val="black"/>
              </a:solidFill>
              <a:latin typeface="Calibri"/>
            </a:endParaRPr>
          </a:p>
        </p:txBody>
      </p:sp>
      <p:sp>
        <p:nvSpPr>
          <p:cNvPr id="8" name="Rounded Rectangle 7"/>
          <p:cNvSpPr/>
          <p:nvPr/>
        </p:nvSpPr>
        <p:spPr>
          <a:xfrm>
            <a:off x="113555" y="2610590"/>
            <a:ext cx="4509294" cy="1685704"/>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5957"/>
            <a:r>
              <a:rPr lang="en-GB" sz="2000" dirty="0">
                <a:solidFill>
                  <a:schemeClr val="tx1"/>
                </a:solidFill>
              </a:rPr>
              <a:t>What stressful situations occur online?</a:t>
            </a:r>
          </a:p>
          <a:p>
            <a:pPr algn="ctr" defTabSz="755957"/>
            <a:endParaRPr lang="en-GB" sz="2000" dirty="0">
              <a:solidFill>
                <a:schemeClr val="tx1"/>
              </a:solidFill>
            </a:endParaRPr>
          </a:p>
          <a:p>
            <a:pPr algn="ctr" defTabSz="755957"/>
            <a:r>
              <a:rPr lang="en-GB" sz="2000" dirty="0">
                <a:solidFill>
                  <a:schemeClr val="tx1"/>
                </a:solidFill>
              </a:rPr>
              <a:t>What causes online arguments?</a:t>
            </a:r>
          </a:p>
        </p:txBody>
      </p:sp>
      <p:sp>
        <p:nvSpPr>
          <p:cNvPr id="14" name="Rounded Rectangle 13"/>
          <p:cNvSpPr/>
          <p:nvPr/>
        </p:nvSpPr>
        <p:spPr>
          <a:xfrm>
            <a:off x="4993240" y="3344794"/>
            <a:ext cx="5483418" cy="1685704"/>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5957"/>
            <a:r>
              <a:rPr lang="en-GB" sz="2000" dirty="0">
                <a:solidFill>
                  <a:schemeClr val="tx1"/>
                </a:solidFill>
              </a:rPr>
              <a:t>What are the effects of online arguments?</a:t>
            </a:r>
          </a:p>
          <a:p>
            <a:pPr algn="ctr" defTabSz="755957"/>
            <a:endParaRPr lang="en-GB" sz="2000" dirty="0">
              <a:solidFill>
                <a:schemeClr val="tx1"/>
              </a:solidFill>
            </a:endParaRPr>
          </a:p>
          <a:p>
            <a:pPr algn="ctr" defTabSz="755957"/>
            <a:r>
              <a:rPr lang="en-GB" sz="2000" dirty="0">
                <a:solidFill>
                  <a:schemeClr val="tx1"/>
                </a:solidFill>
              </a:rPr>
              <a:t>How can we avoid or get out of conflict online?</a:t>
            </a:r>
          </a:p>
        </p:txBody>
      </p:sp>
      <p:sp>
        <p:nvSpPr>
          <p:cNvPr id="15" name="Rounded Rectangle 14"/>
          <p:cNvSpPr/>
          <p:nvPr/>
        </p:nvSpPr>
        <p:spPr>
          <a:xfrm>
            <a:off x="1277159" y="5247794"/>
            <a:ext cx="8127999" cy="2124198"/>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5957"/>
            <a:r>
              <a:rPr lang="en-GB" sz="2000" dirty="0">
                <a:solidFill>
                  <a:prstClr val="black"/>
                </a:solidFill>
              </a:rPr>
              <a:t>How does cyberbullying differ from other types of bullying? Why do you think this is?</a:t>
            </a:r>
          </a:p>
          <a:p>
            <a:pPr algn="ctr" defTabSz="755957"/>
            <a:endParaRPr lang="en-GB" sz="2000" dirty="0">
              <a:solidFill>
                <a:prstClr val="black"/>
              </a:solidFill>
            </a:endParaRPr>
          </a:p>
          <a:p>
            <a:pPr algn="ctr" defTabSz="755957"/>
            <a:r>
              <a:rPr lang="en-GB" sz="2000" dirty="0">
                <a:solidFill>
                  <a:prstClr val="black"/>
                </a:solidFill>
              </a:rPr>
              <a:t>Why can stopping bullying be so difficult? How is this made even harder when the bullying is online?</a:t>
            </a:r>
          </a:p>
        </p:txBody>
      </p:sp>
      <p:sp>
        <p:nvSpPr>
          <p:cNvPr id="2" name="Speech Bubble: Rectangle 1">
            <a:extLst>
              <a:ext uri="{FF2B5EF4-FFF2-40B4-BE49-F238E27FC236}">
                <a16:creationId xmlns:a16="http://schemas.microsoft.com/office/drawing/2014/main" id="{D74E2408-7FF1-4E67-9640-A2B43BB66EFA}"/>
              </a:ext>
            </a:extLst>
          </p:cNvPr>
          <p:cNvSpPr/>
          <p:nvPr/>
        </p:nvSpPr>
        <p:spPr>
          <a:xfrm>
            <a:off x="241300" y="1219200"/>
            <a:ext cx="10071100" cy="952500"/>
          </a:xfrm>
          <a:prstGeom prst="wedgeRect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b="1" dirty="0">
                <a:solidFill>
                  <a:schemeClr val="tx1"/>
                </a:solidFill>
              </a:rPr>
              <a:t>‘Most conflicts start online’  </a:t>
            </a:r>
            <a:r>
              <a:rPr lang="en-GB" sz="2400" dirty="0">
                <a:solidFill>
                  <a:schemeClr val="tx1"/>
                </a:solidFill>
              </a:rPr>
              <a:t>-  Do you agree or disagree? Explain your reasons.</a:t>
            </a:r>
            <a:endParaRPr lang="en-GB" dirty="0">
              <a:solidFill>
                <a:schemeClr val="tx1"/>
              </a:solidFill>
            </a:endParaRPr>
          </a:p>
        </p:txBody>
      </p:sp>
      <p:pic>
        <p:nvPicPr>
          <p:cNvPr id="11" name="Picture 2">
            <a:extLst>
              <a:ext uri="{FF2B5EF4-FFF2-40B4-BE49-F238E27FC236}">
                <a16:creationId xmlns:a16="http://schemas.microsoft.com/office/drawing/2014/main" id="{FB8C9632-2F39-4DC6-95EA-95EC98971F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1941" y="55552"/>
            <a:ext cx="5970237" cy="724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08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F547118D-52BD-4223-BEC7-C0B52B5C23D8}"/>
              </a:ext>
            </a:extLst>
          </p:cNvPr>
          <p:cNvSpPr/>
          <p:nvPr/>
        </p:nvSpPr>
        <p:spPr>
          <a:xfrm>
            <a:off x="1425223" y="6735726"/>
            <a:ext cx="8705739" cy="461665"/>
          </a:xfrm>
          <a:prstGeom prst="rect">
            <a:avLst/>
          </a:prstGeom>
        </p:spPr>
        <p:txBody>
          <a:bodyPr wrap="square">
            <a:spAutoFit/>
          </a:bodyPr>
          <a:lstStyle/>
          <a:p>
            <a:r>
              <a:rPr lang="en-GB" sz="2400" dirty="0">
                <a:solidFill>
                  <a:schemeClr val="bg1"/>
                </a:solidFill>
                <a:latin typeface="Lato Medium" panose="020F0502020204030203" pitchFamily="34" charset="0"/>
                <a:ea typeface="Lato Medium" panose="020F0502020204030203" pitchFamily="34" charset="0"/>
                <a:cs typeface="Lato Medium" panose="020F0502020204030203" pitchFamily="34" charset="0"/>
              </a:rPr>
              <a:t>Use a different colour pen to add to your previous answers. </a:t>
            </a:r>
          </a:p>
        </p:txBody>
      </p:sp>
      <p:pic>
        <p:nvPicPr>
          <p:cNvPr id="2" name="Picture 1"/>
          <p:cNvPicPr>
            <a:picLocks noChangeAspect="1"/>
          </p:cNvPicPr>
          <p:nvPr/>
        </p:nvPicPr>
        <p:blipFill>
          <a:blip r:embed="rId3"/>
          <a:stretch>
            <a:fillRect/>
          </a:stretch>
        </p:blipFill>
        <p:spPr>
          <a:xfrm>
            <a:off x="210343" y="1674567"/>
            <a:ext cx="6257925" cy="3743325"/>
          </a:xfrm>
          <a:prstGeom prst="rect">
            <a:avLst/>
          </a:prstGeom>
        </p:spPr>
      </p:pic>
      <p:sp>
        <p:nvSpPr>
          <p:cNvPr id="24" name="Rectangle: Rounded Corners 23">
            <a:extLst>
              <a:ext uri="{FF2B5EF4-FFF2-40B4-BE49-F238E27FC236}">
                <a16:creationId xmlns:a16="http://schemas.microsoft.com/office/drawing/2014/main" id="{69FE31F9-179D-4917-B725-130674C0699E}"/>
              </a:ext>
            </a:extLst>
          </p:cNvPr>
          <p:cNvSpPr/>
          <p:nvPr/>
        </p:nvSpPr>
        <p:spPr>
          <a:xfrm>
            <a:off x="2084999" y="6042124"/>
            <a:ext cx="6694837" cy="462598"/>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b="1" dirty="0"/>
          </a:p>
        </p:txBody>
      </p:sp>
      <p:sp>
        <p:nvSpPr>
          <p:cNvPr id="26" name="TextBox 25">
            <a:extLst>
              <a:ext uri="{FF2B5EF4-FFF2-40B4-BE49-F238E27FC236}">
                <a16:creationId xmlns:a16="http://schemas.microsoft.com/office/drawing/2014/main" id="{8887D35A-8303-4C13-9CE7-61E5969B0A66}"/>
              </a:ext>
            </a:extLst>
          </p:cNvPr>
          <p:cNvSpPr txBox="1"/>
          <p:nvPr/>
        </p:nvSpPr>
        <p:spPr>
          <a:xfrm>
            <a:off x="210343" y="6176426"/>
            <a:ext cx="7169059" cy="369332"/>
          </a:xfrm>
          <a:prstGeom prst="rect">
            <a:avLst/>
          </a:prstGeom>
          <a:noFill/>
        </p:spPr>
        <p:txBody>
          <a:bodyPr wrap="square" rtlCol="0">
            <a:spAutoFit/>
          </a:bodyPr>
          <a:lstStyle/>
          <a:p>
            <a:r>
              <a:rPr lang="en-GB" dirty="0">
                <a:solidFill>
                  <a:schemeClr val="bg1"/>
                </a:solidFill>
                <a:latin typeface="Lato Medium" panose="020F0502020204030203" pitchFamily="34" charset="0"/>
                <a:ea typeface="Lato Medium" panose="020F0502020204030203" pitchFamily="34" charset="0"/>
                <a:cs typeface="Lato Medium" panose="020F0502020204030203" pitchFamily="34" charset="0"/>
                <a:hlinkClick r:id="rId4"/>
              </a:rPr>
              <a:t>https://riseabove.org.uk/article/do-most-fights-start-online/</a:t>
            </a:r>
            <a:endParaRPr lang="en-GB" dirty="0"/>
          </a:p>
        </p:txBody>
      </p:sp>
      <p:pic>
        <p:nvPicPr>
          <p:cNvPr id="20" name="Picture 19">
            <a:extLst>
              <a:ext uri="{FF2B5EF4-FFF2-40B4-BE49-F238E27FC236}">
                <a16:creationId xmlns:a16="http://schemas.microsoft.com/office/drawing/2014/main" id="{0B585D9B-446A-4C36-BAD2-B29BBD87F0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4000"/>
            <a:ext cx="1080000" cy="716488"/>
          </a:xfrm>
          <a:prstGeom prst="rect">
            <a:avLst/>
          </a:prstGeom>
        </p:spPr>
      </p:pic>
      <p:sp>
        <p:nvSpPr>
          <p:cNvPr id="14" name="Rectangle 9">
            <a:extLst>
              <a:ext uri="{FF2B5EF4-FFF2-40B4-BE49-F238E27FC236}">
                <a16:creationId xmlns:a16="http://schemas.microsoft.com/office/drawing/2014/main" id="{D3C96DD4-7C7F-4E2E-A6E1-CD4DB1099D3B}"/>
              </a:ext>
            </a:extLst>
          </p:cNvPr>
          <p:cNvSpPr>
            <a:spLocks noChangeArrowheads="1"/>
          </p:cNvSpPr>
          <p:nvPr/>
        </p:nvSpPr>
        <p:spPr bwMode="auto">
          <a:xfrm>
            <a:off x="0" y="859586"/>
            <a:ext cx="10682319" cy="143714"/>
          </a:xfrm>
          <a:prstGeom prst="rect">
            <a:avLst/>
          </a:prstGeom>
          <a:gradFill rotWithShape="1">
            <a:gsLst>
              <a:gs pos="0">
                <a:srgbClr val="FFF200"/>
              </a:gs>
              <a:gs pos="25000">
                <a:srgbClr val="FFF200"/>
              </a:gs>
              <a:gs pos="61000">
                <a:srgbClr val="FF7A00"/>
              </a:gs>
              <a:gs pos="100000">
                <a:srgbClr val="FF0300"/>
              </a:gs>
            </a:gsLst>
            <a:lin ang="0" scaled="1"/>
          </a:gradFill>
          <a:ln>
            <a:noFill/>
          </a:ln>
          <a:extLst>
            <a:ext uri="{91240B29-F687-4F45-9708-019B960494DF}">
              <a14:hiddenLine xmlns:a14="http://schemas.microsoft.com/office/drawing/2010/main" w="25400" algn="ctr">
                <a:solidFill>
                  <a:srgbClr val="000000"/>
                </a:solidFill>
                <a:miter lim="800000"/>
                <a:headEnd/>
                <a:tailEnd/>
              </a14:hiddenLine>
            </a:ext>
          </a:extLst>
        </p:spPr>
        <p:txBody>
          <a:bodyPr vert="horz" wrap="square" lIns="75597" tIns="37798" rIns="75597" bIns="37798" numCol="1" anchor="ctr" anchorCtr="0" compatLnSpc="1">
            <a:prstTxWarp prst="textNoShape">
              <a:avLst/>
            </a:prstTxWarp>
          </a:bodyPr>
          <a:lstStyle/>
          <a:p>
            <a:pPr defTabSz="755957"/>
            <a:endParaRPr lang="en-GB" sz="1488" dirty="0">
              <a:solidFill>
                <a:prstClr val="black"/>
              </a:solidFill>
              <a:latin typeface="Calibri"/>
            </a:endParaRPr>
          </a:p>
        </p:txBody>
      </p:sp>
      <p:pic>
        <p:nvPicPr>
          <p:cNvPr id="16" name="Picture 2">
            <a:extLst>
              <a:ext uri="{FF2B5EF4-FFF2-40B4-BE49-F238E27FC236}">
                <a16:creationId xmlns:a16="http://schemas.microsoft.com/office/drawing/2014/main" id="{0921C734-1585-4987-91B6-9EF13C05E6D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94" y="0"/>
            <a:ext cx="1213532" cy="859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a:extLst>
              <a:ext uri="{FF2B5EF4-FFF2-40B4-BE49-F238E27FC236}">
                <a16:creationId xmlns:a16="http://schemas.microsoft.com/office/drawing/2014/main" id="{D9FD1740-59B8-4C26-B638-2CBDA89F678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41941" y="55552"/>
            <a:ext cx="5970237" cy="724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Rounded Rectangle 7">
            <a:extLst>
              <a:ext uri="{FF2B5EF4-FFF2-40B4-BE49-F238E27FC236}">
                <a16:creationId xmlns:a16="http://schemas.microsoft.com/office/drawing/2014/main" id="{96B42DE4-9BCD-4FC6-A7D4-EF0334733AB7}"/>
              </a:ext>
            </a:extLst>
          </p:cNvPr>
          <p:cNvSpPr/>
          <p:nvPr/>
        </p:nvSpPr>
        <p:spPr>
          <a:xfrm>
            <a:off x="6647245" y="1185898"/>
            <a:ext cx="3834225" cy="1739508"/>
          </a:xfrm>
          <a:prstGeom prst="roundRect">
            <a:avLst/>
          </a:prstGeom>
          <a:solidFill>
            <a:srgbClr val="F79646">
              <a:lumMod val="75000"/>
            </a:srgbClr>
          </a:solidFill>
          <a:ln w="25400" cap="flat" cmpd="sng" algn="ctr">
            <a:solidFill>
              <a:sysClr val="windowText" lastClr="000000"/>
            </a:solidFill>
            <a:prstDash val="solid"/>
          </a:ln>
          <a:effectLst/>
        </p:spPr>
        <p:txBody>
          <a:bodyPr rtlCol="0" anchor="ctr"/>
          <a:lstStyle/>
          <a:p>
            <a:pPr marL="0" marR="0" lvl="0" indent="0" algn="ctr" defTabSz="755957"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black"/>
                </a:solidFill>
                <a:effectLst/>
                <a:uLnTx/>
                <a:uFillTx/>
                <a:latin typeface="Calibri"/>
                <a:ea typeface="+mn-ea"/>
                <a:cs typeface="+mn-cs"/>
              </a:rPr>
              <a:t>How did this situation start?</a:t>
            </a:r>
          </a:p>
          <a:p>
            <a:pPr marL="0" marR="0" lvl="0" indent="0" algn="ctr" defTabSz="755957" eaLnBrk="1" fontAlgn="auto" latinLnBrk="0" hangingPunct="1">
              <a:lnSpc>
                <a:spcPct val="100000"/>
              </a:lnSpc>
              <a:spcBef>
                <a:spcPts val="0"/>
              </a:spcBef>
              <a:spcAft>
                <a:spcPts val="0"/>
              </a:spcAft>
              <a:buClrTx/>
              <a:buSzTx/>
              <a:buFontTx/>
              <a:buNone/>
              <a:tabLst/>
              <a:defRPr/>
            </a:pPr>
            <a:endParaRPr lang="en-GB" sz="2000" kern="0" dirty="0">
              <a:solidFill>
                <a:prstClr val="black"/>
              </a:solidFill>
              <a:latin typeface="Calibri"/>
            </a:endParaRPr>
          </a:p>
          <a:p>
            <a:pPr marL="0" marR="0" lvl="0" indent="0" algn="ctr" defTabSz="755957"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black"/>
                </a:solidFill>
                <a:effectLst/>
                <a:uLnTx/>
                <a:uFillTx/>
                <a:latin typeface="Calibri"/>
                <a:ea typeface="+mn-ea"/>
                <a:cs typeface="+mn-cs"/>
              </a:rPr>
              <a:t>Who was in the wrong?</a:t>
            </a:r>
          </a:p>
        </p:txBody>
      </p:sp>
      <p:sp>
        <p:nvSpPr>
          <p:cNvPr id="28" name="Rounded Rectangle 13">
            <a:extLst>
              <a:ext uri="{FF2B5EF4-FFF2-40B4-BE49-F238E27FC236}">
                <a16:creationId xmlns:a16="http://schemas.microsoft.com/office/drawing/2014/main" id="{2D8186F0-025F-4F9B-97F7-92B2F08D75CB}"/>
              </a:ext>
            </a:extLst>
          </p:cNvPr>
          <p:cNvSpPr/>
          <p:nvPr/>
        </p:nvSpPr>
        <p:spPr>
          <a:xfrm>
            <a:off x="6647244" y="3363484"/>
            <a:ext cx="3834225" cy="1685704"/>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755957"/>
            <a:r>
              <a:rPr lang="en-GB" sz="2000" dirty="0">
                <a:solidFill>
                  <a:prstClr val="black"/>
                </a:solidFill>
              </a:rPr>
              <a:t>Who was to blame for the situation escalating?</a:t>
            </a:r>
          </a:p>
          <a:p>
            <a:pPr lvl="0" algn="ctr" defTabSz="755957"/>
            <a:endParaRPr lang="en-GB" sz="2000" dirty="0">
              <a:solidFill>
                <a:prstClr val="black"/>
              </a:solidFill>
            </a:endParaRPr>
          </a:p>
          <a:p>
            <a:pPr lvl="0" algn="ctr" defTabSz="755957"/>
            <a:r>
              <a:rPr lang="en-GB" sz="2000" dirty="0">
                <a:solidFill>
                  <a:prstClr val="black"/>
                </a:solidFill>
              </a:rPr>
              <a:t>What causes situations like this to escalate so quickly?</a:t>
            </a:r>
          </a:p>
        </p:txBody>
      </p:sp>
      <p:sp>
        <p:nvSpPr>
          <p:cNvPr id="30" name="Rounded Rectangle 14">
            <a:extLst>
              <a:ext uri="{FF2B5EF4-FFF2-40B4-BE49-F238E27FC236}">
                <a16:creationId xmlns:a16="http://schemas.microsoft.com/office/drawing/2014/main" id="{97F64723-D138-4596-A882-AA61C3725DA6}"/>
              </a:ext>
            </a:extLst>
          </p:cNvPr>
          <p:cNvSpPr/>
          <p:nvPr/>
        </p:nvSpPr>
        <p:spPr>
          <a:xfrm>
            <a:off x="6647243" y="5608488"/>
            <a:ext cx="3834225" cy="1414611"/>
          </a:xfrm>
          <a:prstGeom prst="roundRect">
            <a:avLst/>
          </a:prstGeom>
          <a:solidFill>
            <a:srgbClr val="FFC000"/>
          </a:solidFill>
          <a:ln w="25400" cap="flat" cmpd="sng" algn="ctr">
            <a:solidFill>
              <a:sysClr val="windowText" lastClr="000000"/>
            </a:solidFill>
            <a:prstDash val="solid"/>
          </a:ln>
          <a:effectLst/>
        </p:spPr>
        <p:txBody>
          <a:bodyPr rtlCol="0" anchor="ctr"/>
          <a:lstStyle/>
          <a:p>
            <a:pPr marL="0" marR="0" lvl="0" indent="0" algn="ctr" defTabSz="755957"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black"/>
                </a:solidFill>
                <a:effectLst/>
                <a:uLnTx/>
                <a:uFillTx/>
                <a:latin typeface="Calibri"/>
                <a:ea typeface="+mn-ea"/>
                <a:cs typeface="+mn-cs"/>
              </a:rPr>
              <a:t>How could this situation have been resolved before it became physically violent?</a:t>
            </a:r>
          </a:p>
        </p:txBody>
      </p:sp>
    </p:spTree>
    <p:extLst>
      <p:ext uri="{BB962C8B-B14F-4D97-AF65-F5344CB8AC3E}">
        <p14:creationId xmlns:p14="http://schemas.microsoft.com/office/powerpoint/2010/main" val="1217987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629E67D-A3F9-49A5-829D-FB341CD6A712}"/>
              </a:ext>
            </a:extLst>
          </p:cNvPr>
          <p:cNvSpPr/>
          <p:nvPr/>
        </p:nvSpPr>
        <p:spPr>
          <a:xfrm>
            <a:off x="0" y="1657246"/>
            <a:ext cx="10691813" cy="1780674"/>
          </a:xfrm>
          <a:prstGeom prst="rect">
            <a:avLst/>
          </a:prstGeom>
          <a:solidFill>
            <a:srgbClr val="45C5E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4" name="Arc 3">
            <a:extLst>
              <a:ext uri="{FF2B5EF4-FFF2-40B4-BE49-F238E27FC236}">
                <a16:creationId xmlns:a16="http://schemas.microsoft.com/office/drawing/2014/main" id="{7B6B8C2E-66A4-49F5-B0C8-8532F32FB6AA}"/>
              </a:ext>
            </a:extLst>
          </p:cNvPr>
          <p:cNvSpPr/>
          <p:nvPr/>
        </p:nvSpPr>
        <p:spPr>
          <a:xfrm rot="2700000">
            <a:off x="1994526" y="1703843"/>
            <a:ext cx="2617940" cy="2617940"/>
          </a:xfrm>
          <a:prstGeom prst="arc">
            <a:avLst/>
          </a:prstGeom>
          <a:ln w="635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5" name="Arc 54">
            <a:extLst>
              <a:ext uri="{FF2B5EF4-FFF2-40B4-BE49-F238E27FC236}">
                <a16:creationId xmlns:a16="http://schemas.microsoft.com/office/drawing/2014/main" id="{23B2E39D-FF3B-4854-9766-2E9D609CAB7F}"/>
              </a:ext>
            </a:extLst>
          </p:cNvPr>
          <p:cNvSpPr/>
          <p:nvPr/>
        </p:nvSpPr>
        <p:spPr>
          <a:xfrm rot="2700000">
            <a:off x="4355556" y="1703843"/>
            <a:ext cx="2617940" cy="2617940"/>
          </a:xfrm>
          <a:prstGeom prst="arc">
            <a:avLst/>
          </a:prstGeom>
          <a:ln w="635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6" name="Arc 55">
            <a:extLst>
              <a:ext uri="{FF2B5EF4-FFF2-40B4-BE49-F238E27FC236}">
                <a16:creationId xmlns:a16="http://schemas.microsoft.com/office/drawing/2014/main" id="{07EB6DDB-C8FF-45E5-A8D9-7060C5702C5F}"/>
              </a:ext>
            </a:extLst>
          </p:cNvPr>
          <p:cNvSpPr>
            <a:spLocks noChangeAspect="1"/>
          </p:cNvSpPr>
          <p:nvPr/>
        </p:nvSpPr>
        <p:spPr>
          <a:xfrm rot="2700000">
            <a:off x="7531680" y="1703843"/>
            <a:ext cx="2617940" cy="2617940"/>
          </a:xfrm>
          <a:prstGeom prst="arc">
            <a:avLst/>
          </a:prstGeom>
          <a:ln w="635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3" name="TextBox 42">
            <a:extLst>
              <a:ext uri="{FF2B5EF4-FFF2-40B4-BE49-F238E27FC236}">
                <a16:creationId xmlns:a16="http://schemas.microsoft.com/office/drawing/2014/main" id="{288A33A1-A787-42CA-A09B-783105E4F92C}"/>
              </a:ext>
            </a:extLst>
          </p:cNvPr>
          <p:cNvSpPr txBox="1"/>
          <p:nvPr/>
        </p:nvSpPr>
        <p:spPr>
          <a:xfrm>
            <a:off x="423021" y="3773022"/>
            <a:ext cx="9890022" cy="4358116"/>
          </a:xfrm>
          <a:prstGeom prst="rect">
            <a:avLst/>
          </a:prstGeom>
          <a:noFill/>
        </p:spPr>
        <p:txBody>
          <a:bodyPr wrap="square" rtlCol="0">
            <a:spAutoFit/>
          </a:bodyPr>
          <a:lstStyle/>
          <a:p>
            <a:pPr marL="342900" indent="-342900">
              <a:lnSpc>
                <a:spcPct val="110000"/>
              </a:lnSpc>
              <a:buFont typeface="+mj-lt"/>
              <a:buAutoNum type="arabicPeriod"/>
            </a:pPr>
            <a:r>
              <a:rPr lang="en-GB" sz="1400" dirty="0">
                <a:latin typeface="Lato Medium" panose="020F0502020204030203" pitchFamily="34" charset="0"/>
                <a:ea typeface="Lato Medium" panose="020F0502020204030203" pitchFamily="34" charset="0"/>
                <a:cs typeface="Lato Medium" panose="020F0502020204030203" pitchFamily="34" charset="0"/>
              </a:rPr>
              <a:t>Malik has just joined the school. He sees his teacher struggling with some books and goes to help him. A group of students see this and mutter ‘freak’ under their breath at him. Every time they see him around school they shove him when they pass him.</a:t>
            </a:r>
          </a:p>
          <a:p>
            <a:pPr marL="342900" indent="-342900">
              <a:lnSpc>
                <a:spcPct val="110000"/>
              </a:lnSpc>
              <a:buFont typeface="+mj-lt"/>
              <a:buAutoNum type="arabicPeriod"/>
            </a:pPr>
            <a:endParaRPr lang="en-GB" sz="1400" dirty="0">
              <a:latin typeface="Lato Medium" panose="020F0502020204030203" pitchFamily="34" charset="0"/>
              <a:ea typeface="Lato Medium" panose="020F0502020204030203" pitchFamily="34" charset="0"/>
              <a:cs typeface="Lato Medium" panose="020F0502020204030203" pitchFamily="34" charset="0"/>
            </a:endParaRPr>
          </a:p>
          <a:p>
            <a:pPr marL="342900" indent="-342900">
              <a:lnSpc>
                <a:spcPct val="110000"/>
              </a:lnSpc>
              <a:buFont typeface="+mj-lt"/>
              <a:buAutoNum type="arabicPeriod"/>
            </a:pPr>
            <a:r>
              <a:rPr lang="en-GB" sz="1400" dirty="0">
                <a:latin typeface="Lato Medium" panose="020F0502020204030203" pitchFamily="34" charset="0"/>
                <a:ea typeface="Lato Medium" panose="020F0502020204030203" pitchFamily="34" charset="0"/>
                <a:cs typeface="Lato Medium" panose="020F0502020204030203" pitchFamily="34" charset="0"/>
              </a:rPr>
              <a:t>Jade overhears her friends talking about a party they are going to at the weekend. She asks them where it is and they change the conversation and pretend to ignore her question. That weekend she sees them posting snapchats from the party saying ‘best friends forever’.</a:t>
            </a:r>
          </a:p>
          <a:p>
            <a:pPr marL="342900" indent="-342900">
              <a:lnSpc>
                <a:spcPct val="110000"/>
              </a:lnSpc>
              <a:buFont typeface="+mj-lt"/>
              <a:buAutoNum type="arabicPeriod"/>
            </a:pPr>
            <a:endParaRPr lang="en-GB" sz="1400" dirty="0">
              <a:latin typeface="Lato Medium" panose="020F0502020204030203" pitchFamily="34" charset="0"/>
              <a:ea typeface="Lato Medium" panose="020F0502020204030203" pitchFamily="34" charset="0"/>
              <a:cs typeface="Lato Medium" panose="020F0502020204030203" pitchFamily="34" charset="0"/>
            </a:endParaRPr>
          </a:p>
          <a:p>
            <a:pPr marL="342900" indent="-342900">
              <a:lnSpc>
                <a:spcPct val="110000"/>
              </a:lnSpc>
              <a:buFont typeface="+mj-lt"/>
              <a:buAutoNum type="arabicPeriod"/>
            </a:pPr>
            <a:r>
              <a:rPr lang="en-GB" sz="1400" dirty="0">
                <a:latin typeface="Lato Medium" panose="020F0502020204030203" pitchFamily="34" charset="0"/>
                <a:ea typeface="Lato Medium" panose="020F0502020204030203" pitchFamily="34" charset="0"/>
                <a:cs typeface="Lato Medium" panose="020F0502020204030203" pitchFamily="34" charset="0"/>
              </a:rPr>
              <a:t>In every English lesson, students get into groups with each other for group-work. Every week, all the other students refuse to work with James, saying that he smells and is dirty. Sometimes they pass him notes with picture of a shower and tell him to ‘have a wash’.</a:t>
            </a:r>
          </a:p>
          <a:p>
            <a:pPr marL="342900" indent="-342900">
              <a:lnSpc>
                <a:spcPct val="110000"/>
              </a:lnSpc>
              <a:buFont typeface="+mj-lt"/>
              <a:buAutoNum type="arabicPeriod"/>
            </a:pPr>
            <a:endParaRPr lang="en-GB" sz="1400" dirty="0">
              <a:latin typeface="Lato Medium" panose="020F0502020204030203" pitchFamily="34" charset="0"/>
              <a:ea typeface="Lato Medium" panose="020F0502020204030203" pitchFamily="34" charset="0"/>
              <a:cs typeface="Lato Medium" panose="020F0502020204030203" pitchFamily="34" charset="0"/>
            </a:endParaRPr>
          </a:p>
          <a:p>
            <a:pPr marL="342900" indent="-342900">
              <a:lnSpc>
                <a:spcPct val="110000"/>
              </a:lnSpc>
              <a:buFont typeface="+mj-lt"/>
              <a:buAutoNum type="arabicPeriod"/>
            </a:pPr>
            <a:r>
              <a:rPr lang="en-GB" sz="1400" dirty="0">
                <a:latin typeface="Lato Medium" panose="020F0502020204030203" pitchFamily="34" charset="0"/>
                <a:ea typeface="Lato Medium" panose="020F0502020204030203" pitchFamily="34" charset="0"/>
                <a:cs typeface="Lato Medium" panose="020F0502020204030203" pitchFamily="34" charset="0"/>
              </a:rPr>
              <a:t>Rhea has been friends with Martha for two years. Rhea checked her phone at break time and saw that Martha has put up a social media status about how she hates hanging out with snitches and has tagged her in it. Later that day she finds that Martha has blocked her on all the social media sites and won’t pick up her calls. </a:t>
            </a:r>
          </a:p>
          <a:p>
            <a:pPr marL="342900" indent="-342900">
              <a:lnSpc>
                <a:spcPct val="110000"/>
              </a:lnSpc>
              <a:buFont typeface="+mj-lt"/>
              <a:buAutoNum type="arabicPeriod"/>
            </a:pPr>
            <a:endParaRPr lang="en-GB" sz="1400" dirty="0">
              <a:latin typeface="Lato Heavy" panose="020F0502020204030203" pitchFamily="34" charset="0"/>
              <a:ea typeface="Lato Heavy" panose="020F0502020204030203" pitchFamily="34" charset="0"/>
              <a:cs typeface="Lato Heavy" panose="020F0502020204030203" pitchFamily="34" charset="0"/>
            </a:endParaRPr>
          </a:p>
          <a:p>
            <a:pPr marL="342900" indent="-342900">
              <a:lnSpc>
                <a:spcPct val="110000"/>
              </a:lnSpc>
              <a:buFont typeface="+mj-lt"/>
              <a:buAutoNum type="arabicPeriod"/>
            </a:pPr>
            <a:endParaRPr lang="en-GB" sz="1400" dirty="0">
              <a:latin typeface="Lato Heavy" panose="020F0502020204030203" pitchFamily="34" charset="0"/>
              <a:ea typeface="Lato Heavy" panose="020F0502020204030203" pitchFamily="34" charset="0"/>
              <a:cs typeface="Lato Heavy" panose="020F0502020204030203" pitchFamily="34" charset="0"/>
            </a:endParaRPr>
          </a:p>
          <a:p>
            <a:pPr marL="342900" indent="-342900">
              <a:lnSpc>
                <a:spcPct val="110000"/>
              </a:lnSpc>
              <a:buFont typeface="+mj-lt"/>
              <a:buAutoNum type="arabicPeriod"/>
            </a:pPr>
            <a:endParaRPr lang="en-GB" sz="1400" dirty="0">
              <a:latin typeface="Lato Heavy" panose="020F0502020204030203" pitchFamily="34" charset="0"/>
              <a:ea typeface="Lato Heavy" panose="020F0502020204030203" pitchFamily="34" charset="0"/>
              <a:cs typeface="Lato Heavy" panose="020F0502020204030203" pitchFamily="34" charset="0"/>
            </a:endParaRPr>
          </a:p>
        </p:txBody>
      </p:sp>
      <p:sp>
        <p:nvSpPr>
          <p:cNvPr id="2" name="Oval 1">
            <a:extLst>
              <a:ext uri="{FF2B5EF4-FFF2-40B4-BE49-F238E27FC236}">
                <a16:creationId xmlns:a16="http://schemas.microsoft.com/office/drawing/2014/main" id="{D216B1EC-51AA-426A-8613-7E056B45A539}"/>
              </a:ext>
            </a:extLst>
          </p:cNvPr>
          <p:cNvSpPr/>
          <p:nvPr/>
        </p:nvSpPr>
        <p:spPr>
          <a:xfrm>
            <a:off x="637238" y="2559029"/>
            <a:ext cx="1995609" cy="875592"/>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53" name="TextBox 52">
            <a:extLst>
              <a:ext uri="{FF2B5EF4-FFF2-40B4-BE49-F238E27FC236}">
                <a16:creationId xmlns:a16="http://schemas.microsoft.com/office/drawing/2014/main" id="{43FEF7ED-FE25-4704-A4CC-67F3BF920BC1}"/>
              </a:ext>
            </a:extLst>
          </p:cNvPr>
          <p:cNvSpPr txBox="1"/>
          <p:nvPr/>
        </p:nvSpPr>
        <p:spPr>
          <a:xfrm>
            <a:off x="683750" y="2739081"/>
            <a:ext cx="1914372" cy="461665"/>
          </a:xfrm>
          <a:prstGeom prst="rect">
            <a:avLst/>
          </a:prstGeom>
          <a:noFill/>
        </p:spPr>
        <p:txBody>
          <a:bodyPr wrap="square" rtlCol="0">
            <a:spAutoFit/>
          </a:bodyPr>
          <a:lstStyle/>
          <a:p>
            <a:pPr algn="ctr"/>
            <a:r>
              <a:rPr lang="en-GB" sz="2400" b="1" dirty="0">
                <a:latin typeface="Lato Black" panose="020F0502020204030203" pitchFamily="34" charset="0"/>
                <a:ea typeface="Lato Black" panose="020F0502020204030203" pitchFamily="34" charset="0"/>
                <a:cs typeface="Lato Black" panose="020F0502020204030203" pitchFamily="34" charset="0"/>
              </a:rPr>
              <a:t>Individual</a:t>
            </a:r>
          </a:p>
        </p:txBody>
      </p:sp>
      <p:sp>
        <p:nvSpPr>
          <p:cNvPr id="57" name="TextBox 56">
            <a:extLst>
              <a:ext uri="{FF2B5EF4-FFF2-40B4-BE49-F238E27FC236}">
                <a16:creationId xmlns:a16="http://schemas.microsoft.com/office/drawing/2014/main" id="{430A3492-65CF-4AF8-96C8-8FE8C92FDC86}"/>
              </a:ext>
            </a:extLst>
          </p:cNvPr>
          <p:cNvSpPr txBox="1"/>
          <p:nvPr/>
        </p:nvSpPr>
        <p:spPr>
          <a:xfrm>
            <a:off x="2608173" y="2739081"/>
            <a:ext cx="1914372" cy="461665"/>
          </a:xfrm>
          <a:prstGeom prst="rect">
            <a:avLst/>
          </a:prstGeom>
          <a:noFill/>
        </p:spPr>
        <p:txBody>
          <a:bodyPr wrap="square" rtlCol="0">
            <a:spAutoFit/>
          </a:bodyPr>
          <a:lstStyle/>
          <a:p>
            <a:pPr algn="ctr"/>
            <a:r>
              <a:rPr lang="en-GB" sz="2400" b="1" dirty="0">
                <a:latin typeface="Lato Black" panose="020F0502020204030203" pitchFamily="34" charset="0"/>
                <a:ea typeface="Lato Black" panose="020F0502020204030203" pitchFamily="34" charset="0"/>
                <a:cs typeface="Lato Black" panose="020F0502020204030203" pitchFamily="34" charset="0"/>
              </a:rPr>
              <a:t>Friends</a:t>
            </a:r>
          </a:p>
        </p:txBody>
      </p:sp>
      <p:sp>
        <p:nvSpPr>
          <p:cNvPr id="60" name="TextBox 59">
            <a:extLst>
              <a:ext uri="{FF2B5EF4-FFF2-40B4-BE49-F238E27FC236}">
                <a16:creationId xmlns:a16="http://schemas.microsoft.com/office/drawing/2014/main" id="{3B93CE6D-BA1B-4DA3-9EDF-4AA4203DB078}"/>
              </a:ext>
            </a:extLst>
          </p:cNvPr>
          <p:cNvSpPr txBox="1"/>
          <p:nvPr/>
        </p:nvSpPr>
        <p:spPr>
          <a:xfrm>
            <a:off x="4721199" y="2739081"/>
            <a:ext cx="1914372" cy="461665"/>
          </a:xfrm>
          <a:prstGeom prst="rect">
            <a:avLst/>
          </a:prstGeom>
          <a:noFill/>
        </p:spPr>
        <p:txBody>
          <a:bodyPr wrap="square" rtlCol="0">
            <a:spAutoFit/>
          </a:bodyPr>
          <a:lstStyle/>
          <a:p>
            <a:pPr algn="ctr"/>
            <a:r>
              <a:rPr lang="en-GB" sz="2400" b="1" dirty="0">
                <a:latin typeface="Lato Black" panose="020F0502020204030203" pitchFamily="34" charset="0"/>
                <a:ea typeface="Lato Black" panose="020F0502020204030203" pitchFamily="34" charset="0"/>
                <a:cs typeface="Lato Black" panose="020F0502020204030203" pitchFamily="34" charset="0"/>
              </a:rPr>
              <a:t>School</a:t>
            </a:r>
          </a:p>
        </p:txBody>
      </p:sp>
      <p:sp>
        <p:nvSpPr>
          <p:cNvPr id="61" name="TextBox 60">
            <a:extLst>
              <a:ext uri="{FF2B5EF4-FFF2-40B4-BE49-F238E27FC236}">
                <a16:creationId xmlns:a16="http://schemas.microsoft.com/office/drawing/2014/main" id="{1492B263-1448-4CCE-9BF6-47361D4B0298}"/>
              </a:ext>
            </a:extLst>
          </p:cNvPr>
          <p:cNvSpPr txBox="1"/>
          <p:nvPr/>
        </p:nvSpPr>
        <p:spPr>
          <a:xfrm>
            <a:off x="7157604" y="2646748"/>
            <a:ext cx="2815733" cy="646331"/>
          </a:xfrm>
          <a:prstGeom prst="rect">
            <a:avLst/>
          </a:prstGeom>
          <a:noFill/>
        </p:spPr>
        <p:txBody>
          <a:bodyPr wrap="square" rtlCol="0">
            <a:spAutoFit/>
          </a:bodyPr>
          <a:lstStyle/>
          <a:p>
            <a:pPr algn="ctr"/>
            <a:r>
              <a:rPr lang="en-GB" b="1" dirty="0">
                <a:latin typeface="Lato Black" panose="020F0502020204030203" pitchFamily="34" charset="0"/>
                <a:ea typeface="Lato Black" panose="020F0502020204030203" pitchFamily="34" charset="0"/>
                <a:cs typeface="Lato Black" panose="020F0502020204030203" pitchFamily="34" charset="0"/>
              </a:rPr>
              <a:t>Other e.g. family, police, youth clubs, websites</a:t>
            </a:r>
          </a:p>
        </p:txBody>
      </p:sp>
      <p:sp>
        <p:nvSpPr>
          <p:cNvPr id="26" name="TextBox 25">
            <a:extLst>
              <a:ext uri="{FF2B5EF4-FFF2-40B4-BE49-F238E27FC236}">
                <a16:creationId xmlns:a16="http://schemas.microsoft.com/office/drawing/2014/main" id="{280B3442-6C3E-4D68-A501-52510050D0AE}"/>
              </a:ext>
            </a:extLst>
          </p:cNvPr>
          <p:cNvSpPr txBox="1"/>
          <p:nvPr/>
        </p:nvSpPr>
        <p:spPr>
          <a:xfrm>
            <a:off x="372580" y="1872107"/>
            <a:ext cx="10211913" cy="369332"/>
          </a:xfrm>
          <a:prstGeom prst="rect">
            <a:avLst/>
          </a:prstGeom>
          <a:noFill/>
        </p:spPr>
        <p:txBody>
          <a:bodyPr wrap="square" rtlCol="0">
            <a:spAutoFit/>
          </a:bodyPr>
          <a:lstStyle/>
          <a:p>
            <a:r>
              <a:rPr lang="en-GB" dirty="0">
                <a:solidFill>
                  <a:schemeClr val="bg1"/>
                </a:solidFill>
                <a:latin typeface="Lato Heavy" panose="020F0502020204030203" pitchFamily="34" charset="0"/>
                <a:ea typeface="Lato Heavy" panose="020F0502020204030203" pitchFamily="34" charset="0"/>
                <a:cs typeface="Lato Heavy" panose="020F0502020204030203" pitchFamily="34" charset="0"/>
              </a:rPr>
              <a:t>How could each of these groups respond to and support in resolving one of the conflicts below?</a:t>
            </a:r>
          </a:p>
        </p:txBody>
      </p:sp>
      <p:pic>
        <p:nvPicPr>
          <p:cNvPr id="18" name="Picture 2">
            <a:extLst>
              <a:ext uri="{FF2B5EF4-FFF2-40B4-BE49-F238E27FC236}">
                <a16:creationId xmlns:a16="http://schemas.microsoft.com/office/drawing/2014/main" id="{0BC0FF76-4897-4B60-A56F-0F65E86C07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94" y="0"/>
            <a:ext cx="1213532" cy="859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9">
            <a:extLst>
              <a:ext uri="{FF2B5EF4-FFF2-40B4-BE49-F238E27FC236}">
                <a16:creationId xmlns:a16="http://schemas.microsoft.com/office/drawing/2014/main" id="{735D8E80-CB35-4A61-BBB3-E0303805D0BA}"/>
              </a:ext>
            </a:extLst>
          </p:cNvPr>
          <p:cNvSpPr>
            <a:spLocks noChangeArrowheads="1"/>
          </p:cNvSpPr>
          <p:nvPr/>
        </p:nvSpPr>
        <p:spPr bwMode="auto">
          <a:xfrm>
            <a:off x="0" y="859586"/>
            <a:ext cx="10682319" cy="143714"/>
          </a:xfrm>
          <a:prstGeom prst="rect">
            <a:avLst/>
          </a:prstGeom>
          <a:gradFill rotWithShape="1">
            <a:gsLst>
              <a:gs pos="0">
                <a:srgbClr val="FFF200"/>
              </a:gs>
              <a:gs pos="25000">
                <a:srgbClr val="FFF200"/>
              </a:gs>
              <a:gs pos="61000">
                <a:srgbClr val="FF7A00"/>
              </a:gs>
              <a:gs pos="100000">
                <a:srgbClr val="FF0300"/>
              </a:gs>
            </a:gsLst>
            <a:lin ang="0" scaled="1"/>
          </a:gradFill>
          <a:ln>
            <a:noFill/>
          </a:ln>
          <a:extLst>
            <a:ext uri="{91240B29-F687-4F45-9708-019B960494DF}">
              <a14:hiddenLine xmlns:a14="http://schemas.microsoft.com/office/drawing/2010/main" w="25400" algn="ctr">
                <a:solidFill>
                  <a:srgbClr val="000000"/>
                </a:solidFill>
                <a:miter lim="800000"/>
                <a:headEnd/>
                <a:tailEnd/>
              </a14:hiddenLine>
            </a:ext>
          </a:extLst>
        </p:spPr>
        <p:txBody>
          <a:bodyPr vert="horz" wrap="square" lIns="75597" tIns="37798" rIns="75597" bIns="37798" numCol="1" anchor="ctr" anchorCtr="0" compatLnSpc="1">
            <a:prstTxWarp prst="textNoShape">
              <a:avLst/>
            </a:prstTxWarp>
          </a:bodyPr>
          <a:lstStyle/>
          <a:p>
            <a:pPr defTabSz="755957"/>
            <a:endParaRPr lang="en-GB" sz="1488" dirty="0">
              <a:solidFill>
                <a:prstClr val="black"/>
              </a:solidFill>
              <a:latin typeface="Calibri"/>
            </a:endParaRPr>
          </a:p>
        </p:txBody>
      </p:sp>
      <p:sp>
        <p:nvSpPr>
          <p:cNvPr id="3" name="TextBox 2">
            <a:extLst>
              <a:ext uri="{FF2B5EF4-FFF2-40B4-BE49-F238E27FC236}">
                <a16:creationId xmlns:a16="http://schemas.microsoft.com/office/drawing/2014/main" id="{9CBD69FE-7941-48F8-95FD-F3CDEDE02CB0}"/>
              </a:ext>
            </a:extLst>
          </p:cNvPr>
          <p:cNvSpPr txBox="1"/>
          <p:nvPr/>
        </p:nvSpPr>
        <p:spPr>
          <a:xfrm>
            <a:off x="1576941" y="139700"/>
            <a:ext cx="8163959" cy="584775"/>
          </a:xfrm>
          <a:prstGeom prst="rect">
            <a:avLst/>
          </a:prstGeom>
          <a:noFill/>
        </p:spPr>
        <p:txBody>
          <a:bodyPr wrap="square" rtlCol="0">
            <a:spAutoFit/>
          </a:bodyPr>
          <a:lstStyle/>
          <a:p>
            <a:pPr algn="ctr"/>
            <a:r>
              <a:rPr lang="en-GB" sz="3200" b="1" dirty="0"/>
              <a:t>We all have a role to play to resolve conflict</a:t>
            </a:r>
          </a:p>
        </p:txBody>
      </p:sp>
    </p:spTree>
    <p:extLst>
      <p:ext uri="{BB962C8B-B14F-4D97-AF65-F5344CB8AC3E}">
        <p14:creationId xmlns:p14="http://schemas.microsoft.com/office/powerpoint/2010/main" val="3371785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94" y="0"/>
            <a:ext cx="1213532" cy="859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9"/>
          <p:cNvSpPr>
            <a:spLocks noChangeArrowheads="1"/>
          </p:cNvSpPr>
          <p:nvPr/>
        </p:nvSpPr>
        <p:spPr bwMode="auto">
          <a:xfrm>
            <a:off x="0" y="859586"/>
            <a:ext cx="10682319" cy="143714"/>
          </a:xfrm>
          <a:prstGeom prst="rect">
            <a:avLst/>
          </a:prstGeom>
          <a:gradFill rotWithShape="1">
            <a:gsLst>
              <a:gs pos="0">
                <a:srgbClr val="FFF200"/>
              </a:gs>
              <a:gs pos="25000">
                <a:srgbClr val="FFF200"/>
              </a:gs>
              <a:gs pos="61000">
                <a:srgbClr val="FF7A00"/>
              </a:gs>
              <a:gs pos="100000">
                <a:srgbClr val="FF0300"/>
              </a:gs>
            </a:gsLst>
            <a:lin ang="0" scaled="1"/>
          </a:gradFill>
          <a:ln>
            <a:noFill/>
          </a:ln>
          <a:extLst>
            <a:ext uri="{91240B29-F687-4F45-9708-019B960494DF}">
              <a14:hiddenLine xmlns:a14="http://schemas.microsoft.com/office/drawing/2010/main" w="25400" algn="ctr">
                <a:solidFill>
                  <a:srgbClr val="000000"/>
                </a:solidFill>
                <a:miter lim="800000"/>
                <a:headEnd/>
                <a:tailEnd/>
              </a14:hiddenLine>
            </a:ext>
          </a:extLst>
        </p:spPr>
        <p:txBody>
          <a:bodyPr vert="horz" wrap="square" lIns="75597" tIns="37798" rIns="75597" bIns="37798" numCol="1" anchor="ctr" anchorCtr="0" compatLnSpc="1">
            <a:prstTxWarp prst="textNoShape">
              <a:avLst/>
            </a:prstTxWarp>
          </a:bodyPr>
          <a:lstStyle/>
          <a:p>
            <a:pPr marL="0" marR="0" lvl="0" indent="0" algn="l" defTabSz="755957" rtl="0" eaLnBrk="1" fontAlgn="auto" latinLnBrk="0" hangingPunct="1">
              <a:lnSpc>
                <a:spcPct val="100000"/>
              </a:lnSpc>
              <a:spcBef>
                <a:spcPts val="0"/>
              </a:spcBef>
              <a:spcAft>
                <a:spcPts val="0"/>
              </a:spcAft>
              <a:buClrTx/>
              <a:buSzTx/>
              <a:buFontTx/>
              <a:buNone/>
              <a:tabLst/>
              <a:defRPr/>
            </a:pPr>
            <a:endParaRPr kumimoji="0" lang="en-GB" sz="1488"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Rounded Rectangle 7"/>
          <p:cNvSpPr/>
          <p:nvPr/>
        </p:nvSpPr>
        <p:spPr>
          <a:xfrm>
            <a:off x="187294" y="2572759"/>
            <a:ext cx="4509294" cy="2086494"/>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755957"/>
            <a:r>
              <a:rPr lang="en-GB" sz="2000" dirty="0">
                <a:solidFill>
                  <a:prstClr val="black"/>
                </a:solidFill>
              </a:rPr>
              <a:t>Which actions would be the most supportive and why?</a:t>
            </a:r>
          </a:p>
          <a:p>
            <a:pPr lvl="0" algn="ctr" defTabSz="755957"/>
            <a:endParaRPr lang="en-GB" sz="2000" dirty="0">
              <a:solidFill>
                <a:prstClr val="black"/>
              </a:solidFill>
            </a:endParaRPr>
          </a:p>
          <a:p>
            <a:pPr lvl="0" algn="ctr" defTabSz="755957"/>
            <a:r>
              <a:rPr lang="en-GB" sz="2000" dirty="0">
                <a:solidFill>
                  <a:prstClr val="black"/>
                </a:solidFill>
              </a:rPr>
              <a:t>Which circle of support is the most important in your scenario?</a:t>
            </a:r>
          </a:p>
        </p:txBody>
      </p:sp>
      <p:sp>
        <p:nvSpPr>
          <p:cNvPr id="14" name="Rounded Rectangle 13"/>
          <p:cNvSpPr/>
          <p:nvPr/>
        </p:nvSpPr>
        <p:spPr>
          <a:xfrm>
            <a:off x="4993240" y="3581505"/>
            <a:ext cx="5483418" cy="1685704"/>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755957"/>
            <a:r>
              <a:rPr lang="en-GB" sz="2000" dirty="0">
                <a:solidFill>
                  <a:prstClr val="black"/>
                </a:solidFill>
              </a:rPr>
              <a:t>What may be the barriers to accessing these circles of support and how could they be overcome?</a:t>
            </a:r>
          </a:p>
        </p:txBody>
      </p:sp>
      <p:sp>
        <p:nvSpPr>
          <p:cNvPr id="15" name="Rounded Rectangle 14"/>
          <p:cNvSpPr/>
          <p:nvPr/>
        </p:nvSpPr>
        <p:spPr>
          <a:xfrm>
            <a:off x="1277159" y="5686286"/>
            <a:ext cx="8127999" cy="168570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755957"/>
            <a:r>
              <a:rPr lang="en-GB" sz="2000" dirty="0">
                <a:solidFill>
                  <a:prstClr val="black"/>
                </a:solidFill>
              </a:rPr>
              <a:t>Why might some types of bullying be more serious and require more support than others?</a:t>
            </a:r>
          </a:p>
        </p:txBody>
      </p:sp>
      <p:pic>
        <p:nvPicPr>
          <p:cNvPr id="9" name="Picture 2">
            <a:extLst>
              <a:ext uri="{FF2B5EF4-FFF2-40B4-BE49-F238E27FC236}">
                <a16:creationId xmlns:a16="http://schemas.microsoft.com/office/drawing/2014/main" id="{043CF8F7-282C-414B-9898-0A78A6C5DC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1941" y="55552"/>
            <a:ext cx="5970237" cy="724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a16="http://schemas.microsoft.com/office/drawing/2014/main" id="{ED669CAB-A149-4B82-BDBF-2F7024755FF6}"/>
              </a:ext>
            </a:extLst>
          </p:cNvPr>
          <p:cNvSpPr/>
          <p:nvPr/>
        </p:nvSpPr>
        <p:spPr>
          <a:xfrm>
            <a:off x="444500" y="1231900"/>
            <a:ext cx="9893300" cy="1016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dirty="0">
                <a:solidFill>
                  <a:schemeClr val="tx1"/>
                </a:solidFill>
              </a:rPr>
              <a:t>Based on the scenario you’ve just read, consider the following questions…</a:t>
            </a:r>
          </a:p>
        </p:txBody>
      </p:sp>
    </p:spTree>
    <p:extLst>
      <p:ext uri="{BB962C8B-B14F-4D97-AF65-F5344CB8AC3E}">
        <p14:creationId xmlns:p14="http://schemas.microsoft.com/office/powerpoint/2010/main" val="3205543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34457417-C0FF-4D51-B3E9-C98E854E755C}"/>
              </a:ext>
            </a:extLst>
          </p:cNvPr>
          <p:cNvSpPr txBox="1"/>
          <p:nvPr/>
        </p:nvSpPr>
        <p:spPr>
          <a:xfrm>
            <a:off x="228600" y="950488"/>
            <a:ext cx="10312400" cy="5814349"/>
          </a:xfrm>
          <a:prstGeom prst="rect">
            <a:avLst/>
          </a:prstGeom>
          <a:noFill/>
        </p:spPr>
        <p:txBody>
          <a:bodyPr wrap="square" rtlCol="0">
            <a:spAutoFit/>
          </a:bodyPr>
          <a:lstStyle/>
          <a:p>
            <a:pPr algn="ctr">
              <a:lnSpc>
                <a:spcPct val="200000"/>
              </a:lnSpc>
            </a:pPr>
            <a:r>
              <a:rPr lang="en-GB" sz="3600" dirty="0">
                <a:latin typeface="Lato Heavy" panose="020F0502020204030203" pitchFamily="34" charset="0"/>
                <a:ea typeface="Lato Heavy" panose="020F0502020204030203" pitchFamily="34" charset="0"/>
                <a:cs typeface="Lato Heavy" panose="020F0502020204030203" pitchFamily="34" charset="0"/>
              </a:rPr>
              <a:t>School anti-bullying policy</a:t>
            </a:r>
          </a:p>
          <a:p>
            <a:pPr algn="ctr">
              <a:lnSpc>
                <a:spcPct val="130000"/>
              </a:lnSpc>
            </a:pPr>
            <a:r>
              <a:rPr lang="en-GB" sz="2100" dirty="0">
                <a:latin typeface="Lato Medium" panose="020F0502020204030203" pitchFamily="34" charset="0"/>
                <a:ea typeface="Lato Medium" panose="020F0502020204030203" pitchFamily="34" charset="0"/>
                <a:cs typeface="Lato Medium" panose="020F0502020204030203" pitchFamily="34" charset="0"/>
              </a:rPr>
              <a:t>What should be included? Think about everything you discussed. </a:t>
            </a:r>
          </a:p>
          <a:p>
            <a:pPr algn="ctr">
              <a:lnSpc>
                <a:spcPct val="130000"/>
              </a:lnSpc>
            </a:pPr>
            <a:r>
              <a:rPr lang="en-GB" sz="2100" dirty="0">
                <a:latin typeface="Lato Medium" panose="020F0502020204030203" pitchFamily="34" charset="0"/>
                <a:ea typeface="Lato Medium" panose="020F0502020204030203" pitchFamily="34" charset="0"/>
                <a:cs typeface="Lato Medium" panose="020F0502020204030203" pitchFamily="34" charset="0"/>
              </a:rPr>
              <a:t>Don’t forget about cyberbullying!</a:t>
            </a:r>
          </a:p>
          <a:p>
            <a:pPr marL="342900" indent="-342900">
              <a:lnSpc>
                <a:spcPct val="200000"/>
              </a:lnSpc>
              <a:buFont typeface="Arial" panose="020B0604020202020204" pitchFamily="34" charset="0"/>
              <a:buChar char="•"/>
            </a:pPr>
            <a:r>
              <a:rPr lang="en-GB" sz="2100" dirty="0">
                <a:latin typeface="Lato Medium" panose="020F0502020204030203" pitchFamily="34" charset="0"/>
                <a:ea typeface="Lato Medium" panose="020F0502020204030203" pitchFamily="34" charset="0"/>
                <a:cs typeface="Lato Medium" panose="020F0502020204030203" pitchFamily="34" charset="0"/>
              </a:rPr>
              <a:t>_________________________________________________________________________</a:t>
            </a:r>
          </a:p>
          <a:p>
            <a:pPr marL="342900" indent="-342900">
              <a:lnSpc>
                <a:spcPct val="200000"/>
              </a:lnSpc>
              <a:buFont typeface="Arial" panose="020B0604020202020204" pitchFamily="34" charset="0"/>
              <a:buChar char="•"/>
            </a:pPr>
            <a:r>
              <a:rPr lang="en-GB" sz="2100" dirty="0">
                <a:latin typeface="Lato Medium" panose="020F0502020204030203" pitchFamily="34" charset="0"/>
                <a:ea typeface="Lato Medium" panose="020F0502020204030203" pitchFamily="34" charset="0"/>
                <a:cs typeface="Lato Medium" panose="020F0502020204030203" pitchFamily="34" charset="0"/>
              </a:rPr>
              <a:t>_________________________________________________________________________</a:t>
            </a:r>
          </a:p>
          <a:p>
            <a:pPr marL="342900" indent="-342900">
              <a:lnSpc>
                <a:spcPct val="200000"/>
              </a:lnSpc>
              <a:buFont typeface="Arial" panose="020B0604020202020204" pitchFamily="34" charset="0"/>
              <a:buChar char="•"/>
            </a:pPr>
            <a:r>
              <a:rPr lang="en-GB" sz="2100" dirty="0">
                <a:latin typeface="Lato Medium" panose="020F0502020204030203" pitchFamily="34" charset="0"/>
                <a:ea typeface="Lato Medium" panose="020F0502020204030203" pitchFamily="34" charset="0"/>
                <a:cs typeface="Lato Medium" panose="020F0502020204030203" pitchFamily="34" charset="0"/>
              </a:rPr>
              <a:t>_________________________________________________________________________</a:t>
            </a:r>
          </a:p>
          <a:p>
            <a:pPr marL="342900" indent="-342900">
              <a:lnSpc>
                <a:spcPct val="200000"/>
              </a:lnSpc>
              <a:buFont typeface="Arial" panose="020B0604020202020204" pitchFamily="34" charset="0"/>
              <a:buChar char="•"/>
            </a:pPr>
            <a:r>
              <a:rPr lang="en-GB" sz="2100" dirty="0">
                <a:latin typeface="Lato Medium" panose="020F0502020204030203" pitchFamily="34" charset="0"/>
                <a:ea typeface="Lato Medium" panose="020F0502020204030203" pitchFamily="34" charset="0"/>
                <a:cs typeface="Lato Medium" panose="020F0502020204030203" pitchFamily="34" charset="0"/>
              </a:rPr>
              <a:t>_________________________________________________________________________</a:t>
            </a:r>
          </a:p>
          <a:p>
            <a:pPr marL="342900" indent="-342900">
              <a:lnSpc>
                <a:spcPct val="200000"/>
              </a:lnSpc>
              <a:buFont typeface="Arial" panose="020B0604020202020204" pitchFamily="34" charset="0"/>
              <a:buChar char="•"/>
            </a:pPr>
            <a:r>
              <a:rPr lang="en-GB" sz="2100" dirty="0">
                <a:latin typeface="Lato Medium" panose="020F0502020204030203" pitchFamily="34" charset="0"/>
                <a:ea typeface="Lato Medium" panose="020F0502020204030203" pitchFamily="34" charset="0"/>
                <a:cs typeface="Lato Medium" panose="020F0502020204030203" pitchFamily="34" charset="0"/>
              </a:rPr>
              <a:t>_________________________________________________________________________</a:t>
            </a:r>
          </a:p>
          <a:p>
            <a:pPr marL="342900" indent="-342900">
              <a:lnSpc>
                <a:spcPct val="200000"/>
              </a:lnSpc>
              <a:buFont typeface="Arial" panose="020B0604020202020204" pitchFamily="34" charset="0"/>
              <a:buChar char="•"/>
            </a:pPr>
            <a:endParaRPr lang="en-GB" sz="2100" dirty="0">
              <a:latin typeface="Lato Medium" panose="020F0502020204030203" pitchFamily="34" charset="0"/>
              <a:ea typeface="Lato Medium" panose="020F0502020204030203" pitchFamily="34" charset="0"/>
              <a:cs typeface="Lato Medium" panose="020F0502020204030203" pitchFamily="34" charset="0"/>
            </a:endParaRPr>
          </a:p>
        </p:txBody>
      </p:sp>
      <p:pic>
        <p:nvPicPr>
          <p:cNvPr id="30" name="Picture 29">
            <a:extLst>
              <a:ext uri="{FF2B5EF4-FFF2-40B4-BE49-F238E27FC236}">
                <a16:creationId xmlns:a16="http://schemas.microsoft.com/office/drawing/2014/main" id="{2BB4D6F2-9B1D-4214-A871-93695BB401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4000"/>
            <a:ext cx="1080000" cy="716488"/>
          </a:xfrm>
          <a:prstGeom prst="rect">
            <a:avLst/>
          </a:prstGeom>
        </p:spPr>
      </p:pic>
      <p:sp>
        <p:nvSpPr>
          <p:cNvPr id="8" name="Rectangle 9">
            <a:extLst>
              <a:ext uri="{FF2B5EF4-FFF2-40B4-BE49-F238E27FC236}">
                <a16:creationId xmlns:a16="http://schemas.microsoft.com/office/drawing/2014/main" id="{7945AE33-D971-464B-B153-22CC26370E76}"/>
              </a:ext>
            </a:extLst>
          </p:cNvPr>
          <p:cNvSpPr>
            <a:spLocks noChangeArrowheads="1"/>
          </p:cNvSpPr>
          <p:nvPr/>
        </p:nvSpPr>
        <p:spPr bwMode="auto">
          <a:xfrm>
            <a:off x="0" y="859586"/>
            <a:ext cx="10682319" cy="143714"/>
          </a:xfrm>
          <a:prstGeom prst="rect">
            <a:avLst/>
          </a:prstGeom>
          <a:gradFill rotWithShape="1">
            <a:gsLst>
              <a:gs pos="0">
                <a:srgbClr val="FFF200"/>
              </a:gs>
              <a:gs pos="25000">
                <a:srgbClr val="FFF200"/>
              </a:gs>
              <a:gs pos="61000">
                <a:srgbClr val="FF7A00"/>
              </a:gs>
              <a:gs pos="100000">
                <a:srgbClr val="FF0300"/>
              </a:gs>
            </a:gsLst>
            <a:lin ang="0" scaled="1"/>
          </a:gradFill>
          <a:ln>
            <a:noFill/>
          </a:ln>
          <a:extLst>
            <a:ext uri="{91240B29-F687-4F45-9708-019B960494DF}">
              <a14:hiddenLine xmlns:a14="http://schemas.microsoft.com/office/drawing/2010/main" w="25400" algn="ctr">
                <a:solidFill>
                  <a:srgbClr val="000000"/>
                </a:solidFill>
                <a:miter lim="800000"/>
                <a:headEnd/>
                <a:tailEnd/>
              </a14:hiddenLine>
            </a:ext>
          </a:extLst>
        </p:spPr>
        <p:txBody>
          <a:bodyPr vert="horz" wrap="square" lIns="75597" tIns="37798" rIns="75597" bIns="37798" numCol="1" anchor="ctr" anchorCtr="0" compatLnSpc="1">
            <a:prstTxWarp prst="textNoShape">
              <a:avLst/>
            </a:prstTxWarp>
          </a:bodyPr>
          <a:lstStyle/>
          <a:p>
            <a:pPr marL="0" marR="0" lvl="0" indent="0" algn="l" defTabSz="755957" rtl="0" eaLnBrk="1" fontAlgn="auto" latinLnBrk="0" hangingPunct="1">
              <a:lnSpc>
                <a:spcPct val="100000"/>
              </a:lnSpc>
              <a:spcBef>
                <a:spcPts val="0"/>
              </a:spcBef>
              <a:spcAft>
                <a:spcPts val="0"/>
              </a:spcAft>
              <a:buClrTx/>
              <a:buSzTx/>
              <a:buFontTx/>
              <a:buNone/>
              <a:tabLst/>
              <a:defRPr/>
            </a:pPr>
            <a:endParaRPr kumimoji="0" lang="en-GB" sz="1488" b="0" i="0" u="none" strike="noStrike" kern="1200" cap="none" spc="0" normalizeH="0" baseline="0" noProof="0" dirty="0">
              <a:ln>
                <a:noFill/>
              </a:ln>
              <a:solidFill>
                <a:prstClr val="black"/>
              </a:solidFill>
              <a:effectLst/>
              <a:uLnTx/>
              <a:uFillTx/>
              <a:latin typeface="Calibri"/>
              <a:ea typeface="+mn-ea"/>
              <a:cs typeface="+mn-cs"/>
            </a:endParaRPr>
          </a:p>
        </p:txBody>
      </p:sp>
      <p:pic>
        <p:nvPicPr>
          <p:cNvPr id="9" name="Picture 2">
            <a:extLst>
              <a:ext uri="{FF2B5EF4-FFF2-40B4-BE49-F238E27FC236}">
                <a16:creationId xmlns:a16="http://schemas.microsoft.com/office/drawing/2014/main" id="{6F764F09-8B10-4F3B-B19E-A0F840C8C1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94" y="0"/>
            <a:ext cx="1213532" cy="859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9698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DE179CB-5306-4BED-B2A1-4CBF8D5D51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4000"/>
            <a:ext cx="1080000" cy="716488"/>
          </a:xfrm>
          <a:prstGeom prst="rect">
            <a:avLst/>
          </a:prstGeom>
        </p:spPr>
      </p:pic>
      <p:sp>
        <p:nvSpPr>
          <p:cNvPr id="25" name="TextBox 24">
            <a:extLst>
              <a:ext uri="{FF2B5EF4-FFF2-40B4-BE49-F238E27FC236}">
                <a16:creationId xmlns:a16="http://schemas.microsoft.com/office/drawing/2014/main" id="{B3752886-2458-486F-BB6C-30BC38D459E8}"/>
              </a:ext>
            </a:extLst>
          </p:cNvPr>
          <p:cNvSpPr txBox="1"/>
          <p:nvPr/>
        </p:nvSpPr>
        <p:spPr>
          <a:xfrm>
            <a:off x="4953000" y="1544861"/>
            <a:ext cx="5626099" cy="4510017"/>
          </a:xfrm>
          <a:prstGeom prst="rect">
            <a:avLst/>
          </a:prstGeom>
          <a:noFill/>
        </p:spPr>
        <p:txBody>
          <a:bodyPr wrap="square" rtlCol="0">
            <a:spAutoFit/>
          </a:bodyPr>
          <a:lstStyle/>
          <a:p>
            <a:pPr>
              <a:lnSpc>
                <a:spcPct val="130000"/>
              </a:lnSpc>
            </a:pPr>
            <a:r>
              <a:rPr lang="en-GB" sz="2800" dirty="0">
                <a:latin typeface="Lato Medium" panose="020F0502020204030203" pitchFamily="34" charset="0"/>
                <a:ea typeface="Lato Medium" panose="020F0502020204030203" pitchFamily="34" charset="0"/>
                <a:cs typeface="Lato Medium" panose="020F0502020204030203" pitchFamily="34" charset="0"/>
              </a:rPr>
              <a:t>If you, or anyone you know needs support in this area, speak to a trusted adult, a teacher, form tutor, house leader. </a:t>
            </a:r>
          </a:p>
          <a:p>
            <a:pPr>
              <a:lnSpc>
                <a:spcPct val="130000"/>
              </a:lnSpc>
            </a:pPr>
            <a:endParaRPr lang="en-GB" sz="2800" dirty="0">
              <a:latin typeface="Lato Medium" panose="020F0502020204030203" pitchFamily="34" charset="0"/>
              <a:ea typeface="Lato Medium" panose="020F0502020204030203" pitchFamily="34" charset="0"/>
              <a:cs typeface="Lato Medium" panose="020F0502020204030203" pitchFamily="34" charset="0"/>
            </a:endParaRPr>
          </a:p>
          <a:p>
            <a:pPr>
              <a:lnSpc>
                <a:spcPct val="130000"/>
              </a:lnSpc>
            </a:pPr>
            <a:r>
              <a:rPr lang="en-GB" sz="2800" dirty="0">
                <a:latin typeface="Lato Medium" panose="020F0502020204030203" pitchFamily="34" charset="0"/>
                <a:ea typeface="Lato Medium" panose="020F0502020204030203" pitchFamily="34" charset="0"/>
                <a:cs typeface="Lato Medium" panose="020F0502020204030203" pitchFamily="34" charset="0"/>
              </a:rPr>
              <a:t>You can also get support from Childline at: </a:t>
            </a:r>
            <a:r>
              <a:rPr lang="en-GB" sz="2800" u="sng" dirty="0">
                <a:solidFill>
                  <a:srgbClr val="0000FF"/>
                </a:solidFill>
                <a:uFill>
                  <a:solidFill>
                    <a:srgbClr val="0000FF"/>
                  </a:solidFill>
                </a:uFill>
                <a:latin typeface="Lato Medium" panose="020F0502020204030203" pitchFamily="34" charset="0"/>
                <a:ea typeface="Lato Medium" panose="020F0502020204030203" pitchFamily="34" charset="0"/>
                <a:cs typeface="Lato Medium" panose="020F0502020204030203" pitchFamily="34" charset="0"/>
                <a:hlinkClick r:id="rId4"/>
              </a:rPr>
              <a:t>https://www.childline.org.uk/</a:t>
            </a:r>
            <a:endParaRPr lang="en-GB" sz="2800" dirty="0">
              <a:latin typeface="Lato Medium" panose="020F0502020204030203" pitchFamily="34" charset="0"/>
              <a:ea typeface="Lato Medium" panose="020F0502020204030203" pitchFamily="34" charset="0"/>
              <a:cs typeface="Lato Medium" panose="020F0502020204030203" pitchFamily="34" charset="0"/>
            </a:endParaRPr>
          </a:p>
        </p:txBody>
      </p:sp>
      <p:pic>
        <p:nvPicPr>
          <p:cNvPr id="27" name="Picture 26">
            <a:extLst>
              <a:ext uri="{FF2B5EF4-FFF2-40B4-BE49-F238E27FC236}">
                <a16:creationId xmlns:a16="http://schemas.microsoft.com/office/drawing/2014/main" id="{3F4BDAF8-4B8F-4C2B-B624-132A9DEB10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2789" y="2290300"/>
            <a:ext cx="4326781" cy="3245086"/>
          </a:xfrm>
          <a:prstGeom prst="rect">
            <a:avLst/>
          </a:prstGeom>
        </p:spPr>
      </p:pic>
      <p:sp>
        <p:nvSpPr>
          <p:cNvPr id="8" name="Rectangle 9">
            <a:extLst>
              <a:ext uri="{FF2B5EF4-FFF2-40B4-BE49-F238E27FC236}">
                <a16:creationId xmlns:a16="http://schemas.microsoft.com/office/drawing/2014/main" id="{61ADD677-D74C-4B99-83C2-4A15AE34838F}"/>
              </a:ext>
            </a:extLst>
          </p:cNvPr>
          <p:cNvSpPr>
            <a:spLocks noChangeArrowheads="1"/>
          </p:cNvSpPr>
          <p:nvPr/>
        </p:nvSpPr>
        <p:spPr bwMode="auto">
          <a:xfrm>
            <a:off x="0" y="859586"/>
            <a:ext cx="10682319" cy="143714"/>
          </a:xfrm>
          <a:prstGeom prst="rect">
            <a:avLst/>
          </a:prstGeom>
          <a:gradFill rotWithShape="1">
            <a:gsLst>
              <a:gs pos="0">
                <a:srgbClr val="FFF200"/>
              </a:gs>
              <a:gs pos="25000">
                <a:srgbClr val="FFF200"/>
              </a:gs>
              <a:gs pos="61000">
                <a:srgbClr val="FF7A00"/>
              </a:gs>
              <a:gs pos="100000">
                <a:srgbClr val="FF0300"/>
              </a:gs>
            </a:gsLst>
            <a:lin ang="0" scaled="1"/>
          </a:gradFill>
          <a:ln>
            <a:noFill/>
          </a:ln>
          <a:extLst>
            <a:ext uri="{91240B29-F687-4F45-9708-019B960494DF}">
              <a14:hiddenLine xmlns:a14="http://schemas.microsoft.com/office/drawing/2010/main" w="25400" algn="ctr">
                <a:solidFill>
                  <a:srgbClr val="000000"/>
                </a:solidFill>
                <a:miter lim="800000"/>
                <a:headEnd/>
                <a:tailEnd/>
              </a14:hiddenLine>
            </a:ext>
          </a:extLst>
        </p:spPr>
        <p:txBody>
          <a:bodyPr vert="horz" wrap="square" lIns="75597" tIns="37798" rIns="75597" bIns="37798" numCol="1" anchor="ctr" anchorCtr="0" compatLnSpc="1">
            <a:prstTxWarp prst="textNoShape">
              <a:avLst/>
            </a:prstTxWarp>
          </a:bodyPr>
          <a:lstStyle/>
          <a:p>
            <a:pPr marL="0" marR="0" lvl="0" indent="0" algn="l" defTabSz="755957" rtl="0" eaLnBrk="1" fontAlgn="auto" latinLnBrk="0" hangingPunct="1">
              <a:lnSpc>
                <a:spcPct val="100000"/>
              </a:lnSpc>
              <a:spcBef>
                <a:spcPts val="0"/>
              </a:spcBef>
              <a:spcAft>
                <a:spcPts val="0"/>
              </a:spcAft>
              <a:buClrTx/>
              <a:buSzTx/>
              <a:buFontTx/>
              <a:buNone/>
              <a:tabLst/>
              <a:defRPr/>
            </a:pPr>
            <a:endParaRPr kumimoji="0" lang="en-GB" sz="1488"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 name="Picture 2">
            <a:extLst>
              <a:ext uri="{FF2B5EF4-FFF2-40B4-BE49-F238E27FC236}">
                <a16:creationId xmlns:a16="http://schemas.microsoft.com/office/drawing/2014/main" id="{8C161A96-3C86-43CB-90C8-7B507A15DE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94" y="0"/>
            <a:ext cx="1213532" cy="859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DE9D517B-614A-479D-A7B9-51B77D4BA8F7}"/>
              </a:ext>
            </a:extLst>
          </p:cNvPr>
          <p:cNvSpPr txBox="1"/>
          <p:nvPr/>
        </p:nvSpPr>
        <p:spPr>
          <a:xfrm>
            <a:off x="2586179" y="106627"/>
            <a:ext cx="5727700" cy="646331"/>
          </a:xfrm>
          <a:prstGeom prst="rect">
            <a:avLst/>
          </a:prstGeom>
          <a:noFill/>
        </p:spPr>
        <p:txBody>
          <a:bodyPr wrap="square" rtlCol="0">
            <a:spAutoFit/>
          </a:bodyPr>
          <a:lstStyle/>
          <a:p>
            <a:pPr algn="ctr"/>
            <a:r>
              <a:rPr lang="en-GB" sz="3600" b="1" dirty="0"/>
              <a:t>Reach out for support</a:t>
            </a:r>
          </a:p>
        </p:txBody>
      </p:sp>
    </p:spTree>
    <p:extLst>
      <p:ext uri="{BB962C8B-B14F-4D97-AF65-F5344CB8AC3E}">
        <p14:creationId xmlns:p14="http://schemas.microsoft.com/office/powerpoint/2010/main" val="146509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969" y="94062"/>
            <a:ext cx="769031" cy="709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9"/>
          <p:cNvSpPr>
            <a:spLocks noChangeArrowheads="1"/>
          </p:cNvSpPr>
          <p:nvPr/>
        </p:nvSpPr>
        <p:spPr bwMode="auto">
          <a:xfrm>
            <a:off x="0" y="880613"/>
            <a:ext cx="10691813" cy="160787"/>
          </a:xfrm>
          <a:prstGeom prst="rect">
            <a:avLst/>
          </a:prstGeom>
          <a:gradFill rotWithShape="1">
            <a:gsLst>
              <a:gs pos="0">
                <a:srgbClr val="FFF200"/>
              </a:gs>
              <a:gs pos="25000">
                <a:srgbClr val="FFF200"/>
              </a:gs>
              <a:gs pos="61000">
                <a:srgbClr val="FF7A00"/>
              </a:gs>
              <a:gs pos="100000">
                <a:srgbClr val="FF0300"/>
              </a:gs>
            </a:gsLst>
            <a:lin ang="0" scaled="1"/>
          </a:gradFill>
          <a:ln>
            <a:noFill/>
          </a:ln>
          <a:extLst>
            <a:ext uri="{91240B29-F687-4F45-9708-019B960494DF}">
              <a14:hiddenLine xmlns:a14="http://schemas.microsoft.com/office/drawing/2010/main" w="25400" algn="ctr">
                <a:solidFill>
                  <a:srgbClr val="000000"/>
                </a:solidFill>
                <a:miter lim="800000"/>
                <a:headEnd/>
                <a:tailEnd/>
              </a14:hiddenLine>
            </a:ext>
          </a:extLst>
        </p:spPr>
        <p:txBody>
          <a:bodyPr vert="horz" wrap="square" lIns="75597" tIns="37798" rIns="75597" bIns="37798" numCol="1" anchor="ctr" anchorCtr="0" compatLnSpc="1">
            <a:prstTxWarp prst="textNoShape">
              <a:avLst/>
            </a:prstTxWarp>
          </a:bodyPr>
          <a:lstStyle/>
          <a:p>
            <a:pPr marL="0" marR="0" lvl="0" indent="0" algn="l" defTabSz="755957" rtl="0" eaLnBrk="1" fontAlgn="auto" latinLnBrk="0" hangingPunct="1">
              <a:lnSpc>
                <a:spcPct val="100000"/>
              </a:lnSpc>
              <a:spcBef>
                <a:spcPts val="0"/>
              </a:spcBef>
              <a:spcAft>
                <a:spcPts val="0"/>
              </a:spcAft>
              <a:buClrTx/>
              <a:buSzTx/>
              <a:buFontTx/>
              <a:buNone/>
              <a:tabLst/>
              <a:defRPr/>
            </a:pPr>
            <a:endParaRPr kumimoji="0" lang="en-GB" sz="1488"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8923" y="0"/>
            <a:ext cx="6171164" cy="872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a:extLst>
              <a:ext uri="{FF2B5EF4-FFF2-40B4-BE49-F238E27FC236}">
                <a16:creationId xmlns:a16="http://schemas.microsoft.com/office/drawing/2014/main" id="{C5928E8C-B545-41EB-A47D-B16BBF05B081}"/>
              </a:ext>
            </a:extLst>
          </p:cNvPr>
          <p:cNvPicPr>
            <a:picLocks noChangeAspect="1"/>
          </p:cNvPicPr>
          <p:nvPr/>
        </p:nvPicPr>
        <p:blipFill rotWithShape="1">
          <a:blip r:embed="rId5"/>
          <a:srcRect l="34091" t="37151" r="24335" b="22014"/>
          <a:stretch/>
        </p:blipFill>
        <p:spPr>
          <a:xfrm>
            <a:off x="1079499" y="1557337"/>
            <a:ext cx="8766447" cy="4843463"/>
          </a:xfrm>
          <a:prstGeom prst="rect">
            <a:avLst/>
          </a:prstGeom>
        </p:spPr>
      </p:pic>
    </p:spTree>
    <p:extLst>
      <p:ext uri="{BB962C8B-B14F-4D97-AF65-F5344CB8AC3E}">
        <p14:creationId xmlns:p14="http://schemas.microsoft.com/office/powerpoint/2010/main" val="303900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77368" y="144861"/>
            <a:ext cx="6369883" cy="461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9"/>
          <p:cNvSpPr>
            <a:spLocks noChangeArrowheads="1"/>
          </p:cNvSpPr>
          <p:nvPr/>
        </p:nvSpPr>
        <p:spPr bwMode="auto">
          <a:xfrm flipV="1">
            <a:off x="-2956" y="806941"/>
            <a:ext cx="10694769" cy="128598"/>
          </a:xfrm>
          <a:prstGeom prst="rect">
            <a:avLst/>
          </a:prstGeom>
          <a:gradFill rotWithShape="1">
            <a:gsLst>
              <a:gs pos="0">
                <a:srgbClr val="FFF200"/>
              </a:gs>
              <a:gs pos="25000">
                <a:srgbClr val="FFF200"/>
              </a:gs>
              <a:gs pos="61000">
                <a:srgbClr val="FF7A00"/>
              </a:gs>
              <a:gs pos="100000">
                <a:srgbClr val="FF0300"/>
              </a:gs>
            </a:gsLst>
            <a:lin ang="0" scaled="1"/>
          </a:gradFill>
          <a:ln>
            <a:noFill/>
          </a:ln>
          <a:extLst>
            <a:ext uri="{91240B29-F687-4F45-9708-019B960494DF}">
              <a14:hiddenLine xmlns:a14="http://schemas.microsoft.com/office/drawing/2010/main" w="25400" algn="ctr">
                <a:solidFill>
                  <a:srgbClr val="000000"/>
                </a:solidFill>
                <a:miter lim="800000"/>
                <a:headEnd/>
                <a:tailEnd/>
              </a14:hiddenLine>
            </a:ext>
          </a:extLst>
        </p:spPr>
        <p:txBody>
          <a:bodyPr vert="horz" wrap="square" lIns="75597" tIns="37798" rIns="75597" bIns="37798" numCol="1" anchor="ctr" anchorCtr="0" compatLnSpc="1">
            <a:prstTxWarp prst="textNoShape">
              <a:avLst/>
            </a:prstTxWarp>
          </a:bodyPr>
          <a:lstStyle/>
          <a:p>
            <a:pPr defTabSz="755957"/>
            <a:endParaRPr lang="en-GB" sz="1488" dirty="0">
              <a:solidFill>
                <a:prstClr val="black"/>
              </a:solidFill>
              <a:latin typeface="Calibri"/>
            </a:endParaRPr>
          </a:p>
        </p:txBody>
      </p:sp>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4861"/>
            <a:ext cx="1030585" cy="662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descr="Image result for green pe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93353" y="1002509"/>
            <a:ext cx="2200014" cy="93873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332382" y="1096178"/>
            <a:ext cx="6941918" cy="938731"/>
          </a:xfrm>
          <a:prstGeom prst="rect">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755957"/>
            <a:r>
              <a:rPr lang="en-GB" sz="2315" dirty="0">
                <a:solidFill>
                  <a:prstClr val="white"/>
                </a:solidFill>
                <a:latin typeface="Calibri"/>
              </a:rPr>
              <a:t>Your Pledge. How are you going to play a role in eliminating bullying?</a:t>
            </a:r>
          </a:p>
        </p:txBody>
      </p:sp>
      <p:sp>
        <p:nvSpPr>
          <p:cNvPr id="2" name="Rectangle 1"/>
          <p:cNvSpPr/>
          <p:nvPr/>
        </p:nvSpPr>
        <p:spPr>
          <a:xfrm>
            <a:off x="200928" y="2349500"/>
            <a:ext cx="10287000" cy="3351144"/>
          </a:xfrm>
          <a:prstGeom prst="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algn="ctr" defTabSz="755957"/>
            <a:endParaRPr lang="en-GB" sz="1488" dirty="0">
              <a:solidFill>
                <a:prstClr val="black"/>
              </a:solidFill>
              <a:latin typeface="Calibri"/>
            </a:endParaRPr>
          </a:p>
        </p:txBody>
      </p:sp>
      <p:sp>
        <p:nvSpPr>
          <p:cNvPr id="3" name="Wave 2"/>
          <p:cNvSpPr/>
          <p:nvPr/>
        </p:nvSpPr>
        <p:spPr>
          <a:xfrm>
            <a:off x="200928" y="6197573"/>
            <a:ext cx="10287000" cy="1110321"/>
          </a:xfrm>
          <a:prstGeom prst="wave">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755957"/>
            <a:r>
              <a:rPr lang="en-GB" sz="2400" dirty="0">
                <a:solidFill>
                  <a:schemeClr val="tx1"/>
                </a:solidFill>
                <a:latin typeface="Calibri"/>
              </a:rPr>
              <a:t>How have you learnt to keep yourself and others safe in your lesson today?</a:t>
            </a:r>
          </a:p>
        </p:txBody>
      </p:sp>
      <p:sp>
        <p:nvSpPr>
          <p:cNvPr id="11" name="Rectangle 10">
            <a:extLst>
              <a:ext uri="{FF2B5EF4-FFF2-40B4-BE49-F238E27FC236}">
                <a16:creationId xmlns:a16="http://schemas.microsoft.com/office/drawing/2014/main" id="{D32CDA5E-629B-44CF-8557-4E856A3ED936}"/>
              </a:ext>
            </a:extLst>
          </p:cNvPr>
          <p:cNvSpPr/>
          <p:nvPr/>
        </p:nvSpPr>
        <p:spPr>
          <a:xfrm>
            <a:off x="2841970" y="2599697"/>
            <a:ext cx="4984057" cy="369332"/>
          </a:xfrm>
          <a:prstGeom prst="rect">
            <a:avLst/>
          </a:prstGeom>
        </p:spPr>
        <p:txBody>
          <a:bodyPr wrap="none">
            <a:spAutoFit/>
          </a:bodyPr>
          <a:lstStyle/>
          <a:p>
            <a:r>
              <a:rPr lang="en-GB" dirty="0">
                <a:hlinkClick r:id="rId7"/>
              </a:rPr>
              <a:t>https://www.youtube.com/watch?v=mBwf-VPZqDs</a:t>
            </a:r>
            <a:endParaRPr lang="en-GB" dirty="0"/>
          </a:p>
        </p:txBody>
      </p:sp>
    </p:spTree>
    <p:controls>
      <mc:AlternateContent xmlns:mc="http://schemas.openxmlformats.org/markup-compatibility/2006">
        <mc:Choice xmlns:v="urn:schemas-microsoft-com:vml" Requires="v">
          <p:control r:id="rId1" imgW="1692552" imgH="2808038"/>
        </mc:Choice>
        <mc:Fallback>
          <p:control r:id="rId1" imgW="1692552" imgH="2808038">
            <p:pic>
              <p:nvPicPr>
                <p:cNvPr id="7" name="ShockwaveFlash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322527" y="4136823"/>
                  <a:ext cx="624724" cy="1368879"/>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558554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400"/>
            <a:ext cx="823837" cy="709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9"/>
          <p:cNvSpPr>
            <a:spLocks noChangeArrowheads="1"/>
          </p:cNvSpPr>
          <p:nvPr/>
        </p:nvSpPr>
        <p:spPr bwMode="auto">
          <a:xfrm>
            <a:off x="0" y="876856"/>
            <a:ext cx="10691813" cy="139144"/>
          </a:xfrm>
          <a:prstGeom prst="rect">
            <a:avLst/>
          </a:prstGeom>
          <a:gradFill rotWithShape="1">
            <a:gsLst>
              <a:gs pos="0">
                <a:srgbClr val="FFF200"/>
              </a:gs>
              <a:gs pos="25000">
                <a:srgbClr val="FFF200"/>
              </a:gs>
              <a:gs pos="61000">
                <a:srgbClr val="FF7A00"/>
              </a:gs>
              <a:gs pos="100000">
                <a:srgbClr val="FF0300"/>
              </a:gs>
            </a:gsLst>
            <a:lin ang="0" scaled="1"/>
          </a:gradFill>
          <a:ln>
            <a:noFill/>
          </a:ln>
          <a:extLst>
            <a:ext uri="{91240B29-F687-4F45-9708-019B960494DF}">
              <a14:hiddenLine xmlns:a14="http://schemas.microsoft.com/office/drawing/2010/main" w="25400" algn="ctr">
                <a:solidFill>
                  <a:srgbClr val="000000"/>
                </a:solidFill>
                <a:miter lim="800000"/>
                <a:headEnd/>
                <a:tailEnd/>
              </a14:hiddenLine>
            </a:ext>
          </a:extLst>
        </p:spPr>
        <p:txBody>
          <a:bodyPr vert="horz" wrap="square" lIns="75597" tIns="37798" rIns="75597" bIns="37798" numCol="1" anchor="ctr" anchorCtr="0" compatLnSpc="1">
            <a:prstTxWarp prst="textNoShape">
              <a:avLst/>
            </a:prstTxWarp>
          </a:bodyPr>
          <a:lstStyle/>
          <a:p>
            <a:pPr defTabSz="755957"/>
            <a:endParaRPr lang="en-GB" sz="1488" dirty="0">
              <a:solidFill>
                <a:prstClr val="black"/>
              </a:solidFill>
              <a:latin typeface="Calibri"/>
            </a:endParaRPr>
          </a:p>
        </p:txBody>
      </p:sp>
      <p:pic>
        <p:nvPicPr>
          <p:cNvPr id="6" name="Picture 5" descr="\\bhxstg-fpd01\C.Gregory$\Do it now template.jpg"/>
          <p:cNvPicPr>
            <a:picLocks noChangeAspect="1" noChangeArrowheads="1"/>
          </p:cNvPicPr>
          <p:nvPr/>
        </p:nvPicPr>
        <p:blipFill rotWithShape="1">
          <a:blip r:embed="rId4">
            <a:extLst>
              <a:ext uri="{28A0092B-C50C-407E-A947-70E740481C1C}">
                <a14:useLocalDpi xmlns:a14="http://schemas.microsoft.com/office/drawing/2010/main" val="0"/>
              </a:ext>
            </a:extLst>
          </a:blip>
          <a:srcRect l="3099" r="-3099" b="86229"/>
          <a:stretch/>
        </p:blipFill>
        <p:spPr bwMode="auto">
          <a:xfrm>
            <a:off x="2899775" y="69014"/>
            <a:ext cx="6324873" cy="75704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e 8"/>
          <p:cNvGraphicFramePr>
            <a:graphicFrameLocks noGrp="1"/>
          </p:cNvGraphicFramePr>
          <p:nvPr>
            <p:extLst>
              <p:ext uri="{D42A27DB-BD31-4B8C-83A1-F6EECF244321}">
                <p14:modId xmlns:p14="http://schemas.microsoft.com/office/powerpoint/2010/main" val="3082851239"/>
              </p:ext>
            </p:extLst>
          </p:nvPr>
        </p:nvGraphicFramePr>
        <p:xfrm>
          <a:off x="508000" y="4711701"/>
          <a:ext cx="9804402" cy="2514600"/>
        </p:xfrm>
        <a:graphic>
          <a:graphicData uri="http://schemas.openxmlformats.org/drawingml/2006/table">
            <a:tbl>
              <a:tblPr firstRow="1" bandRow="1">
                <a:tableStyleId>{5C22544A-7EE6-4342-B048-85BDC9FD1C3A}</a:tableStyleId>
              </a:tblPr>
              <a:tblGrid>
                <a:gridCol w="3268134">
                  <a:extLst>
                    <a:ext uri="{9D8B030D-6E8A-4147-A177-3AD203B41FA5}">
                      <a16:colId xmlns:a16="http://schemas.microsoft.com/office/drawing/2014/main" val="20000"/>
                    </a:ext>
                  </a:extLst>
                </a:gridCol>
                <a:gridCol w="3268134">
                  <a:extLst>
                    <a:ext uri="{9D8B030D-6E8A-4147-A177-3AD203B41FA5}">
                      <a16:colId xmlns:a16="http://schemas.microsoft.com/office/drawing/2014/main" val="20001"/>
                    </a:ext>
                  </a:extLst>
                </a:gridCol>
                <a:gridCol w="3268134">
                  <a:extLst>
                    <a:ext uri="{9D8B030D-6E8A-4147-A177-3AD203B41FA5}">
                      <a16:colId xmlns:a16="http://schemas.microsoft.com/office/drawing/2014/main" val="20002"/>
                    </a:ext>
                  </a:extLst>
                </a:gridCol>
              </a:tblGrid>
              <a:tr h="2514600">
                <a:tc>
                  <a:txBody>
                    <a:bodyPr/>
                    <a:lstStyle/>
                    <a:p>
                      <a:pPr algn="ctr"/>
                      <a:r>
                        <a:rPr lang="en-GB" sz="2000" baseline="0" dirty="0">
                          <a:solidFill>
                            <a:schemeClr val="tx1"/>
                          </a:solidFill>
                        </a:rPr>
                        <a:t>What would your first action be after reading this?</a:t>
                      </a:r>
                    </a:p>
                    <a:p>
                      <a:pPr algn="ctr"/>
                      <a:endParaRPr lang="en-GB" sz="2000" baseline="0" dirty="0">
                        <a:solidFill>
                          <a:schemeClr val="tx1"/>
                        </a:solidFill>
                      </a:endParaRPr>
                    </a:p>
                    <a:p>
                      <a:pPr algn="ctr"/>
                      <a:r>
                        <a:rPr lang="en-GB" sz="2000" baseline="0" dirty="0">
                          <a:solidFill>
                            <a:schemeClr val="tx1"/>
                          </a:solidFill>
                        </a:rPr>
                        <a:t>What other words would you use to describe your friend’s emotions? </a:t>
                      </a:r>
                    </a:p>
                    <a:p>
                      <a:pPr algn="ctr"/>
                      <a:endParaRPr lang="en-GB" sz="1600" baseline="0" dirty="0"/>
                    </a:p>
                  </a:txBody>
                  <a:tcPr marL="75597" marR="75597" marT="37798" marB="37798">
                    <a:solidFill>
                      <a:schemeClr val="accent6">
                        <a:lumMod val="75000"/>
                      </a:schemeClr>
                    </a:solidFill>
                  </a:tcPr>
                </a:tc>
                <a:tc>
                  <a:txBody>
                    <a:bodyPr/>
                    <a:lstStyle/>
                    <a:p>
                      <a:pPr marL="0" indent="0" algn="ctr">
                        <a:buFont typeface="Arial" panose="020B0604020202020204" pitchFamily="34" charset="0"/>
                        <a:buNone/>
                      </a:pPr>
                      <a:r>
                        <a:rPr lang="en-GB" sz="2000" dirty="0">
                          <a:solidFill>
                            <a:schemeClr val="tx1"/>
                          </a:solidFill>
                        </a:rPr>
                        <a:t>Why do you think your friend has posted this?</a:t>
                      </a:r>
                    </a:p>
                    <a:p>
                      <a:pPr marL="0" indent="0" algn="ctr">
                        <a:buFont typeface="Arial" panose="020B0604020202020204" pitchFamily="34" charset="0"/>
                        <a:buNone/>
                      </a:pPr>
                      <a:endParaRPr lang="en-GB" sz="2000" dirty="0">
                        <a:solidFill>
                          <a:schemeClr val="tx1"/>
                        </a:solidFill>
                      </a:endParaRPr>
                    </a:p>
                  </a:txBody>
                  <a:tcPr marL="75597" marR="75597" marT="37798" marB="37798">
                    <a:solidFill>
                      <a:schemeClr val="bg1">
                        <a:lumMod val="50000"/>
                      </a:schemeClr>
                    </a:solidFill>
                  </a:tcPr>
                </a:tc>
                <a:tc>
                  <a:txBody>
                    <a:bodyPr/>
                    <a:lstStyle/>
                    <a:p>
                      <a:pPr marL="0" marR="0" lvl="0" indent="0" algn="ctr" defTabSz="755957"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prstClr val="black"/>
                          </a:solidFill>
                          <a:effectLst/>
                          <a:uLnTx/>
                          <a:uFillTx/>
                          <a:latin typeface="+mn-lt"/>
                          <a:ea typeface="+mn-ea"/>
                          <a:cs typeface="+mn-cs"/>
                        </a:rPr>
                        <a:t>How would you support your friend? </a:t>
                      </a:r>
                    </a:p>
                    <a:p>
                      <a:pPr algn="ctr"/>
                      <a:endParaRPr lang="en-GB" sz="1600" dirty="0">
                        <a:solidFill>
                          <a:schemeClr val="tx1"/>
                        </a:solidFill>
                      </a:endParaRPr>
                    </a:p>
                  </a:txBody>
                  <a:tcPr marL="75597" marR="75597" marT="37798" marB="37798">
                    <a:solidFill>
                      <a:srgbClr val="FFC000"/>
                    </a:solidFill>
                  </a:tcPr>
                </a:tc>
                <a:extLst>
                  <a:ext uri="{0D108BD9-81ED-4DB2-BD59-A6C34878D82A}">
                    <a16:rowId xmlns:a16="http://schemas.microsoft.com/office/drawing/2014/main" val="10000"/>
                  </a:ext>
                </a:extLst>
              </a:tr>
            </a:tbl>
          </a:graphicData>
        </a:graphic>
      </p:graphicFrame>
      <p:sp>
        <p:nvSpPr>
          <p:cNvPr id="7" name="Rectangle: Rounded Corners 7">
            <a:extLst>
              <a:ext uri="{FF2B5EF4-FFF2-40B4-BE49-F238E27FC236}">
                <a16:creationId xmlns:a16="http://schemas.microsoft.com/office/drawing/2014/main" id="{8457D66A-C9EE-430B-B36E-AE6D73C3B004}"/>
              </a:ext>
            </a:extLst>
          </p:cNvPr>
          <p:cNvSpPr/>
          <p:nvPr/>
        </p:nvSpPr>
        <p:spPr>
          <a:xfrm>
            <a:off x="1065699" y="2789628"/>
            <a:ext cx="8560413" cy="1210963"/>
          </a:xfrm>
          <a:custGeom>
            <a:avLst/>
            <a:gdLst>
              <a:gd name="connsiteX0" fmla="*/ 0 w 8241956"/>
              <a:gd name="connsiteY0" fmla="*/ 150344 h 902043"/>
              <a:gd name="connsiteX1" fmla="*/ 150344 w 8241956"/>
              <a:gd name="connsiteY1" fmla="*/ 0 h 902043"/>
              <a:gd name="connsiteX2" fmla="*/ 8091612 w 8241956"/>
              <a:gd name="connsiteY2" fmla="*/ 0 h 902043"/>
              <a:gd name="connsiteX3" fmla="*/ 8241956 w 8241956"/>
              <a:gd name="connsiteY3" fmla="*/ 150344 h 902043"/>
              <a:gd name="connsiteX4" fmla="*/ 8241956 w 8241956"/>
              <a:gd name="connsiteY4" fmla="*/ 751699 h 902043"/>
              <a:gd name="connsiteX5" fmla="*/ 8091612 w 8241956"/>
              <a:gd name="connsiteY5" fmla="*/ 902043 h 902043"/>
              <a:gd name="connsiteX6" fmla="*/ 150344 w 8241956"/>
              <a:gd name="connsiteY6" fmla="*/ 902043 h 902043"/>
              <a:gd name="connsiteX7" fmla="*/ 0 w 8241956"/>
              <a:gd name="connsiteY7" fmla="*/ 751699 h 902043"/>
              <a:gd name="connsiteX8" fmla="*/ 0 w 8241956"/>
              <a:gd name="connsiteY8" fmla="*/ 150344 h 902043"/>
              <a:gd name="connsiteX0" fmla="*/ 0 w 8241956"/>
              <a:gd name="connsiteY0" fmla="*/ 150344 h 902043"/>
              <a:gd name="connsiteX1" fmla="*/ 150344 w 8241956"/>
              <a:gd name="connsiteY1" fmla="*/ 0 h 902043"/>
              <a:gd name="connsiteX2" fmla="*/ 8091612 w 8241956"/>
              <a:gd name="connsiteY2" fmla="*/ 0 h 902043"/>
              <a:gd name="connsiteX3" fmla="*/ 8241956 w 8241956"/>
              <a:gd name="connsiteY3" fmla="*/ 150344 h 902043"/>
              <a:gd name="connsiteX4" fmla="*/ 8241956 w 8241956"/>
              <a:gd name="connsiteY4" fmla="*/ 751699 h 902043"/>
              <a:gd name="connsiteX5" fmla="*/ 8091612 w 8241956"/>
              <a:gd name="connsiteY5" fmla="*/ 902043 h 902043"/>
              <a:gd name="connsiteX6" fmla="*/ 370702 w 8241956"/>
              <a:gd name="connsiteY6" fmla="*/ 902043 h 902043"/>
              <a:gd name="connsiteX7" fmla="*/ 150344 w 8241956"/>
              <a:gd name="connsiteY7" fmla="*/ 902043 h 902043"/>
              <a:gd name="connsiteX8" fmla="*/ 0 w 8241956"/>
              <a:gd name="connsiteY8" fmla="*/ 751699 h 902043"/>
              <a:gd name="connsiteX9" fmla="*/ 0 w 8241956"/>
              <a:gd name="connsiteY9" fmla="*/ 150344 h 902043"/>
              <a:gd name="connsiteX0" fmla="*/ 318457 w 8560413"/>
              <a:gd name="connsiteY0" fmla="*/ 150344 h 1210962"/>
              <a:gd name="connsiteX1" fmla="*/ 468801 w 8560413"/>
              <a:gd name="connsiteY1" fmla="*/ 0 h 1210962"/>
              <a:gd name="connsiteX2" fmla="*/ 8410069 w 8560413"/>
              <a:gd name="connsiteY2" fmla="*/ 0 h 1210962"/>
              <a:gd name="connsiteX3" fmla="*/ 8560413 w 8560413"/>
              <a:gd name="connsiteY3" fmla="*/ 150344 h 1210962"/>
              <a:gd name="connsiteX4" fmla="*/ 8560413 w 8560413"/>
              <a:gd name="connsiteY4" fmla="*/ 751699 h 1210962"/>
              <a:gd name="connsiteX5" fmla="*/ 8410069 w 8560413"/>
              <a:gd name="connsiteY5" fmla="*/ 902043 h 1210962"/>
              <a:gd name="connsiteX6" fmla="*/ 689159 w 8560413"/>
              <a:gd name="connsiteY6" fmla="*/ 902043 h 1210962"/>
              <a:gd name="connsiteX7" fmla="*/ 11601 w 8560413"/>
              <a:gd name="connsiteY7" fmla="*/ 1210962 h 1210962"/>
              <a:gd name="connsiteX8" fmla="*/ 318457 w 8560413"/>
              <a:gd name="connsiteY8" fmla="*/ 751699 h 1210962"/>
              <a:gd name="connsiteX9" fmla="*/ 318457 w 8560413"/>
              <a:gd name="connsiteY9" fmla="*/ 150344 h 121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60413" h="1210962">
                <a:moveTo>
                  <a:pt x="318457" y="150344"/>
                </a:moveTo>
                <a:cubicBezTo>
                  <a:pt x="318457" y="67311"/>
                  <a:pt x="385768" y="0"/>
                  <a:pt x="468801" y="0"/>
                </a:cubicBezTo>
                <a:lnTo>
                  <a:pt x="8410069" y="0"/>
                </a:lnTo>
                <a:cubicBezTo>
                  <a:pt x="8493102" y="0"/>
                  <a:pt x="8560413" y="67311"/>
                  <a:pt x="8560413" y="150344"/>
                </a:cubicBezTo>
                <a:lnTo>
                  <a:pt x="8560413" y="751699"/>
                </a:lnTo>
                <a:cubicBezTo>
                  <a:pt x="8560413" y="834732"/>
                  <a:pt x="8493102" y="902043"/>
                  <a:pt x="8410069" y="902043"/>
                </a:cubicBezTo>
                <a:lnTo>
                  <a:pt x="689159" y="902043"/>
                </a:lnTo>
                <a:lnTo>
                  <a:pt x="11601" y="1210962"/>
                </a:lnTo>
                <a:cubicBezTo>
                  <a:pt x="-71432" y="1210962"/>
                  <a:pt x="318457" y="834732"/>
                  <a:pt x="318457" y="751699"/>
                </a:cubicBezTo>
                <a:lnTo>
                  <a:pt x="318457" y="150344"/>
                </a:lnTo>
                <a:close/>
              </a:path>
            </a:pathLst>
          </a:custGeom>
          <a:solidFill>
            <a:schemeClr val="bg1">
              <a:alpha val="50000"/>
            </a:schemeClr>
          </a:solidFill>
          <a:ln>
            <a:solidFill>
              <a:schemeClr val="dk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lt1">
                  <a:alpha val="50000"/>
                </a:schemeClr>
              </a:solidFill>
            </a:endParaRPr>
          </a:p>
        </p:txBody>
      </p:sp>
      <p:sp>
        <p:nvSpPr>
          <p:cNvPr id="8" name="TextBox 7">
            <a:extLst>
              <a:ext uri="{FF2B5EF4-FFF2-40B4-BE49-F238E27FC236}">
                <a16:creationId xmlns:a16="http://schemas.microsoft.com/office/drawing/2014/main" id="{E3653CF9-8AE3-4151-8E46-AEC4155FE2B7}"/>
              </a:ext>
            </a:extLst>
          </p:cNvPr>
          <p:cNvSpPr txBox="1"/>
          <p:nvPr/>
        </p:nvSpPr>
        <p:spPr>
          <a:xfrm>
            <a:off x="1611312" y="2905838"/>
            <a:ext cx="7772401" cy="572464"/>
          </a:xfrm>
          <a:prstGeom prst="rect">
            <a:avLst/>
          </a:prstGeom>
          <a:noFill/>
        </p:spPr>
        <p:txBody>
          <a:bodyPr wrap="square" rtlCol="0">
            <a:spAutoFit/>
          </a:bodyPr>
          <a:lstStyle/>
          <a:p>
            <a:pPr algn="ctr">
              <a:lnSpc>
                <a:spcPct val="130000"/>
              </a:lnSpc>
            </a:pPr>
            <a:r>
              <a:rPr lang="en-GB" sz="2400" dirty="0">
                <a:latin typeface="Lato Medium" panose="020F0502020204030203" pitchFamily="34" charset="0"/>
                <a:ea typeface="Lato Medium" panose="020F0502020204030203" pitchFamily="34" charset="0"/>
                <a:cs typeface="Lato Medium" panose="020F0502020204030203" pitchFamily="34" charset="0"/>
              </a:rPr>
              <a:t>Feeling sad…why won’t people just leave me alone?? </a:t>
            </a:r>
          </a:p>
        </p:txBody>
      </p:sp>
      <p:sp>
        <p:nvSpPr>
          <p:cNvPr id="10" name="TextBox 9">
            <a:extLst>
              <a:ext uri="{FF2B5EF4-FFF2-40B4-BE49-F238E27FC236}">
                <a16:creationId xmlns:a16="http://schemas.microsoft.com/office/drawing/2014/main" id="{0977D9C8-6EC0-4F8C-AF3C-3FCC898F76D9}"/>
              </a:ext>
            </a:extLst>
          </p:cNvPr>
          <p:cNvSpPr txBox="1"/>
          <p:nvPr/>
        </p:nvSpPr>
        <p:spPr>
          <a:xfrm>
            <a:off x="1512459" y="1608342"/>
            <a:ext cx="7871254" cy="588944"/>
          </a:xfrm>
          <a:prstGeom prst="rect">
            <a:avLst/>
          </a:prstGeom>
          <a:noFill/>
        </p:spPr>
        <p:txBody>
          <a:bodyPr wrap="square" rtlCol="0">
            <a:spAutoFit/>
          </a:bodyPr>
          <a:lstStyle/>
          <a:p>
            <a:pPr algn="ctr">
              <a:lnSpc>
                <a:spcPct val="130000"/>
              </a:lnSpc>
            </a:pPr>
            <a:r>
              <a:rPr lang="en-GB" sz="2800" dirty="0">
                <a:latin typeface="Lato Heavy" panose="020F0502020204030203" pitchFamily="34" charset="0"/>
                <a:ea typeface="Lato Heavy" panose="020F0502020204030203" pitchFamily="34" charset="0"/>
                <a:cs typeface="Lato Heavy" panose="020F0502020204030203" pitchFamily="34" charset="0"/>
              </a:rPr>
              <a:t>Your friend posts a comment on social media:</a:t>
            </a:r>
          </a:p>
        </p:txBody>
      </p:sp>
    </p:spTree>
    <p:extLst>
      <p:ext uri="{BB962C8B-B14F-4D97-AF65-F5344CB8AC3E}">
        <p14:creationId xmlns:p14="http://schemas.microsoft.com/office/powerpoint/2010/main" val="2848170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3"/>
          <p:cNvSpPr txBox="1">
            <a:spLocks noChangeArrowheads="1"/>
          </p:cNvSpPr>
          <p:nvPr/>
        </p:nvSpPr>
        <p:spPr>
          <a:xfrm>
            <a:off x="423429" y="1894086"/>
            <a:ext cx="9753046" cy="4600276"/>
          </a:xfrm>
          <a:prstGeom prst="rect">
            <a:avLst/>
          </a:prstGeom>
          <a:solidFill>
            <a:schemeClr val="bg1"/>
          </a:solidFill>
          <a:ln w="12700" cap="flat" cmpd="sng" algn="ctr">
            <a:solidFill>
              <a:schemeClr val="tx1"/>
            </a:solidFill>
            <a:prstDash val="solid"/>
            <a:miter lim="800000"/>
          </a:ln>
        </p:spPr>
        <p:style>
          <a:lnRef idx="2">
            <a:schemeClr val="accent4">
              <a:shade val="50000"/>
            </a:schemeClr>
          </a:lnRef>
          <a:fillRef idx="1">
            <a:schemeClr val="accent4"/>
          </a:fillRef>
          <a:effectRef idx="0">
            <a:schemeClr val="accent4"/>
          </a:effectRef>
          <a:fontRef idx="minor">
            <a:schemeClr val="lt1"/>
          </a:fontRef>
        </p:style>
        <p:txBody>
          <a:bodyPr vert="horz" lIns="75597" tIns="37798" rIns="75597" bIns="37798"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9pPr>
          </a:lstStyle>
          <a:p>
            <a:pPr marL="0" indent="0" defTabSz="1007943">
              <a:spcBef>
                <a:spcPts val="1102"/>
              </a:spcBef>
              <a:buNone/>
            </a:pPr>
            <a:endParaRPr lang="en-US" altLang="en-US" sz="1984" b="1" dirty="0">
              <a:solidFill>
                <a:prstClr val="black"/>
              </a:solidFill>
              <a:latin typeface="Comic Sans MS" panose="030F0702030302020204" pitchFamily="66" charset="0"/>
            </a:endParaRPr>
          </a:p>
          <a:p>
            <a:pPr marL="0" indent="0" defTabSz="1007943">
              <a:spcBef>
                <a:spcPts val="1102"/>
              </a:spcBef>
              <a:buNone/>
            </a:pPr>
            <a:endParaRPr lang="en-US" altLang="en-US" sz="1984" b="1" dirty="0">
              <a:solidFill>
                <a:prstClr val="black"/>
              </a:solidFill>
              <a:latin typeface="Comic Sans MS" panose="030F0702030302020204" pitchFamily="66" charset="0"/>
            </a:endParaRPr>
          </a:p>
        </p:txBody>
      </p:sp>
      <p:sp>
        <p:nvSpPr>
          <p:cNvPr id="5" name="Rectangle 9"/>
          <p:cNvSpPr>
            <a:spLocks noChangeArrowheads="1"/>
          </p:cNvSpPr>
          <p:nvPr/>
        </p:nvSpPr>
        <p:spPr bwMode="auto">
          <a:xfrm>
            <a:off x="306123" y="1769348"/>
            <a:ext cx="10079567" cy="58224"/>
          </a:xfrm>
          <a:prstGeom prst="rect">
            <a:avLst/>
          </a:prstGeom>
          <a:gradFill rotWithShape="1">
            <a:gsLst>
              <a:gs pos="0">
                <a:srgbClr val="FFF200"/>
              </a:gs>
              <a:gs pos="25000">
                <a:srgbClr val="FFF200"/>
              </a:gs>
              <a:gs pos="61000">
                <a:srgbClr val="FF7A00"/>
              </a:gs>
              <a:gs pos="100000">
                <a:srgbClr val="FF0300"/>
              </a:gs>
            </a:gsLst>
            <a:lin ang="0" scaled="1"/>
          </a:gradFill>
          <a:ln>
            <a:noFill/>
          </a:ln>
          <a:extLst>
            <a:ext uri="{91240B29-F687-4F45-9708-019B960494DF}">
              <a14:hiddenLine xmlns:a14="http://schemas.microsoft.com/office/drawing/2010/main" w="25400" algn="ctr">
                <a:solidFill>
                  <a:srgbClr val="000000"/>
                </a:solidFill>
                <a:miter lim="800000"/>
                <a:headEnd/>
                <a:tailEnd/>
              </a14:hiddenLine>
            </a:ext>
          </a:extLst>
        </p:spPr>
        <p:txBody>
          <a:bodyPr vert="horz" wrap="square" lIns="75597" tIns="37798" rIns="75597" bIns="37798" numCol="1" anchor="ctr" anchorCtr="0" compatLnSpc="1">
            <a:prstTxWarp prst="textNoShape">
              <a:avLst/>
            </a:prstTxWarp>
          </a:bodyPr>
          <a:lstStyle/>
          <a:p>
            <a:pPr defTabSz="1007943"/>
            <a:endParaRPr lang="en-GB" sz="1488" dirty="0">
              <a:solidFill>
                <a:prstClr val="black"/>
              </a:solidFill>
              <a:latin typeface="Calibri"/>
            </a:endParaRPr>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428" y="875457"/>
            <a:ext cx="1043449" cy="86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b="19778"/>
          <a:stretch/>
        </p:blipFill>
        <p:spPr bwMode="auto">
          <a:xfrm>
            <a:off x="1709939" y="946387"/>
            <a:ext cx="7083336" cy="748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802163" y="2746750"/>
            <a:ext cx="5090181" cy="3451073"/>
          </a:xfrm>
          <a:prstGeom prst="rect">
            <a:avLst/>
          </a:prstGeom>
          <a:solidFill>
            <a:schemeClr val="bg1"/>
          </a:solidFill>
          <a:ln w="38100">
            <a:solidFill>
              <a:srgbClr val="00B050"/>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defTabSz="1007943">
              <a:defRPr/>
            </a:pPr>
            <a:r>
              <a:rPr lang="en-GB" sz="1653" b="1" u="sng" dirty="0">
                <a:solidFill>
                  <a:srgbClr val="000000"/>
                </a:solidFill>
                <a:latin typeface="Rockwell" panose="02060603020205020403" pitchFamily="18" charset="0"/>
              </a:rPr>
              <a:t>Today’s Lesson:</a:t>
            </a:r>
            <a:endParaRPr lang="en-GB" sz="1653" b="1" dirty="0">
              <a:solidFill>
                <a:srgbClr val="000000"/>
              </a:solidFill>
              <a:latin typeface="Rockwell" panose="02060603020205020403" pitchFamily="18" charset="0"/>
            </a:endParaRPr>
          </a:p>
          <a:p>
            <a:pPr algn="ctr" defTabSz="1007943">
              <a:defRPr/>
            </a:pPr>
            <a:endParaRPr lang="en-GB" sz="1653" b="1" dirty="0">
              <a:solidFill>
                <a:srgbClr val="000000"/>
              </a:solidFill>
              <a:latin typeface="Rockwell" panose="02060603020205020403" pitchFamily="18" charset="0"/>
            </a:endParaRPr>
          </a:p>
          <a:p>
            <a:pPr marL="236237" indent="-236237" defTabSz="1007943">
              <a:buFont typeface="Arial" panose="020B0604020202020204" pitchFamily="34" charset="0"/>
              <a:buChar char="•"/>
            </a:pPr>
            <a:r>
              <a:rPr lang="en-GB" sz="2315" b="1" dirty="0">
                <a:solidFill>
                  <a:srgbClr val="C0504D"/>
                </a:solidFill>
                <a:latin typeface="Rockwell" panose="02060603020205020403" pitchFamily="18" charset="0"/>
              </a:rPr>
              <a:t>Describe the meaning of bullying and cyberbullying and the impact it can have </a:t>
            </a:r>
          </a:p>
          <a:p>
            <a:pPr marL="236237" indent="-236237" defTabSz="1007943">
              <a:buFont typeface="Arial" panose="020B0604020202020204" pitchFamily="34" charset="0"/>
              <a:buChar char="•"/>
            </a:pPr>
            <a:r>
              <a:rPr lang="en-GB" sz="2315" b="1" dirty="0">
                <a:solidFill>
                  <a:prstClr val="white">
                    <a:lumMod val="50000"/>
                  </a:prstClr>
                </a:solidFill>
                <a:latin typeface="Rockwell" panose="02060603020205020403" pitchFamily="18" charset="0"/>
              </a:rPr>
              <a:t>Explore challenging scenarios and their appropriate responses </a:t>
            </a:r>
          </a:p>
          <a:p>
            <a:pPr marL="236237" indent="-236237" defTabSz="1007943">
              <a:buFont typeface="Arial" panose="020B0604020202020204" pitchFamily="34" charset="0"/>
              <a:buChar char="•"/>
            </a:pPr>
            <a:r>
              <a:rPr lang="en-GB" sz="2315" b="1" dirty="0">
                <a:solidFill>
                  <a:srgbClr val="FFC000"/>
                </a:solidFill>
                <a:latin typeface="Rockwell" panose="02060603020205020403" pitchFamily="18" charset="0"/>
              </a:rPr>
              <a:t>Explain where to seek support and advice on bullying/cyberbullying.</a:t>
            </a:r>
          </a:p>
        </p:txBody>
      </p:sp>
      <p:sp>
        <p:nvSpPr>
          <p:cNvPr id="9" name="TextBox 8"/>
          <p:cNvSpPr txBox="1"/>
          <p:nvPr/>
        </p:nvSpPr>
        <p:spPr>
          <a:xfrm>
            <a:off x="7935940" y="4408703"/>
            <a:ext cx="2196941" cy="2382512"/>
          </a:xfrm>
          <a:prstGeom prst="rect">
            <a:avLst/>
          </a:prstGeom>
          <a:ln w="28575">
            <a:solidFill>
              <a:srgbClr val="FF0000"/>
            </a:solidFill>
          </a:ln>
        </p:spPr>
        <p:style>
          <a:lnRef idx="2">
            <a:schemeClr val="accent3"/>
          </a:lnRef>
          <a:fillRef idx="1">
            <a:schemeClr val="lt1"/>
          </a:fillRef>
          <a:effectRef idx="0">
            <a:schemeClr val="accent3"/>
          </a:effectRef>
          <a:fontRef idx="minor">
            <a:schemeClr val="dk1"/>
          </a:fontRef>
        </p:style>
        <p:txBody>
          <a:bodyPr wrap="square">
            <a:spAutoFit/>
          </a:bodyPr>
          <a:lstStyle/>
          <a:p>
            <a:pPr defTabSz="1007943"/>
            <a:r>
              <a:rPr lang="en-GB" sz="1488" b="1" u="sng" dirty="0">
                <a:solidFill>
                  <a:prstClr val="black"/>
                </a:solidFill>
                <a:latin typeface="Rockwell" panose="02060603020205020403" pitchFamily="18" charset="0"/>
              </a:rPr>
              <a:t>KEYWORDS</a:t>
            </a:r>
          </a:p>
          <a:p>
            <a:pPr defTabSz="1007943"/>
            <a:endParaRPr lang="en-GB" sz="1488" b="1" u="sng" dirty="0">
              <a:solidFill>
                <a:prstClr val="black"/>
              </a:solidFill>
              <a:latin typeface="Rockwell" panose="02060603020205020403" pitchFamily="18" charset="0"/>
            </a:endParaRPr>
          </a:p>
          <a:p>
            <a:pPr defTabSz="1007943"/>
            <a:r>
              <a:rPr lang="en-GB" sz="1323" dirty="0">
                <a:solidFill>
                  <a:prstClr val="black"/>
                </a:solidFill>
                <a:latin typeface="Rockwell" panose="02060603020205020403" pitchFamily="18" charset="0"/>
              </a:rPr>
              <a:t>Social media, discrimination, blackmail, sexting, harassment, race, culture, ethnicity, sex, gender, sexual orientation, prejudice, physical, verbal, cyberbullying</a:t>
            </a:r>
          </a:p>
          <a:p>
            <a:pPr defTabSz="1007943"/>
            <a:endParaRPr lang="en-GB" sz="1323" dirty="0">
              <a:solidFill>
                <a:prstClr val="black"/>
              </a:solidFill>
              <a:latin typeface="Rockwell" panose="02060603020205020403" pitchFamily="18" charset="0"/>
            </a:endParaRPr>
          </a:p>
        </p:txBody>
      </p:sp>
      <p:sp>
        <p:nvSpPr>
          <p:cNvPr id="14" name="TextBox 13">
            <a:extLst>
              <a:ext uri="{FF2B5EF4-FFF2-40B4-BE49-F238E27FC236}">
                <a16:creationId xmlns:a16="http://schemas.microsoft.com/office/drawing/2014/main" id="{1BF962AD-652F-44C7-8C41-B8C5D8921FE0}"/>
              </a:ext>
            </a:extLst>
          </p:cNvPr>
          <p:cNvSpPr txBox="1"/>
          <p:nvPr/>
        </p:nvSpPr>
        <p:spPr>
          <a:xfrm>
            <a:off x="515339" y="2729333"/>
            <a:ext cx="2196941" cy="1924116"/>
          </a:xfrm>
          <a:prstGeom prst="rect">
            <a:avLst/>
          </a:prstGeom>
          <a:ln w="28575">
            <a:solidFill>
              <a:schemeClr val="accent4"/>
            </a:solidFill>
          </a:ln>
        </p:spPr>
        <p:style>
          <a:lnRef idx="2">
            <a:schemeClr val="accent3"/>
          </a:lnRef>
          <a:fillRef idx="1">
            <a:schemeClr val="lt1"/>
          </a:fillRef>
          <a:effectRef idx="0">
            <a:schemeClr val="accent3"/>
          </a:effectRef>
          <a:fontRef idx="minor">
            <a:schemeClr val="dk1"/>
          </a:fontRef>
        </p:style>
        <p:txBody>
          <a:bodyPr wrap="square">
            <a:spAutoFit/>
          </a:bodyPr>
          <a:lstStyle/>
          <a:p>
            <a:pPr defTabSz="1007943"/>
            <a:r>
              <a:rPr lang="en-GB" sz="1488" b="1" u="sng" dirty="0">
                <a:solidFill>
                  <a:prstClr val="black"/>
                </a:solidFill>
                <a:latin typeface="Rockwell" panose="02060603020205020403" pitchFamily="18" charset="0"/>
              </a:rPr>
              <a:t>Prior Learning</a:t>
            </a:r>
          </a:p>
          <a:p>
            <a:pPr defTabSz="1007943"/>
            <a:r>
              <a:rPr lang="en-GB" sz="1488" dirty="0">
                <a:solidFill>
                  <a:prstClr val="black"/>
                </a:solidFill>
                <a:latin typeface="Rockwell" panose="02060603020205020403" pitchFamily="18" charset="0"/>
              </a:rPr>
              <a:t>Mental Health through Social Media- increased risk of developing anxiety, depression, stress, effects on sleep, ability to concentrate etc.</a:t>
            </a:r>
          </a:p>
        </p:txBody>
      </p:sp>
      <p:sp>
        <p:nvSpPr>
          <p:cNvPr id="15" name="TextBox 14">
            <a:extLst>
              <a:ext uri="{FF2B5EF4-FFF2-40B4-BE49-F238E27FC236}">
                <a16:creationId xmlns:a16="http://schemas.microsoft.com/office/drawing/2014/main" id="{D8B6D1AF-BE61-4D08-BBC2-4C7EB0302D61}"/>
              </a:ext>
            </a:extLst>
          </p:cNvPr>
          <p:cNvSpPr txBox="1"/>
          <p:nvPr/>
        </p:nvSpPr>
        <p:spPr>
          <a:xfrm>
            <a:off x="7945014" y="2721551"/>
            <a:ext cx="2196941" cy="321306"/>
          </a:xfrm>
          <a:prstGeom prst="rect">
            <a:avLst/>
          </a:prstGeom>
          <a:ln w="28575">
            <a:solidFill>
              <a:srgbClr val="FFFF00"/>
            </a:solidFill>
          </a:ln>
        </p:spPr>
        <p:style>
          <a:lnRef idx="2">
            <a:schemeClr val="accent3"/>
          </a:lnRef>
          <a:fillRef idx="1">
            <a:schemeClr val="lt1"/>
          </a:fillRef>
          <a:effectRef idx="0">
            <a:schemeClr val="accent3"/>
          </a:effectRef>
          <a:fontRef idx="minor">
            <a:schemeClr val="dk1"/>
          </a:fontRef>
        </p:style>
        <p:txBody>
          <a:bodyPr wrap="square">
            <a:spAutoFit/>
          </a:bodyPr>
          <a:lstStyle/>
          <a:p>
            <a:pPr defTabSz="1007943"/>
            <a:r>
              <a:rPr lang="en-GB" sz="1488" b="1" u="sng" dirty="0">
                <a:solidFill>
                  <a:prstClr val="black"/>
                </a:solidFill>
                <a:latin typeface="Rockwell" panose="02060603020205020403" pitchFamily="18" charset="0"/>
              </a:rPr>
              <a:t>Thinking Ahead:</a:t>
            </a:r>
          </a:p>
        </p:txBody>
      </p:sp>
      <p:sp>
        <p:nvSpPr>
          <p:cNvPr id="6" name="Arrow: Right 5">
            <a:extLst>
              <a:ext uri="{FF2B5EF4-FFF2-40B4-BE49-F238E27FC236}">
                <a16:creationId xmlns:a16="http://schemas.microsoft.com/office/drawing/2014/main" id="{398CF182-3E42-4D2F-B346-557F94EB1FF9}"/>
              </a:ext>
            </a:extLst>
          </p:cNvPr>
          <p:cNvSpPr/>
          <p:nvPr/>
        </p:nvSpPr>
        <p:spPr>
          <a:xfrm>
            <a:off x="423428" y="1902491"/>
            <a:ext cx="9718523" cy="777746"/>
          </a:xfrm>
          <a:prstGeom prst="rightArrow">
            <a:avLst/>
          </a:prstGeom>
          <a:gradFill flip="none" rotWithShape="1">
            <a:gsLst>
              <a:gs pos="0">
                <a:schemeClr val="accent2"/>
              </a:gs>
              <a:gs pos="45000">
                <a:schemeClr val="bg1">
                  <a:lumMod val="65000"/>
                </a:schemeClr>
              </a:gs>
              <a:gs pos="55000">
                <a:schemeClr val="bg1">
                  <a:lumMod val="50000"/>
                </a:schemeClr>
              </a:gs>
              <a:gs pos="100000">
                <a:srgbClr val="FFC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7943"/>
            <a:endParaRPr lang="en-GB" sz="1488">
              <a:solidFill>
                <a:prstClr val="white"/>
              </a:solidFill>
              <a:latin typeface="Calibri"/>
            </a:endParaRPr>
          </a:p>
        </p:txBody>
      </p:sp>
    </p:spTree>
    <p:controls>
      <mc:AlternateContent xmlns:mc="http://schemas.openxmlformats.org/markup-compatibility/2006">
        <mc:Choice xmlns:v="urn:schemas-microsoft-com:vml" Requires="v">
          <p:control r:id="rId1" imgW="2003180" imgH="903328"/>
        </mc:Choice>
        <mc:Fallback>
          <p:control r:id="rId1" imgW="2003180" imgH="903328">
            <p:pic>
              <p:nvPicPr>
                <p:cNvPr id="2" name="ShockwaveFlash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9218928" y="1078829"/>
                  <a:ext cx="862275" cy="632598"/>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r:id="rId2" imgW="2003180" imgH="903328"/>
        </mc:Choice>
        <mc:Fallback>
          <p:control r:id="rId2" imgW="2003180" imgH="903328">
            <p:pic>
              <p:nvPicPr>
                <p:cNvPr id="3" name="ShockwaveFlash2"/>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922316" y="944959"/>
                  <a:ext cx="1249446" cy="66803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4190604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21" y="0"/>
            <a:ext cx="1136279" cy="86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9"/>
          <p:cNvSpPr>
            <a:spLocks noChangeArrowheads="1"/>
          </p:cNvSpPr>
          <p:nvPr/>
        </p:nvSpPr>
        <p:spPr bwMode="auto">
          <a:xfrm>
            <a:off x="-8249" y="908506"/>
            <a:ext cx="10700062" cy="173376"/>
          </a:xfrm>
          <a:prstGeom prst="rect">
            <a:avLst/>
          </a:prstGeom>
          <a:gradFill rotWithShape="1">
            <a:gsLst>
              <a:gs pos="0">
                <a:srgbClr val="FFF200"/>
              </a:gs>
              <a:gs pos="25000">
                <a:srgbClr val="FFF200"/>
              </a:gs>
              <a:gs pos="61000">
                <a:srgbClr val="FF7A00"/>
              </a:gs>
              <a:gs pos="100000">
                <a:srgbClr val="FF0300"/>
              </a:gs>
            </a:gsLst>
            <a:lin ang="0" scaled="1"/>
          </a:gradFill>
          <a:ln>
            <a:noFill/>
          </a:ln>
          <a:extLst>
            <a:ext uri="{91240B29-F687-4F45-9708-019B960494DF}">
              <a14:hiddenLine xmlns:a14="http://schemas.microsoft.com/office/drawing/2010/main" w="25400" algn="ctr">
                <a:solidFill>
                  <a:srgbClr val="000000"/>
                </a:solidFill>
                <a:miter lim="800000"/>
                <a:headEnd/>
                <a:tailEnd/>
              </a14:hiddenLine>
            </a:ext>
          </a:extLst>
        </p:spPr>
        <p:txBody>
          <a:bodyPr vert="horz" wrap="square" lIns="75597" tIns="37798" rIns="75597" bIns="37798" numCol="1" anchor="ctr" anchorCtr="0" compatLnSpc="1">
            <a:prstTxWarp prst="textNoShape">
              <a:avLst/>
            </a:prstTxWarp>
          </a:bodyPr>
          <a:lstStyle/>
          <a:p>
            <a:pPr defTabSz="755957"/>
            <a:endParaRPr lang="en-GB" sz="1488" dirty="0">
              <a:solidFill>
                <a:prstClr val="black"/>
              </a:solidFill>
              <a:latin typeface="Calibri"/>
            </a:endParaRPr>
          </a:p>
        </p:txBody>
      </p:sp>
      <p:sp>
        <p:nvSpPr>
          <p:cNvPr id="2" name="Rectangle 1">
            <a:extLst>
              <a:ext uri="{FF2B5EF4-FFF2-40B4-BE49-F238E27FC236}">
                <a16:creationId xmlns:a16="http://schemas.microsoft.com/office/drawing/2014/main" id="{0AB9C7B3-AA8F-4CDD-9966-E65148E556A5}"/>
              </a:ext>
            </a:extLst>
          </p:cNvPr>
          <p:cNvSpPr/>
          <p:nvPr/>
        </p:nvSpPr>
        <p:spPr>
          <a:xfrm>
            <a:off x="503505" y="1992361"/>
            <a:ext cx="2525087" cy="148744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defTabSz="755957"/>
            <a:endParaRPr lang="en-GB" sz="1488" dirty="0">
              <a:solidFill>
                <a:prstClr val="black"/>
              </a:solidFill>
              <a:latin typeface="Calibri"/>
            </a:endParaRPr>
          </a:p>
          <a:p>
            <a:pPr algn="ctr" defTabSz="755957"/>
            <a:r>
              <a:rPr lang="en-GB" sz="1488" dirty="0">
                <a:solidFill>
                  <a:prstClr val="black"/>
                </a:solidFill>
                <a:latin typeface="Calibri"/>
              </a:rPr>
              <a:t>ALL subjects!</a:t>
            </a:r>
          </a:p>
        </p:txBody>
      </p:sp>
      <p:sp>
        <p:nvSpPr>
          <p:cNvPr id="7" name="Rectangle 6">
            <a:extLst>
              <a:ext uri="{FF2B5EF4-FFF2-40B4-BE49-F238E27FC236}">
                <a16:creationId xmlns:a16="http://schemas.microsoft.com/office/drawing/2014/main" id="{9B009237-2FC6-452A-9116-6E336B50BA6C}"/>
              </a:ext>
            </a:extLst>
          </p:cNvPr>
          <p:cNvSpPr/>
          <p:nvPr/>
        </p:nvSpPr>
        <p:spPr>
          <a:xfrm>
            <a:off x="4193146" y="3241430"/>
            <a:ext cx="2525087" cy="199513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defTabSz="755957"/>
            <a:r>
              <a:rPr lang="en-GB" sz="1764" b="1" dirty="0">
                <a:solidFill>
                  <a:prstClr val="black"/>
                </a:solidFill>
                <a:latin typeface="Calibri"/>
              </a:rPr>
              <a:t>Careers</a:t>
            </a:r>
          </a:p>
          <a:p>
            <a:pPr algn="ctr" defTabSz="755957"/>
            <a:endParaRPr lang="en-GB" sz="1488" dirty="0">
              <a:solidFill>
                <a:prstClr val="black"/>
              </a:solidFill>
              <a:latin typeface="Calibri"/>
            </a:endParaRPr>
          </a:p>
          <a:p>
            <a:pPr algn="ctr" defTabSz="755957"/>
            <a:r>
              <a:rPr lang="en-GB" sz="1488" dirty="0">
                <a:solidFill>
                  <a:prstClr val="black"/>
                </a:solidFill>
                <a:latin typeface="Calibri"/>
              </a:rPr>
              <a:t>Youth worker</a:t>
            </a:r>
          </a:p>
          <a:p>
            <a:pPr algn="ctr" defTabSz="755957"/>
            <a:r>
              <a:rPr lang="en-GB" sz="1488" dirty="0">
                <a:solidFill>
                  <a:prstClr val="black"/>
                </a:solidFill>
                <a:latin typeface="Calibri"/>
              </a:rPr>
              <a:t>Social worker</a:t>
            </a:r>
          </a:p>
          <a:p>
            <a:pPr algn="ctr" defTabSz="755957"/>
            <a:r>
              <a:rPr lang="en-GB" sz="1488" dirty="0">
                <a:solidFill>
                  <a:prstClr val="black"/>
                </a:solidFill>
                <a:latin typeface="Calibri"/>
              </a:rPr>
              <a:t>Psychologist</a:t>
            </a:r>
          </a:p>
          <a:p>
            <a:pPr algn="ctr" defTabSz="755957"/>
            <a:r>
              <a:rPr lang="en-GB" sz="1488" dirty="0">
                <a:solidFill>
                  <a:prstClr val="black"/>
                </a:solidFill>
                <a:latin typeface="Calibri"/>
              </a:rPr>
              <a:t>Teacher</a:t>
            </a:r>
          </a:p>
          <a:p>
            <a:pPr algn="ctr" defTabSz="755957"/>
            <a:r>
              <a:rPr lang="en-GB" sz="1488" dirty="0">
                <a:solidFill>
                  <a:prstClr val="black"/>
                </a:solidFill>
                <a:latin typeface="Calibri"/>
              </a:rPr>
              <a:t>Counsellor</a:t>
            </a:r>
          </a:p>
        </p:txBody>
      </p:sp>
      <p:sp>
        <p:nvSpPr>
          <p:cNvPr id="8" name="Rectangle 7">
            <a:extLst>
              <a:ext uri="{FF2B5EF4-FFF2-40B4-BE49-F238E27FC236}">
                <a16:creationId xmlns:a16="http://schemas.microsoft.com/office/drawing/2014/main" id="{483488B6-A09F-4306-9E27-97600AEF3D03}"/>
              </a:ext>
            </a:extLst>
          </p:cNvPr>
          <p:cNvSpPr/>
          <p:nvPr/>
        </p:nvSpPr>
        <p:spPr>
          <a:xfrm>
            <a:off x="434375" y="5158820"/>
            <a:ext cx="2525087" cy="199513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defTabSz="755957"/>
            <a:r>
              <a:rPr lang="en-GB" sz="1764" b="1" dirty="0">
                <a:solidFill>
                  <a:prstClr val="black"/>
                </a:solidFill>
                <a:latin typeface="Calibri"/>
              </a:rPr>
              <a:t>Rights Respecting</a:t>
            </a:r>
          </a:p>
          <a:p>
            <a:pPr algn="ctr" defTabSz="755957"/>
            <a:r>
              <a:rPr lang="en-GB" sz="1764" b="1" dirty="0">
                <a:solidFill>
                  <a:prstClr val="black"/>
                </a:solidFill>
                <a:latin typeface="Calibri"/>
              </a:rPr>
              <a:t>&amp;</a:t>
            </a:r>
          </a:p>
          <a:p>
            <a:pPr algn="ctr" defTabSz="755957"/>
            <a:r>
              <a:rPr lang="en-GB" sz="1764" b="1" dirty="0">
                <a:solidFill>
                  <a:prstClr val="black"/>
                </a:solidFill>
                <a:latin typeface="Calibri"/>
              </a:rPr>
              <a:t>PRIDE</a:t>
            </a:r>
          </a:p>
          <a:p>
            <a:pPr algn="ctr" defTabSz="755957"/>
            <a:endParaRPr lang="en-GB" sz="1488" dirty="0">
              <a:solidFill>
                <a:prstClr val="black"/>
              </a:solidFill>
              <a:latin typeface="Calibri"/>
            </a:endParaRPr>
          </a:p>
          <a:p>
            <a:pPr algn="ctr" defTabSz="755957"/>
            <a:r>
              <a:rPr lang="en-GB" sz="1488" dirty="0">
                <a:solidFill>
                  <a:prstClr val="black"/>
                </a:solidFill>
                <a:latin typeface="Calibri"/>
              </a:rPr>
              <a:t>Integrity</a:t>
            </a:r>
          </a:p>
          <a:p>
            <a:pPr algn="ctr" defTabSz="755957"/>
            <a:r>
              <a:rPr lang="en-GB" sz="1488" dirty="0">
                <a:solidFill>
                  <a:prstClr val="black"/>
                </a:solidFill>
                <a:latin typeface="Calibri"/>
              </a:rPr>
              <a:t>Determination</a:t>
            </a:r>
          </a:p>
          <a:p>
            <a:pPr algn="ctr" defTabSz="755957"/>
            <a:r>
              <a:rPr lang="en-GB" sz="1488" dirty="0">
                <a:solidFill>
                  <a:prstClr val="black"/>
                </a:solidFill>
                <a:latin typeface="Calibri"/>
              </a:rPr>
              <a:t>Empathy</a:t>
            </a:r>
          </a:p>
        </p:txBody>
      </p:sp>
      <p:pic>
        <p:nvPicPr>
          <p:cNvPr id="10" name="Picture 9" descr="A close up of a logo&#10;&#10;Description automatically generated">
            <a:extLst>
              <a:ext uri="{FF2B5EF4-FFF2-40B4-BE49-F238E27FC236}">
                <a16:creationId xmlns:a16="http://schemas.microsoft.com/office/drawing/2014/main" id="{B19211BE-D84E-45A4-ACD8-BFFC4015D68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349" r="39627"/>
          <a:stretch/>
        </p:blipFill>
        <p:spPr>
          <a:xfrm>
            <a:off x="695355" y="1118446"/>
            <a:ext cx="2003128" cy="1308616"/>
          </a:xfrm>
          <a:prstGeom prst="rect">
            <a:avLst/>
          </a:prstGeom>
        </p:spPr>
      </p:pic>
      <p:pic>
        <p:nvPicPr>
          <p:cNvPr id="11" name="Picture 2">
            <a:extLst>
              <a:ext uri="{FF2B5EF4-FFF2-40B4-BE49-F238E27FC236}">
                <a16:creationId xmlns:a16="http://schemas.microsoft.com/office/drawing/2014/main" id="{D8409500-F8EF-441D-BCA5-2BCE7AFCAF1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9783" y="3945148"/>
            <a:ext cx="1274269" cy="1291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a:extLst>
              <a:ext uri="{FF2B5EF4-FFF2-40B4-BE49-F238E27FC236}">
                <a16:creationId xmlns:a16="http://schemas.microsoft.com/office/drawing/2014/main" id="{44FC0072-744E-4F03-ACDC-5624806EDF37}"/>
              </a:ext>
            </a:extLst>
          </p:cNvPr>
          <p:cNvSpPr txBox="1"/>
          <p:nvPr/>
        </p:nvSpPr>
        <p:spPr>
          <a:xfrm>
            <a:off x="2826307" y="209749"/>
            <a:ext cx="4785197" cy="550279"/>
          </a:xfrm>
          <a:prstGeom prst="rect">
            <a:avLst/>
          </a:prstGeom>
          <a:noFill/>
        </p:spPr>
        <p:txBody>
          <a:bodyPr wrap="square" rtlCol="0">
            <a:spAutoFit/>
          </a:bodyPr>
          <a:lstStyle/>
          <a:p>
            <a:pPr algn="ctr" defTabSz="755957"/>
            <a:r>
              <a:rPr lang="en-GB" sz="2976" dirty="0">
                <a:solidFill>
                  <a:prstClr val="black"/>
                </a:solidFill>
                <a:latin typeface="Calibri"/>
              </a:rPr>
              <a:t>ASPIRE  BELIEVE  ACHIEVE</a:t>
            </a:r>
          </a:p>
        </p:txBody>
      </p:sp>
      <p:sp>
        <p:nvSpPr>
          <p:cNvPr id="6" name="Arrow: Right 5">
            <a:extLst>
              <a:ext uri="{FF2B5EF4-FFF2-40B4-BE49-F238E27FC236}">
                <a16:creationId xmlns:a16="http://schemas.microsoft.com/office/drawing/2014/main" id="{99DB04EA-F43D-419E-BF56-FB8C569688F1}"/>
              </a:ext>
            </a:extLst>
          </p:cNvPr>
          <p:cNvSpPr/>
          <p:nvPr/>
        </p:nvSpPr>
        <p:spPr>
          <a:xfrm rot="876074">
            <a:off x="2334052" y="3080918"/>
            <a:ext cx="2146300" cy="513246"/>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GB" dirty="0"/>
              <a:t>Qualifications</a:t>
            </a:r>
          </a:p>
        </p:txBody>
      </p:sp>
      <p:sp>
        <p:nvSpPr>
          <p:cNvPr id="15" name="Arrow: Right 14">
            <a:extLst>
              <a:ext uri="{FF2B5EF4-FFF2-40B4-BE49-F238E27FC236}">
                <a16:creationId xmlns:a16="http://schemas.microsoft.com/office/drawing/2014/main" id="{07D4B37B-7483-40FB-99F8-41181FE946D3}"/>
              </a:ext>
            </a:extLst>
          </p:cNvPr>
          <p:cNvSpPr/>
          <p:nvPr/>
        </p:nvSpPr>
        <p:spPr>
          <a:xfrm rot="19977137">
            <a:off x="2537719" y="5153400"/>
            <a:ext cx="2146300" cy="513246"/>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GB" dirty="0"/>
              <a:t>Skills &amp; Qualities</a:t>
            </a:r>
          </a:p>
        </p:txBody>
      </p:sp>
      <p:sp>
        <p:nvSpPr>
          <p:cNvPr id="9" name="TextBox 8">
            <a:extLst>
              <a:ext uri="{FF2B5EF4-FFF2-40B4-BE49-F238E27FC236}">
                <a16:creationId xmlns:a16="http://schemas.microsoft.com/office/drawing/2014/main" id="{251D545A-8607-462F-B159-89C03BFFF25F}"/>
              </a:ext>
            </a:extLst>
          </p:cNvPr>
          <p:cNvSpPr txBox="1"/>
          <p:nvPr/>
        </p:nvSpPr>
        <p:spPr>
          <a:xfrm>
            <a:off x="7086600" y="2890828"/>
            <a:ext cx="3429000" cy="4154984"/>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endParaRPr lang="en-GB" sz="2400" b="1" dirty="0"/>
          </a:p>
          <a:p>
            <a:pPr algn="ctr"/>
            <a:r>
              <a:rPr lang="en-GB" sz="2400" b="1" dirty="0"/>
              <a:t>ILT</a:t>
            </a:r>
          </a:p>
          <a:p>
            <a:pPr algn="ctr"/>
            <a:endParaRPr lang="en-GB" dirty="0"/>
          </a:p>
          <a:p>
            <a:r>
              <a:rPr lang="en-GB" dirty="0"/>
              <a:t>Select one of these careers and create a career profile page in your booklet.</a:t>
            </a:r>
          </a:p>
          <a:p>
            <a:endParaRPr lang="en-GB" dirty="0"/>
          </a:p>
          <a:p>
            <a:pPr marL="285750" indent="-285750">
              <a:buFont typeface="Wingdings" panose="05000000000000000000" pitchFamily="2" charset="2"/>
              <a:buChar char="ü"/>
            </a:pPr>
            <a:r>
              <a:rPr lang="en-GB" dirty="0"/>
              <a:t>All headings completed</a:t>
            </a:r>
          </a:p>
          <a:p>
            <a:pPr marL="285750" indent="-285750">
              <a:buFont typeface="Wingdings" panose="05000000000000000000" pitchFamily="2" charset="2"/>
              <a:buChar char="ü"/>
            </a:pPr>
            <a:r>
              <a:rPr lang="en-GB" dirty="0"/>
              <a:t>Best presentation only</a:t>
            </a:r>
          </a:p>
          <a:p>
            <a:pPr marL="285750" indent="-285750">
              <a:buFont typeface="Wingdings" panose="05000000000000000000" pitchFamily="2" charset="2"/>
              <a:buChar char="ü"/>
            </a:pPr>
            <a:r>
              <a:rPr lang="en-GB" dirty="0"/>
              <a:t>Keep a record of your sources (where you found this information)</a:t>
            </a:r>
          </a:p>
          <a:p>
            <a:pPr marL="285750" indent="-285750">
              <a:buFont typeface="Wingdings" panose="05000000000000000000" pitchFamily="2" charset="2"/>
              <a:buChar char="ü"/>
            </a:pPr>
            <a:r>
              <a:rPr lang="en-GB" dirty="0"/>
              <a:t>Ask for help if you need to</a:t>
            </a:r>
          </a:p>
          <a:p>
            <a:endParaRPr lang="en-GB" dirty="0"/>
          </a:p>
        </p:txBody>
      </p:sp>
      <p:sp>
        <p:nvSpPr>
          <p:cNvPr id="16" name="Arrow: Right 15">
            <a:extLst>
              <a:ext uri="{FF2B5EF4-FFF2-40B4-BE49-F238E27FC236}">
                <a16:creationId xmlns:a16="http://schemas.microsoft.com/office/drawing/2014/main" id="{13DA7AC2-C8D7-44AC-A47B-6B4E46078F35}"/>
              </a:ext>
            </a:extLst>
          </p:cNvPr>
          <p:cNvSpPr/>
          <p:nvPr/>
        </p:nvSpPr>
        <p:spPr>
          <a:xfrm>
            <a:off x="6119894" y="3241430"/>
            <a:ext cx="2146300" cy="513246"/>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GB" dirty="0"/>
              <a:t>Plan your future</a:t>
            </a:r>
          </a:p>
        </p:txBody>
      </p:sp>
    </p:spTree>
    <p:extLst>
      <p:ext uri="{BB962C8B-B14F-4D97-AF65-F5344CB8AC3E}">
        <p14:creationId xmlns:p14="http://schemas.microsoft.com/office/powerpoint/2010/main" val="1657960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969" y="94062"/>
            <a:ext cx="769031" cy="709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9"/>
          <p:cNvSpPr>
            <a:spLocks noChangeArrowheads="1"/>
          </p:cNvSpPr>
          <p:nvPr/>
        </p:nvSpPr>
        <p:spPr bwMode="auto">
          <a:xfrm>
            <a:off x="0" y="880613"/>
            <a:ext cx="10691813" cy="160787"/>
          </a:xfrm>
          <a:prstGeom prst="rect">
            <a:avLst/>
          </a:prstGeom>
          <a:gradFill rotWithShape="1">
            <a:gsLst>
              <a:gs pos="0">
                <a:srgbClr val="FFF200"/>
              </a:gs>
              <a:gs pos="25000">
                <a:srgbClr val="FFF200"/>
              </a:gs>
              <a:gs pos="61000">
                <a:srgbClr val="FF7A00"/>
              </a:gs>
              <a:gs pos="100000">
                <a:srgbClr val="FF0300"/>
              </a:gs>
            </a:gsLst>
            <a:lin ang="0" scaled="1"/>
          </a:gradFill>
          <a:ln>
            <a:noFill/>
          </a:ln>
          <a:extLst>
            <a:ext uri="{91240B29-F687-4F45-9708-019B960494DF}">
              <a14:hiddenLine xmlns:a14="http://schemas.microsoft.com/office/drawing/2010/main" w="25400" algn="ctr">
                <a:solidFill>
                  <a:srgbClr val="000000"/>
                </a:solidFill>
                <a:miter lim="800000"/>
                <a:headEnd/>
                <a:tailEnd/>
              </a14:hiddenLine>
            </a:ext>
          </a:extLst>
        </p:spPr>
        <p:txBody>
          <a:bodyPr vert="horz" wrap="square" lIns="75597" tIns="37798" rIns="75597" bIns="37798" numCol="1" anchor="ctr" anchorCtr="0" compatLnSpc="1">
            <a:prstTxWarp prst="textNoShape">
              <a:avLst/>
            </a:prstTxWarp>
          </a:bodyPr>
          <a:lstStyle/>
          <a:p>
            <a:pPr defTabSz="755957"/>
            <a:endParaRPr lang="en-GB" sz="1488" dirty="0">
              <a:solidFill>
                <a:prstClr val="black"/>
              </a:solidFill>
              <a:latin typeface="Calibri"/>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8923" y="0"/>
            <a:ext cx="6171164" cy="872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a:extLst>
              <a:ext uri="{FF2B5EF4-FFF2-40B4-BE49-F238E27FC236}">
                <a16:creationId xmlns:a16="http://schemas.microsoft.com/office/drawing/2014/main" id="{C5928E8C-B545-41EB-A47D-B16BBF05B081}"/>
              </a:ext>
            </a:extLst>
          </p:cNvPr>
          <p:cNvPicPr>
            <a:picLocks noChangeAspect="1"/>
          </p:cNvPicPr>
          <p:nvPr/>
        </p:nvPicPr>
        <p:blipFill rotWithShape="1">
          <a:blip r:embed="rId5"/>
          <a:srcRect l="34091" t="37151" r="24335" b="22014"/>
          <a:stretch/>
        </p:blipFill>
        <p:spPr>
          <a:xfrm>
            <a:off x="1079499" y="1557337"/>
            <a:ext cx="8766447" cy="4843463"/>
          </a:xfrm>
          <a:prstGeom prst="rect">
            <a:avLst/>
          </a:prstGeom>
        </p:spPr>
      </p:pic>
    </p:spTree>
    <p:extLst>
      <p:ext uri="{BB962C8B-B14F-4D97-AF65-F5344CB8AC3E}">
        <p14:creationId xmlns:p14="http://schemas.microsoft.com/office/powerpoint/2010/main" val="2853956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6110F9C-C51A-400B-9507-2384EEBF7E20}"/>
              </a:ext>
            </a:extLst>
          </p:cNvPr>
          <p:cNvSpPr txBox="1"/>
          <p:nvPr/>
        </p:nvSpPr>
        <p:spPr>
          <a:xfrm>
            <a:off x="4058199" y="3338790"/>
            <a:ext cx="2575414" cy="431657"/>
          </a:xfrm>
          <a:prstGeom prst="rect">
            <a:avLst/>
          </a:prstGeom>
          <a:noFill/>
          <a:ln w="38100">
            <a:solidFill>
              <a:schemeClr val="tx1"/>
            </a:solidFill>
          </a:ln>
        </p:spPr>
        <p:txBody>
          <a:bodyPr wrap="square" rtlCol="0">
            <a:spAutoFit/>
          </a:bodyPr>
          <a:lstStyle/>
          <a:p>
            <a:pPr algn="ctr" defTabSz="1007943"/>
            <a:r>
              <a:rPr lang="en-GB" sz="2205" dirty="0">
                <a:solidFill>
                  <a:prstClr val="black"/>
                </a:solidFill>
                <a:latin typeface="Comic Sans MS" panose="030F0702030302020204" pitchFamily="66" charset="0"/>
              </a:rPr>
              <a:t>What is bullying?</a:t>
            </a:r>
          </a:p>
        </p:txBody>
      </p:sp>
      <p:cxnSp>
        <p:nvCxnSpPr>
          <p:cNvPr id="3" name="Straight Arrow Connector 2">
            <a:extLst>
              <a:ext uri="{FF2B5EF4-FFF2-40B4-BE49-F238E27FC236}">
                <a16:creationId xmlns:a16="http://schemas.microsoft.com/office/drawing/2014/main" id="{65293EC5-10A3-49C7-839D-35FE08FAD0FA}"/>
              </a:ext>
            </a:extLst>
          </p:cNvPr>
          <p:cNvCxnSpPr/>
          <p:nvPr/>
        </p:nvCxnSpPr>
        <p:spPr>
          <a:xfrm flipV="1">
            <a:off x="5584033" y="2827331"/>
            <a:ext cx="238126" cy="4762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3E2B192A-2CCE-4D19-A7F9-BC5E7FC5AD62}"/>
              </a:ext>
            </a:extLst>
          </p:cNvPr>
          <p:cNvCxnSpPr/>
          <p:nvPr/>
        </p:nvCxnSpPr>
        <p:spPr>
          <a:xfrm flipH="1">
            <a:off x="4234649" y="3779837"/>
            <a:ext cx="418287" cy="6257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A0E1A142-2B87-407A-A441-B4F6C5F9C00B}"/>
              </a:ext>
            </a:extLst>
          </p:cNvPr>
          <p:cNvCxnSpPr/>
          <p:nvPr/>
        </p:nvCxnSpPr>
        <p:spPr>
          <a:xfrm flipH="1" flipV="1">
            <a:off x="3758396" y="2827331"/>
            <a:ext cx="555628" cy="4762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F30269B0-7AD8-42CC-8722-CECDEECB5871}"/>
              </a:ext>
            </a:extLst>
          </p:cNvPr>
          <p:cNvCxnSpPr/>
          <p:nvPr/>
        </p:nvCxnSpPr>
        <p:spPr>
          <a:xfrm>
            <a:off x="5703096" y="3815043"/>
            <a:ext cx="595316" cy="4058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4" name="Picture 2">
            <a:extLst>
              <a:ext uri="{FF2B5EF4-FFF2-40B4-BE49-F238E27FC236}">
                <a16:creationId xmlns:a16="http://schemas.microsoft.com/office/drawing/2014/main" id="{343F4C5A-FAF0-402D-86CF-8EB51B3CCF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969" y="94062"/>
            <a:ext cx="769031" cy="709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9">
            <a:extLst>
              <a:ext uri="{FF2B5EF4-FFF2-40B4-BE49-F238E27FC236}">
                <a16:creationId xmlns:a16="http://schemas.microsoft.com/office/drawing/2014/main" id="{2C4EE689-D84A-4DE1-98B8-B8147FD81EB6}"/>
              </a:ext>
            </a:extLst>
          </p:cNvPr>
          <p:cNvSpPr>
            <a:spLocks noChangeArrowheads="1"/>
          </p:cNvSpPr>
          <p:nvPr/>
        </p:nvSpPr>
        <p:spPr bwMode="auto">
          <a:xfrm>
            <a:off x="0" y="876856"/>
            <a:ext cx="10691813" cy="139144"/>
          </a:xfrm>
          <a:prstGeom prst="rect">
            <a:avLst/>
          </a:prstGeom>
          <a:gradFill rotWithShape="1">
            <a:gsLst>
              <a:gs pos="0">
                <a:srgbClr val="FFF200"/>
              </a:gs>
              <a:gs pos="25000">
                <a:srgbClr val="FFF200"/>
              </a:gs>
              <a:gs pos="61000">
                <a:srgbClr val="FF7A00"/>
              </a:gs>
              <a:gs pos="100000">
                <a:srgbClr val="FF0300"/>
              </a:gs>
            </a:gsLst>
            <a:lin ang="0" scaled="1"/>
          </a:gradFill>
          <a:ln>
            <a:noFill/>
          </a:ln>
          <a:extLst>
            <a:ext uri="{91240B29-F687-4F45-9708-019B960494DF}">
              <a14:hiddenLine xmlns:a14="http://schemas.microsoft.com/office/drawing/2010/main" w="25400" algn="ctr">
                <a:solidFill>
                  <a:srgbClr val="000000"/>
                </a:solidFill>
                <a:miter lim="800000"/>
                <a:headEnd/>
                <a:tailEnd/>
              </a14:hiddenLine>
            </a:ext>
          </a:extLst>
        </p:spPr>
        <p:txBody>
          <a:bodyPr vert="horz" wrap="square" lIns="75597" tIns="37798" rIns="75597" bIns="37798" numCol="1" anchor="ctr" anchorCtr="0" compatLnSpc="1">
            <a:prstTxWarp prst="textNoShape">
              <a:avLst/>
            </a:prstTxWarp>
          </a:bodyPr>
          <a:lstStyle/>
          <a:p>
            <a:pPr defTabSz="755957"/>
            <a:endParaRPr lang="en-GB" sz="1488" dirty="0">
              <a:solidFill>
                <a:prstClr val="black"/>
              </a:solidFill>
              <a:latin typeface="Calibri"/>
            </a:endParaRPr>
          </a:p>
        </p:txBody>
      </p:sp>
    </p:spTree>
    <p:extLst>
      <p:ext uri="{BB962C8B-B14F-4D97-AF65-F5344CB8AC3E}">
        <p14:creationId xmlns:p14="http://schemas.microsoft.com/office/powerpoint/2010/main" val="799239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txBox="1">
            <a:spLocks/>
          </p:cNvSpPr>
          <p:nvPr/>
        </p:nvSpPr>
        <p:spPr>
          <a:xfrm>
            <a:off x="305876" y="1474069"/>
            <a:ext cx="2686731" cy="374177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1986" marR="0" lvl="0" indent="-251986"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Making comments about</a:t>
            </a:r>
          </a:p>
          <a:p>
            <a:pPr marL="251986" marR="0" lvl="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Your weight</a:t>
            </a:r>
          </a:p>
          <a:p>
            <a:pPr marL="251986" marR="0" lvl="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Your appearance</a:t>
            </a:r>
          </a:p>
          <a:p>
            <a:pPr marL="251986" marR="0" lvl="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Your abilities</a:t>
            </a:r>
          </a:p>
          <a:p>
            <a:pPr marL="251986" marR="0" lvl="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Your religion</a:t>
            </a:r>
          </a:p>
          <a:p>
            <a:pPr marL="251986" marR="0" lvl="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Your background</a:t>
            </a:r>
          </a:p>
          <a:p>
            <a:pPr marL="251986" marR="0" lvl="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Your disability</a:t>
            </a:r>
          </a:p>
          <a:p>
            <a:pPr marL="251986" marR="0" lvl="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Your health</a:t>
            </a:r>
          </a:p>
          <a:p>
            <a:pPr marL="251986" marR="0" lvl="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Your family</a:t>
            </a:r>
          </a:p>
          <a:p>
            <a:pPr marL="251986" marR="0" lvl="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Your accent</a:t>
            </a:r>
          </a:p>
        </p:txBody>
      </p:sp>
      <p:sp>
        <p:nvSpPr>
          <p:cNvPr id="2" name="Content Placeholder 1">
            <a:extLst>
              <a:ext uri="{FF2B5EF4-FFF2-40B4-BE49-F238E27FC236}">
                <a16:creationId xmlns:a16="http://schemas.microsoft.com/office/drawing/2014/main" id="{26106DDC-89ED-478B-AFA6-1A2C3193A9B6}"/>
              </a:ext>
            </a:extLst>
          </p:cNvPr>
          <p:cNvSpPr>
            <a:spLocks noGrp="1"/>
          </p:cNvSpPr>
          <p:nvPr>
            <p:ph idx="1"/>
          </p:nvPr>
        </p:nvSpPr>
        <p:spPr>
          <a:xfrm>
            <a:off x="4039493" y="1474069"/>
            <a:ext cx="6044307" cy="4123020"/>
          </a:xfrm>
        </p:spPr>
        <p:txBody>
          <a:bodyPr>
            <a:normAutofit/>
          </a:bodyPr>
          <a:lstStyle/>
          <a:p>
            <a:r>
              <a:rPr lang="en-GB" sz="1400" dirty="0">
                <a:latin typeface="Comic Sans MS" panose="030F0702030302020204" pitchFamily="66" charset="0"/>
              </a:rPr>
              <a:t>Name calling</a:t>
            </a:r>
          </a:p>
          <a:p>
            <a:r>
              <a:rPr lang="en-GB" sz="1400" dirty="0">
                <a:latin typeface="Comic Sans MS" panose="030F0702030302020204" pitchFamily="66" charset="0"/>
              </a:rPr>
              <a:t>Hitting, pinching, biting, pushing and shoving</a:t>
            </a:r>
          </a:p>
          <a:p>
            <a:r>
              <a:rPr lang="en-GB" sz="1400" dirty="0">
                <a:latin typeface="Comic Sans MS" panose="030F0702030302020204" pitchFamily="66" charset="0"/>
              </a:rPr>
              <a:t>Damaging your belongings</a:t>
            </a:r>
          </a:p>
          <a:p>
            <a:r>
              <a:rPr lang="en-GB" sz="1400" dirty="0">
                <a:latin typeface="Comic Sans MS" panose="030F0702030302020204" pitchFamily="66" charset="0"/>
              </a:rPr>
              <a:t>Stealing your money</a:t>
            </a:r>
          </a:p>
          <a:p>
            <a:r>
              <a:rPr lang="en-GB" sz="1400" dirty="0">
                <a:latin typeface="Comic Sans MS" panose="030F0702030302020204" pitchFamily="66" charset="0"/>
              </a:rPr>
              <a:t>Making things up to get you into trouble</a:t>
            </a:r>
          </a:p>
          <a:p>
            <a:r>
              <a:rPr lang="en-GB" sz="1400" dirty="0">
                <a:latin typeface="Comic Sans MS" panose="030F0702030302020204" pitchFamily="66" charset="0"/>
              </a:rPr>
              <a:t>Taking things away from you</a:t>
            </a:r>
          </a:p>
          <a:p>
            <a:r>
              <a:rPr lang="en-GB" sz="1400" dirty="0">
                <a:latin typeface="Comic Sans MS" panose="030F0702030302020204" pitchFamily="66" charset="0"/>
              </a:rPr>
              <a:t>Taking your friends away from you</a:t>
            </a:r>
          </a:p>
          <a:p>
            <a:r>
              <a:rPr lang="en-GB" sz="1400" dirty="0">
                <a:latin typeface="Comic Sans MS" panose="030F0702030302020204" pitchFamily="66" charset="0"/>
              </a:rPr>
              <a:t>Posting insulting messages on the internet or by IM (cyberbullying)</a:t>
            </a:r>
          </a:p>
          <a:p>
            <a:r>
              <a:rPr lang="en-GB" sz="1400" dirty="0">
                <a:latin typeface="Comic Sans MS" panose="030F0702030302020204" pitchFamily="66" charset="0"/>
              </a:rPr>
              <a:t>Spreading rumours</a:t>
            </a:r>
          </a:p>
          <a:p>
            <a:r>
              <a:rPr lang="en-GB" sz="1400" dirty="0">
                <a:latin typeface="Comic Sans MS" panose="030F0702030302020204" pitchFamily="66" charset="0"/>
              </a:rPr>
              <a:t>Threats and intimidation</a:t>
            </a:r>
          </a:p>
          <a:p>
            <a:r>
              <a:rPr lang="en-GB" sz="1400" dirty="0">
                <a:latin typeface="Comic Sans MS" panose="030F0702030302020204" pitchFamily="66" charset="0"/>
              </a:rPr>
              <a:t>Making silent or abusive phone calls</a:t>
            </a:r>
          </a:p>
          <a:p>
            <a:r>
              <a:rPr lang="en-GB" sz="1400" dirty="0">
                <a:latin typeface="Comic Sans MS" panose="030F0702030302020204" pitchFamily="66" charset="0"/>
              </a:rPr>
              <a:t>Sending you offensive phone texts</a:t>
            </a:r>
            <a:endParaRPr lang="en-GB" sz="1400" dirty="0"/>
          </a:p>
        </p:txBody>
      </p:sp>
      <p:sp>
        <p:nvSpPr>
          <p:cNvPr id="10" name="Rectangle 9">
            <a:extLst>
              <a:ext uri="{FF2B5EF4-FFF2-40B4-BE49-F238E27FC236}">
                <a16:creationId xmlns:a16="http://schemas.microsoft.com/office/drawing/2014/main" id="{CCC2DFD4-F22D-46A4-9D7A-5FAD42286B51}"/>
              </a:ext>
            </a:extLst>
          </p:cNvPr>
          <p:cNvSpPr>
            <a:spLocks noChangeArrowheads="1"/>
          </p:cNvSpPr>
          <p:nvPr/>
        </p:nvSpPr>
        <p:spPr bwMode="auto">
          <a:xfrm>
            <a:off x="0" y="876856"/>
            <a:ext cx="10691813" cy="139144"/>
          </a:xfrm>
          <a:prstGeom prst="rect">
            <a:avLst/>
          </a:prstGeom>
          <a:gradFill rotWithShape="1">
            <a:gsLst>
              <a:gs pos="0">
                <a:srgbClr val="FFF200"/>
              </a:gs>
              <a:gs pos="25000">
                <a:srgbClr val="FFF200"/>
              </a:gs>
              <a:gs pos="61000">
                <a:srgbClr val="FF7A00"/>
              </a:gs>
              <a:gs pos="100000">
                <a:srgbClr val="FF0300"/>
              </a:gs>
            </a:gsLst>
            <a:lin ang="0" scaled="1"/>
          </a:gradFill>
          <a:ln>
            <a:noFill/>
          </a:ln>
          <a:extLst>
            <a:ext uri="{91240B29-F687-4F45-9708-019B960494DF}">
              <a14:hiddenLine xmlns:a14="http://schemas.microsoft.com/office/drawing/2010/main" w="25400" algn="ctr">
                <a:solidFill>
                  <a:srgbClr val="000000"/>
                </a:solidFill>
                <a:miter lim="800000"/>
                <a:headEnd/>
                <a:tailEnd/>
              </a14:hiddenLine>
            </a:ext>
          </a:extLst>
        </p:spPr>
        <p:txBody>
          <a:bodyPr vert="horz" wrap="square" lIns="75597" tIns="37798" rIns="75597" bIns="37798" numCol="1" anchor="ctr" anchorCtr="0" compatLnSpc="1">
            <a:prstTxWarp prst="textNoShape">
              <a:avLst/>
            </a:prstTxWarp>
          </a:bodyPr>
          <a:lstStyle/>
          <a:p>
            <a:pPr marL="0" marR="0" lvl="0" indent="0" algn="l" defTabSz="755957" rtl="0" eaLnBrk="1" fontAlgn="auto" latinLnBrk="0" hangingPunct="1">
              <a:lnSpc>
                <a:spcPct val="100000"/>
              </a:lnSpc>
              <a:spcBef>
                <a:spcPts val="0"/>
              </a:spcBef>
              <a:spcAft>
                <a:spcPts val="0"/>
              </a:spcAft>
              <a:buClrTx/>
              <a:buSzTx/>
              <a:buFontTx/>
              <a:buNone/>
              <a:tabLst/>
              <a:defRPr/>
            </a:pPr>
            <a:endParaRPr kumimoji="0" lang="en-GB" sz="1488" b="0" i="0" u="none" strike="noStrike" kern="1200" cap="none" spc="0" normalizeH="0" baseline="0" noProof="0" dirty="0">
              <a:ln>
                <a:noFill/>
              </a:ln>
              <a:solidFill>
                <a:prstClr val="black"/>
              </a:solidFill>
              <a:effectLst/>
              <a:uLnTx/>
              <a:uFillTx/>
              <a:latin typeface="Calibri"/>
              <a:ea typeface="+mn-ea"/>
              <a:cs typeface="+mn-cs"/>
            </a:endParaRPr>
          </a:p>
        </p:txBody>
      </p:sp>
      <p:pic>
        <p:nvPicPr>
          <p:cNvPr id="11" name="Picture 2">
            <a:extLst>
              <a:ext uri="{FF2B5EF4-FFF2-40B4-BE49-F238E27FC236}">
                <a16:creationId xmlns:a16="http://schemas.microsoft.com/office/drawing/2014/main" id="{0F42FA74-2BBB-40D9-979F-94F397D34A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969" y="94062"/>
            <a:ext cx="769031" cy="709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a:extLst>
              <a:ext uri="{FF2B5EF4-FFF2-40B4-BE49-F238E27FC236}">
                <a16:creationId xmlns:a16="http://schemas.microsoft.com/office/drawing/2014/main" id="{000F63B4-6E4D-421A-8F62-5912E19C4E8D}"/>
              </a:ext>
            </a:extLst>
          </p:cNvPr>
          <p:cNvSpPr txBox="1"/>
          <p:nvPr/>
        </p:nvSpPr>
        <p:spPr>
          <a:xfrm>
            <a:off x="1649242" y="75078"/>
            <a:ext cx="72898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alibri"/>
                <a:ea typeface="+mn-ea"/>
                <a:cs typeface="+mn-cs"/>
              </a:rPr>
              <a:t>What bullying is</a:t>
            </a:r>
          </a:p>
        </p:txBody>
      </p:sp>
    </p:spTree>
    <p:extLst>
      <p:ext uri="{BB962C8B-B14F-4D97-AF65-F5344CB8AC3E}">
        <p14:creationId xmlns:p14="http://schemas.microsoft.com/office/powerpoint/2010/main" val="239240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2">
                                            <p:txEl>
                                              <p:pRg st="10" end="10"/>
                                            </p:txEl>
                                          </p:spTgt>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2">
                                            <p:txEl>
                                              <p:pRg st="11" end="11"/>
                                            </p:txEl>
                                          </p:spTgt>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106DDC-89ED-478B-AFA6-1A2C3193A9B6}"/>
              </a:ext>
            </a:extLst>
          </p:cNvPr>
          <p:cNvSpPr>
            <a:spLocks noGrp="1"/>
          </p:cNvSpPr>
          <p:nvPr>
            <p:ph idx="1"/>
          </p:nvPr>
        </p:nvSpPr>
        <p:spPr>
          <a:xfrm>
            <a:off x="4331593" y="1474068"/>
            <a:ext cx="6044307" cy="4123020"/>
          </a:xfrm>
        </p:spPr>
        <p:txBody>
          <a:bodyPr>
            <a:normAutofit/>
          </a:bodyPr>
          <a:lstStyle/>
          <a:p>
            <a:r>
              <a:rPr lang="en-GB" sz="1400" dirty="0">
                <a:latin typeface="Comic Sans MS" panose="030F0702030302020204" pitchFamily="66" charset="0"/>
              </a:rPr>
              <a:t>Name calling</a:t>
            </a:r>
          </a:p>
          <a:p>
            <a:r>
              <a:rPr lang="en-GB" sz="1400" dirty="0">
                <a:latin typeface="Comic Sans MS" panose="030F0702030302020204" pitchFamily="66" charset="0"/>
              </a:rPr>
              <a:t>Hitting, pinching, biting, pushing and shoving</a:t>
            </a:r>
          </a:p>
          <a:p>
            <a:r>
              <a:rPr lang="en-GB" sz="1400" dirty="0">
                <a:latin typeface="Comic Sans MS" panose="030F0702030302020204" pitchFamily="66" charset="0"/>
              </a:rPr>
              <a:t>Damaging your belongings</a:t>
            </a:r>
          </a:p>
          <a:p>
            <a:r>
              <a:rPr lang="en-GB" sz="1400" dirty="0">
                <a:latin typeface="Comic Sans MS" panose="030F0702030302020204" pitchFamily="66" charset="0"/>
              </a:rPr>
              <a:t>Stealing your money</a:t>
            </a:r>
          </a:p>
          <a:p>
            <a:r>
              <a:rPr lang="en-GB" sz="1400" dirty="0">
                <a:latin typeface="Comic Sans MS" panose="030F0702030302020204" pitchFamily="66" charset="0"/>
              </a:rPr>
              <a:t>Making things up to get you into trouble</a:t>
            </a:r>
          </a:p>
          <a:p>
            <a:r>
              <a:rPr lang="en-GB" sz="1400" dirty="0">
                <a:latin typeface="Comic Sans MS" panose="030F0702030302020204" pitchFamily="66" charset="0"/>
              </a:rPr>
              <a:t>Taking things away from you</a:t>
            </a:r>
          </a:p>
          <a:p>
            <a:r>
              <a:rPr lang="en-GB" sz="1400" dirty="0">
                <a:latin typeface="Comic Sans MS" panose="030F0702030302020204" pitchFamily="66" charset="0"/>
              </a:rPr>
              <a:t>Taking your friends away from you</a:t>
            </a:r>
          </a:p>
          <a:p>
            <a:r>
              <a:rPr lang="en-GB" sz="1400" dirty="0">
                <a:latin typeface="Comic Sans MS" panose="030F0702030302020204" pitchFamily="66" charset="0"/>
              </a:rPr>
              <a:t>Posting insulting messages on the internet or by IM (cyberbullying)</a:t>
            </a:r>
          </a:p>
          <a:p>
            <a:r>
              <a:rPr lang="en-GB" sz="1400" dirty="0">
                <a:latin typeface="Comic Sans MS" panose="030F0702030302020204" pitchFamily="66" charset="0"/>
              </a:rPr>
              <a:t>Spreading rumours</a:t>
            </a:r>
          </a:p>
          <a:p>
            <a:r>
              <a:rPr lang="en-GB" sz="1400" dirty="0">
                <a:latin typeface="Comic Sans MS" panose="030F0702030302020204" pitchFamily="66" charset="0"/>
              </a:rPr>
              <a:t>Threats and intimidation</a:t>
            </a:r>
          </a:p>
          <a:p>
            <a:r>
              <a:rPr lang="en-GB" sz="1400" dirty="0">
                <a:latin typeface="Comic Sans MS" panose="030F0702030302020204" pitchFamily="66" charset="0"/>
              </a:rPr>
              <a:t>Making silent or abusive phone calls</a:t>
            </a:r>
          </a:p>
          <a:p>
            <a:r>
              <a:rPr lang="en-GB" sz="1400" dirty="0">
                <a:latin typeface="Comic Sans MS" panose="030F0702030302020204" pitchFamily="66" charset="0"/>
              </a:rPr>
              <a:t>Sending you offensive phone texts</a:t>
            </a:r>
            <a:endParaRPr lang="en-GB" sz="1400" dirty="0"/>
          </a:p>
        </p:txBody>
      </p:sp>
      <p:sp>
        <p:nvSpPr>
          <p:cNvPr id="6" name="TextBox 5"/>
          <p:cNvSpPr txBox="1"/>
          <p:nvPr/>
        </p:nvSpPr>
        <p:spPr>
          <a:xfrm>
            <a:off x="480842" y="5893281"/>
            <a:ext cx="9626600" cy="1323439"/>
          </a:xfrm>
          <a:prstGeom prst="rect">
            <a:avLst/>
          </a:prstGeom>
          <a:solidFill>
            <a:srgbClr val="FFFF00"/>
          </a:solidFill>
        </p:spPr>
        <p:txBody>
          <a:bodyPr wrap="square" rtlCol="0">
            <a:spAutoFit/>
          </a:bodyPr>
          <a:lstStyle/>
          <a:p>
            <a:pPr algn="ctr" defTabSz="1007943"/>
            <a:endParaRPr lang="en-GB" sz="1600" b="1" dirty="0">
              <a:solidFill>
                <a:srgbClr val="002060"/>
              </a:solidFill>
              <a:latin typeface="Comic Sans MS" panose="030F0702030302020204" pitchFamily="66" charset="0"/>
            </a:endParaRPr>
          </a:p>
          <a:p>
            <a:pPr algn="ctr" defTabSz="1007943"/>
            <a:r>
              <a:rPr lang="en-GB" sz="1600" b="1" dirty="0">
                <a:solidFill>
                  <a:srgbClr val="002060"/>
                </a:solidFill>
                <a:latin typeface="Comic Sans MS" panose="030F0702030302020204" pitchFamily="66" charset="0"/>
              </a:rPr>
              <a:t>We may perceive some of these to be not as bad as others, but they are all still forms of bullying. It is not good enough to say that something was a “joke” or that it was “teasing”.  </a:t>
            </a:r>
          </a:p>
          <a:p>
            <a:pPr algn="ctr" defTabSz="1007943"/>
            <a:r>
              <a:rPr lang="en-GB" sz="1600" b="1" dirty="0">
                <a:solidFill>
                  <a:srgbClr val="002060"/>
                </a:solidFill>
                <a:latin typeface="Comic Sans MS" panose="030F0702030302020204" pitchFamily="66" charset="0"/>
              </a:rPr>
              <a:t>If it is something negative about another person,</a:t>
            </a:r>
            <a:r>
              <a:rPr lang="en-GB" sz="1600" b="1" dirty="0">
                <a:solidFill>
                  <a:srgbClr val="FF0000"/>
                </a:solidFill>
                <a:latin typeface="Comic Sans MS" panose="030F0702030302020204" pitchFamily="66" charset="0"/>
              </a:rPr>
              <a:t> it is bullying!</a:t>
            </a:r>
          </a:p>
          <a:p>
            <a:pPr algn="ctr" defTabSz="1007943"/>
            <a:endParaRPr lang="en-GB" sz="1600" b="1" dirty="0">
              <a:solidFill>
                <a:srgbClr val="FF0000"/>
              </a:solidFill>
              <a:latin typeface="Comic Sans MS" panose="030F0702030302020204" pitchFamily="66" charset="0"/>
            </a:endParaRPr>
          </a:p>
        </p:txBody>
      </p:sp>
      <p:sp>
        <p:nvSpPr>
          <p:cNvPr id="10" name="Rectangle 9">
            <a:extLst>
              <a:ext uri="{FF2B5EF4-FFF2-40B4-BE49-F238E27FC236}">
                <a16:creationId xmlns:a16="http://schemas.microsoft.com/office/drawing/2014/main" id="{CCC2DFD4-F22D-46A4-9D7A-5FAD42286B51}"/>
              </a:ext>
            </a:extLst>
          </p:cNvPr>
          <p:cNvSpPr>
            <a:spLocks noChangeArrowheads="1"/>
          </p:cNvSpPr>
          <p:nvPr/>
        </p:nvSpPr>
        <p:spPr bwMode="auto">
          <a:xfrm>
            <a:off x="0" y="876856"/>
            <a:ext cx="10691813" cy="139144"/>
          </a:xfrm>
          <a:prstGeom prst="rect">
            <a:avLst/>
          </a:prstGeom>
          <a:gradFill rotWithShape="1">
            <a:gsLst>
              <a:gs pos="0">
                <a:srgbClr val="FFF200"/>
              </a:gs>
              <a:gs pos="25000">
                <a:srgbClr val="FFF200"/>
              </a:gs>
              <a:gs pos="61000">
                <a:srgbClr val="FF7A00"/>
              </a:gs>
              <a:gs pos="100000">
                <a:srgbClr val="FF0300"/>
              </a:gs>
            </a:gsLst>
            <a:lin ang="0" scaled="1"/>
          </a:gradFill>
          <a:ln>
            <a:noFill/>
          </a:ln>
          <a:extLst>
            <a:ext uri="{91240B29-F687-4F45-9708-019B960494DF}">
              <a14:hiddenLine xmlns:a14="http://schemas.microsoft.com/office/drawing/2010/main" w="25400" algn="ctr">
                <a:solidFill>
                  <a:srgbClr val="000000"/>
                </a:solidFill>
                <a:miter lim="800000"/>
                <a:headEnd/>
                <a:tailEnd/>
              </a14:hiddenLine>
            </a:ext>
          </a:extLst>
        </p:spPr>
        <p:txBody>
          <a:bodyPr vert="horz" wrap="square" lIns="75597" tIns="37798" rIns="75597" bIns="37798" numCol="1" anchor="ctr" anchorCtr="0" compatLnSpc="1">
            <a:prstTxWarp prst="textNoShape">
              <a:avLst/>
            </a:prstTxWarp>
          </a:bodyPr>
          <a:lstStyle/>
          <a:p>
            <a:pPr defTabSz="755957"/>
            <a:endParaRPr lang="en-GB" sz="1488" dirty="0">
              <a:solidFill>
                <a:prstClr val="black"/>
              </a:solidFill>
              <a:latin typeface="Calibri"/>
            </a:endParaRPr>
          </a:p>
        </p:txBody>
      </p:sp>
      <p:pic>
        <p:nvPicPr>
          <p:cNvPr id="11" name="Picture 2">
            <a:extLst>
              <a:ext uri="{FF2B5EF4-FFF2-40B4-BE49-F238E27FC236}">
                <a16:creationId xmlns:a16="http://schemas.microsoft.com/office/drawing/2014/main" id="{0F42FA74-2BBB-40D9-979F-94F397D34A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969" y="94062"/>
            <a:ext cx="769031" cy="709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a:extLst>
              <a:ext uri="{FF2B5EF4-FFF2-40B4-BE49-F238E27FC236}">
                <a16:creationId xmlns:a16="http://schemas.microsoft.com/office/drawing/2014/main" id="{000F63B4-6E4D-421A-8F62-5912E19C4E8D}"/>
              </a:ext>
            </a:extLst>
          </p:cNvPr>
          <p:cNvSpPr txBox="1"/>
          <p:nvPr/>
        </p:nvSpPr>
        <p:spPr>
          <a:xfrm>
            <a:off x="1649242" y="75078"/>
            <a:ext cx="7289800" cy="646331"/>
          </a:xfrm>
          <a:prstGeom prst="rect">
            <a:avLst/>
          </a:prstGeom>
          <a:noFill/>
        </p:spPr>
        <p:txBody>
          <a:bodyPr wrap="square" rtlCol="0">
            <a:spAutoFit/>
          </a:bodyPr>
          <a:lstStyle/>
          <a:p>
            <a:pPr algn="ctr"/>
            <a:r>
              <a:rPr lang="en-GB" sz="3600" b="1" dirty="0"/>
              <a:t>What bullying is</a:t>
            </a:r>
          </a:p>
        </p:txBody>
      </p:sp>
      <p:sp>
        <p:nvSpPr>
          <p:cNvPr id="13" name="Rectangle 12">
            <a:extLst>
              <a:ext uri="{FF2B5EF4-FFF2-40B4-BE49-F238E27FC236}">
                <a16:creationId xmlns:a16="http://schemas.microsoft.com/office/drawing/2014/main" id="{FA65D614-726A-4DF3-931E-22EE836FF212}"/>
              </a:ext>
            </a:extLst>
          </p:cNvPr>
          <p:cNvSpPr/>
          <p:nvPr/>
        </p:nvSpPr>
        <p:spPr>
          <a:xfrm>
            <a:off x="608013" y="1973913"/>
            <a:ext cx="3200400" cy="3123331"/>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dirty="0">
                <a:solidFill>
                  <a:schemeClr val="tx1"/>
                </a:solidFill>
              </a:rPr>
              <a:t>TASK: </a:t>
            </a:r>
          </a:p>
          <a:p>
            <a:pPr algn="ctr"/>
            <a:r>
              <a:rPr lang="en-GB" dirty="0">
                <a:solidFill>
                  <a:schemeClr val="tx1"/>
                </a:solidFill>
              </a:rPr>
              <a:t>Rank order these examples from the worst form of bullying at the top down to the least worst</a:t>
            </a:r>
          </a:p>
          <a:p>
            <a:pPr algn="ctr"/>
            <a:endParaRPr lang="en-GB" dirty="0">
              <a:solidFill>
                <a:schemeClr val="tx1"/>
              </a:solidFill>
            </a:endParaRPr>
          </a:p>
          <a:p>
            <a:pPr algn="ctr"/>
            <a:endParaRPr lang="en-GB" dirty="0">
              <a:solidFill>
                <a:schemeClr val="tx1"/>
              </a:solidFill>
            </a:endParaRPr>
          </a:p>
          <a:p>
            <a:pPr algn="ctr"/>
            <a:r>
              <a:rPr lang="en-GB" dirty="0">
                <a:solidFill>
                  <a:schemeClr val="tx1"/>
                </a:solidFill>
              </a:rPr>
              <a:t>Be ready to explain why one form of bullying is worse than another, in your opinion.</a:t>
            </a:r>
          </a:p>
        </p:txBody>
      </p:sp>
    </p:spTree>
    <p:extLst>
      <p:ext uri="{BB962C8B-B14F-4D97-AF65-F5344CB8AC3E}">
        <p14:creationId xmlns:p14="http://schemas.microsoft.com/office/powerpoint/2010/main" val="1730842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2">
                                            <p:txEl>
                                              <p:pRg st="10" end="10"/>
                                            </p:txEl>
                                          </p:spTgt>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2">
                                            <p:txEl>
                                              <p:pRg st="11" end="11"/>
                                            </p:txEl>
                                          </p:spTgt>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80254" y="3065458"/>
            <a:ext cx="4540781" cy="2949745"/>
          </a:xfrm>
        </p:spPr>
        <p:txBody>
          <a:bodyPr>
            <a:normAutofit fontScale="55000" lnSpcReduction="20000"/>
          </a:bodyPr>
          <a:lstStyle/>
          <a:p>
            <a:r>
              <a:rPr lang="en-GB" dirty="0"/>
              <a:t>Feeling unable to trust others.</a:t>
            </a:r>
          </a:p>
          <a:p>
            <a:r>
              <a:rPr lang="en-GB" dirty="0"/>
              <a:t>Feeling suicidal.</a:t>
            </a:r>
          </a:p>
          <a:p>
            <a:r>
              <a:rPr lang="en-GB" dirty="0"/>
              <a:t>Having low self esteem.</a:t>
            </a:r>
          </a:p>
          <a:p>
            <a:r>
              <a:rPr lang="en-GB" dirty="0"/>
              <a:t>Lacking confidence.</a:t>
            </a:r>
          </a:p>
          <a:p>
            <a:r>
              <a:rPr lang="en-GB" dirty="0"/>
              <a:t>The effects and feeling last until adulthood.</a:t>
            </a:r>
          </a:p>
          <a:p>
            <a:r>
              <a:rPr lang="en-GB" dirty="0"/>
              <a:t>Feeling lonely.</a:t>
            </a:r>
          </a:p>
          <a:p>
            <a:r>
              <a:rPr lang="en-GB" dirty="0"/>
              <a:t>Truanting school</a:t>
            </a:r>
          </a:p>
          <a:p>
            <a:r>
              <a:rPr lang="en-GB" dirty="0"/>
              <a:t>Having a lack of friends.</a:t>
            </a:r>
          </a:p>
          <a:p>
            <a:r>
              <a:rPr lang="en-GB" dirty="0"/>
              <a:t>Feeling scared for their safety.</a:t>
            </a:r>
          </a:p>
          <a:p>
            <a:endParaRPr lang="en-GB" dirty="0"/>
          </a:p>
        </p:txBody>
      </p:sp>
      <p:sp>
        <p:nvSpPr>
          <p:cNvPr id="6" name="TextBox 5"/>
          <p:cNvSpPr txBox="1"/>
          <p:nvPr/>
        </p:nvSpPr>
        <p:spPr>
          <a:xfrm>
            <a:off x="589014" y="1361764"/>
            <a:ext cx="9366307" cy="1313821"/>
          </a:xfrm>
          <a:prstGeom prst="rect">
            <a:avLst/>
          </a:prstGeom>
          <a:noFill/>
        </p:spPr>
        <p:txBody>
          <a:bodyPr wrap="square" rtlCol="0">
            <a:spAutoFit/>
          </a:bodyPr>
          <a:lstStyle/>
          <a:p>
            <a:pPr algn="ctr" defTabSz="1007943"/>
            <a:r>
              <a:rPr lang="en-GB" sz="2646" dirty="0">
                <a:solidFill>
                  <a:prstClr val="black"/>
                </a:solidFill>
                <a:latin typeface="Calibri"/>
              </a:rPr>
              <a:t>Discuss the statements below. </a:t>
            </a:r>
          </a:p>
          <a:p>
            <a:pPr algn="ctr" defTabSz="1007943"/>
            <a:r>
              <a:rPr lang="en-GB" sz="2646" dirty="0">
                <a:solidFill>
                  <a:prstClr val="black"/>
                </a:solidFill>
                <a:latin typeface="Calibri"/>
              </a:rPr>
              <a:t> </a:t>
            </a:r>
          </a:p>
          <a:p>
            <a:pPr algn="ctr" defTabSz="1007943"/>
            <a:r>
              <a:rPr lang="en-GB" sz="2646" b="1" dirty="0">
                <a:solidFill>
                  <a:srgbClr val="FF0000"/>
                </a:solidFill>
                <a:latin typeface="Calibri"/>
              </a:rPr>
              <a:t>Which consequence will have the greatest impact on the victim?</a:t>
            </a:r>
            <a:endParaRPr lang="en-GB" sz="2646" dirty="0">
              <a:solidFill>
                <a:prstClr val="black"/>
              </a:solidFill>
              <a:latin typeface="Calibri"/>
            </a:endParaRPr>
          </a:p>
        </p:txBody>
      </p:sp>
      <p:sp>
        <p:nvSpPr>
          <p:cNvPr id="17" name="Rectangle 16"/>
          <p:cNvSpPr/>
          <p:nvPr/>
        </p:nvSpPr>
        <p:spPr>
          <a:xfrm>
            <a:off x="5581970" y="2780455"/>
            <a:ext cx="1349383" cy="7996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7943"/>
            <a:endParaRPr lang="en-GB" sz="1984">
              <a:solidFill>
                <a:prstClr val="white"/>
              </a:solidFill>
              <a:latin typeface="Calibri"/>
            </a:endParaRPr>
          </a:p>
        </p:txBody>
      </p:sp>
      <p:sp>
        <p:nvSpPr>
          <p:cNvPr id="15" name="Rectangle 9">
            <a:extLst>
              <a:ext uri="{FF2B5EF4-FFF2-40B4-BE49-F238E27FC236}">
                <a16:creationId xmlns:a16="http://schemas.microsoft.com/office/drawing/2014/main" id="{7CE08687-F590-4219-B87F-91286D12D81B}"/>
              </a:ext>
            </a:extLst>
          </p:cNvPr>
          <p:cNvSpPr>
            <a:spLocks noChangeArrowheads="1"/>
          </p:cNvSpPr>
          <p:nvPr/>
        </p:nvSpPr>
        <p:spPr bwMode="auto">
          <a:xfrm>
            <a:off x="0" y="876856"/>
            <a:ext cx="10691813" cy="139144"/>
          </a:xfrm>
          <a:prstGeom prst="rect">
            <a:avLst/>
          </a:prstGeom>
          <a:gradFill rotWithShape="1">
            <a:gsLst>
              <a:gs pos="0">
                <a:srgbClr val="FFF200"/>
              </a:gs>
              <a:gs pos="25000">
                <a:srgbClr val="FFF200"/>
              </a:gs>
              <a:gs pos="61000">
                <a:srgbClr val="FF7A00"/>
              </a:gs>
              <a:gs pos="100000">
                <a:srgbClr val="FF0300"/>
              </a:gs>
            </a:gsLst>
            <a:lin ang="0" scaled="1"/>
          </a:gradFill>
          <a:ln>
            <a:noFill/>
          </a:ln>
          <a:extLst>
            <a:ext uri="{91240B29-F687-4F45-9708-019B960494DF}">
              <a14:hiddenLine xmlns:a14="http://schemas.microsoft.com/office/drawing/2010/main" w="25400" algn="ctr">
                <a:solidFill>
                  <a:srgbClr val="000000"/>
                </a:solidFill>
                <a:miter lim="800000"/>
                <a:headEnd/>
                <a:tailEnd/>
              </a14:hiddenLine>
            </a:ext>
          </a:extLst>
        </p:spPr>
        <p:txBody>
          <a:bodyPr vert="horz" wrap="square" lIns="75597" tIns="37798" rIns="75597" bIns="37798" numCol="1" anchor="ctr" anchorCtr="0" compatLnSpc="1">
            <a:prstTxWarp prst="textNoShape">
              <a:avLst/>
            </a:prstTxWarp>
          </a:bodyPr>
          <a:lstStyle/>
          <a:p>
            <a:pPr defTabSz="755957"/>
            <a:endParaRPr lang="en-GB" sz="1488" dirty="0">
              <a:solidFill>
                <a:prstClr val="black"/>
              </a:solidFill>
              <a:latin typeface="Calibri"/>
            </a:endParaRPr>
          </a:p>
        </p:txBody>
      </p:sp>
      <p:pic>
        <p:nvPicPr>
          <p:cNvPr id="16" name="Picture 2">
            <a:extLst>
              <a:ext uri="{FF2B5EF4-FFF2-40B4-BE49-F238E27FC236}">
                <a16:creationId xmlns:a16="http://schemas.microsoft.com/office/drawing/2014/main" id="{5636E11D-F105-4E83-A7F8-2B449428D0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969" y="94062"/>
            <a:ext cx="769031" cy="709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id="{72F617F4-72FC-497C-BFA9-B3E95E8C2686}"/>
              </a:ext>
            </a:extLst>
          </p:cNvPr>
          <p:cNvSpPr txBox="1"/>
          <p:nvPr/>
        </p:nvSpPr>
        <p:spPr>
          <a:xfrm>
            <a:off x="2161885" y="158700"/>
            <a:ext cx="6718300" cy="523220"/>
          </a:xfrm>
          <a:prstGeom prst="rect">
            <a:avLst/>
          </a:prstGeom>
          <a:noFill/>
        </p:spPr>
        <p:txBody>
          <a:bodyPr wrap="square" rtlCol="0">
            <a:spAutoFit/>
          </a:bodyPr>
          <a:lstStyle/>
          <a:p>
            <a:pPr algn="ctr"/>
            <a:r>
              <a:rPr lang="en-GB" sz="2800" b="1" dirty="0"/>
              <a:t>What are the consequences of bullying?</a:t>
            </a:r>
          </a:p>
        </p:txBody>
      </p:sp>
      <p:sp>
        <p:nvSpPr>
          <p:cNvPr id="9" name="Rectangle 8">
            <a:extLst>
              <a:ext uri="{FF2B5EF4-FFF2-40B4-BE49-F238E27FC236}">
                <a16:creationId xmlns:a16="http://schemas.microsoft.com/office/drawing/2014/main" id="{CEB9F4DD-18B2-4C19-8FAC-E2E4EA2D502B}"/>
              </a:ext>
            </a:extLst>
          </p:cNvPr>
          <p:cNvSpPr/>
          <p:nvPr/>
        </p:nvSpPr>
        <p:spPr>
          <a:xfrm>
            <a:off x="6054436" y="3528100"/>
            <a:ext cx="4190524" cy="35331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2000" b="1" dirty="0">
                <a:solidFill>
                  <a:schemeClr val="tx1"/>
                </a:solidFill>
              </a:rPr>
              <a:t>TASK: </a:t>
            </a:r>
          </a:p>
          <a:p>
            <a:pPr algn="ctr"/>
            <a:r>
              <a:rPr lang="en-GB" sz="2000" b="1" dirty="0">
                <a:solidFill>
                  <a:schemeClr val="tx1"/>
                </a:solidFill>
              </a:rPr>
              <a:t>Divide these into what you think could be short or long term consequences. Be prepared to explain why.</a:t>
            </a:r>
          </a:p>
          <a:p>
            <a:pPr algn="ctr"/>
            <a:endParaRPr lang="en-GB" dirty="0">
              <a:solidFill>
                <a:schemeClr val="tx1"/>
              </a:solidFill>
            </a:endParaRPr>
          </a:p>
          <a:p>
            <a:r>
              <a:rPr lang="en-GB" dirty="0">
                <a:solidFill>
                  <a:schemeClr val="tx1"/>
                </a:solidFill>
              </a:rPr>
              <a:t>Short term- during schools years</a:t>
            </a:r>
          </a:p>
          <a:p>
            <a:endParaRPr lang="en-GB" dirty="0">
              <a:solidFill>
                <a:schemeClr val="tx1"/>
              </a:solidFill>
            </a:endParaRPr>
          </a:p>
          <a:p>
            <a:r>
              <a:rPr lang="en-GB" dirty="0">
                <a:solidFill>
                  <a:schemeClr val="tx1"/>
                </a:solidFill>
              </a:rPr>
              <a:t>Long term- long into adulthood</a:t>
            </a:r>
          </a:p>
        </p:txBody>
      </p:sp>
    </p:spTree>
    <p:extLst>
      <p:ext uri="{BB962C8B-B14F-4D97-AF65-F5344CB8AC3E}">
        <p14:creationId xmlns:p14="http://schemas.microsoft.com/office/powerpoint/2010/main" val="1717448240"/>
      </p:ext>
    </p:extLst>
  </p:cSld>
  <p:clrMapOvr>
    <a:masterClrMapping/>
  </p:clrMapOvr>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48A1FA"/>
      </a:accent6>
      <a:hlink>
        <a:srgbClr val="0070C0"/>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1686</Words>
  <Application>Microsoft Office PowerPoint</Application>
  <PresentationFormat>Custom</PresentationFormat>
  <Paragraphs>226</Paragraphs>
  <Slides>18</Slides>
  <Notes>13</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18</vt:i4>
      </vt:variant>
    </vt:vector>
  </HeadingPairs>
  <TitlesOfParts>
    <vt:vector size="30" baseType="lpstr">
      <vt:lpstr>Lato Heavy</vt:lpstr>
      <vt:lpstr>Arial</vt:lpstr>
      <vt:lpstr>Rockwell</vt:lpstr>
      <vt:lpstr>Lato Medium</vt:lpstr>
      <vt:lpstr>Wingdings</vt:lpstr>
      <vt:lpstr>Calibri Light</vt:lpstr>
      <vt:lpstr>Comic Sans MS</vt:lpstr>
      <vt:lpstr>Calibri</vt:lpstr>
      <vt:lpstr>Lato Black</vt:lpstr>
      <vt:lpstr>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dc:creator>
  <cp:lastModifiedBy>Katerina Lee</cp:lastModifiedBy>
  <cp:revision>228</cp:revision>
  <dcterms:created xsi:type="dcterms:W3CDTF">2017-07-24T22:10:30Z</dcterms:created>
  <dcterms:modified xsi:type="dcterms:W3CDTF">2021-10-12T16:06:21Z</dcterms:modified>
</cp:coreProperties>
</file>