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734" r:id="rId2"/>
    <p:sldMasterId id="2147483758" r:id="rId3"/>
    <p:sldMasterId id="2147483771" r:id="rId4"/>
  </p:sldMasterIdLst>
  <p:notesMasterIdLst>
    <p:notesMasterId r:id="rId24"/>
  </p:notesMasterIdLst>
  <p:handoutMasterIdLst>
    <p:handoutMasterId r:id="rId25"/>
  </p:handoutMasterIdLst>
  <p:sldIdLst>
    <p:sldId id="315" r:id="rId5"/>
    <p:sldId id="434" r:id="rId6"/>
    <p:sldId id="276" r:id="rId7"/>
    <p:sldId id="310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9" r:id="rId18"/>
    <p:sldId id="330" r:id="rId19"/>
    <p:sldId id="717" r:id="rId20"/>
    <p:sldId id="718" r:id="rId21"/>
    <p:sldId id="257" r:id="rId22"/>
    <p:sldId id="270" r:id="rId23"/>
  </p:sldIdLst>
  <p:sldSz cx="9144000" cy="6858000" type="screen4x3"/>
  <p:notesSz cx="6819900" cy="99187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Rockwell" panose="02060603020205020403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y Allan" initials="K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ADF9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5260" autoAdjust="0"/>
  </p:normalViewPr>
  <p:slideViewPr>
    <p:cSldViewPr>
      <p:cViewPr varScale="1">
        <p:scale>
          <a:sx n="85" d="100"/>
          <a:sy n="85" d="100"/>
        </p:scale>
        <p:origin x="76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58" y="-108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A2A0B-F36F-4B3F-84C3-EFB7110F3E28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2D0A-9682-4A15-A246-53AF8061B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515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035FB-33D5-4095-8E50-C5859E3F67B4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E0D46-958F-4129-A934-097439C0DE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11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Watch the video Just a Kid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C261D-3C57-4945-AFF5-51B5D20EE65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37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" dirty="0"/>
              <a:t>Watch the video ‘Just a kid’ </a:t>
            </a:r>
          </a:p>
          <a:p>
            <a:r>
              <a:rPr lang="en-GB" sz="400" dirty="0"/>
              <a:t>Split the class into 6 or 12 small groups, and distribute the 6 Youth Activist profiles.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C261D-3C57-4945-AFF5-51B5D20EE65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46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C261D-3C57-4945-AFF5-51B5D20EE65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0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3E0D46-958F-4129-A934-097439C0DE2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5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17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90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quiet reflection class discussion.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261D-3C57-4945-AFF5-51B5D20EE6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91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D138FF-9B2A-4783-A520-83C4D0A9004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265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6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32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24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6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794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44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9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279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18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42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84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354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091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2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6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50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F46A-A8A5-4D66-8A9F-E37E6904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41188-4ECB-4DDA-A257-1C9C6156FC94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B55B4-15A8-4F65-9F8F-E44D03B0A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0008F-A109-4BFC-9AF9-0C17495F6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5629C-99A2-4759-9B46-E550E3F4DA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EB61F-2936-4999-8EBF-41C7566B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8192D-54AE-4ADD-B73C-855AA7C84870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381C-7BB5-4385-B053-8927580F8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3393-DCDE-44A9-B1C5-C21C57F7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DBAE3-0C61-4BEA-9CDE-FD3DE329F7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27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1688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5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A930-C01F-45D2-9684-9808942CF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B11C8-E519-47E6-BC88-3B7FAB621DEB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60DC5-8790-4739-93A2-8AF8D10D5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288EB-64C0-4D33-A808-9580911D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346F-BA0E-4021-88F2-95907DD502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338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1181"/>
            </a:lvl1pPr>
            <a:lvl2pPr>
              <a:defRPr sz="1013"/>
            </a:lvl2pPr>
            <a:lvl3pPr>
              <a:defRPr sz="844"/>
            </a:lvl3pPr>
            <a:lvl4pPr>
              <a:defRPr sz="760"/>
            </a:lvl4pPr>
            <a:lvl5pPr>
              <a:defRPr sz="760"/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8A0AC40-0272-4C53-AA43-867C3359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F6B90-EB28-420F-9A8C-2C88C618CD78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68CE3D-9BD3-422A-9AEE-620699BFF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7A20E1-8B5F-413D-8E01-35C6C48A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307F4-2DD7-444F-A325-A3678DFC81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54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5"/>
            <a:ext cx="4041775" cy="639763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013"/>
            </a:lvl1pPr>
            <a:lvl2pPr>
              <a:defRPr sz="844"/>
            </a:lvl2pPr>
            <a:lvl3pPr>
              <a:defRPr sz="76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36D243-AD57-4E1B-B20E-817278BE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4659-4431-4EC0-9C00-5FDB5120A592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ABB87E-16C8-4DDF-A39A-EE234EEC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655367-3D1B-4B62-8879-F8F466FE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F14BC-9715-48C0-8082-41C1DC4A62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865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97AC4D-5C9A-47C4-A207-1CC5D523B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BA123-A894-4DF4-90B4-CC5CA3BD43C5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E7DBD7-0C2C-44F7-B3AC-AED785EB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1EE404A-828F-42E3-8C0B-6309ABE76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71220-F563-4D88-8E5D-7BF40452F6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232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0CF24-EF73-4469-BEB8-BEB0D5C6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5C384-DAF1-4DAA-9E92-85BD259A660B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4D8F6C-4862-40EB-9983-C00FD9B59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83B74E-53B8-4205-B055-2E9F56A4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C445D-6360-4B83-A896-9555C341A4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19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286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1"/>
            <a:ext cx="3008313" cy="1162051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A3D858-3545-4381-822D-62C01F3D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FF72-8994-4519-AA39-B288599088C9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A1C10-D6B0-4A1E-A0D2-CF96299E5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74E71A-8964-450E-9FB0-CBAF24C4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CA730-9CEB-43CC-96B5-B0668C5739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173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844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920725-3288-4F1F-9C0E-6B032606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49953-C637-4186-83C6-ECABC49B678D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E0D29B-FCEF-4BDF-A31C-72A529FB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1181C-794E-4A2B-8BD2-4EA84D6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27379-F710-48D3-A091-F556E4D24D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898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7D0BC-9D06-46F1-9BF8-8C5B4CB2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C27A4-7122-4085-A977-F6C26FF64403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769B-206F-4A85-A4C7-12CB40DBE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535-21BE-4355-BC50-7569C5B9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2D901-B98A-42E0-8AA3-310328C15F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069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3ED4-27FC-4884-B175-8A69135D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6718-6EB9-4F54-BBE0-B0D8DA934210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C7482-BBEF-49CD-AC29-920FEEAC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EB356-459B-4E80-8E72-2D755893B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CE7CF-090F-41E4-83DA-478C70572E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74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lIns="91425" tIns="91425" rIns="91425" bIns="91425" anchor="t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lIns="91425" tIns="91425" rIns="91425" bIns="91425"/>
          <a:lstStyle>
            <a:lvl1pPr marL="257169" lvl="0" indent="-1928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514338" lvl="1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2pPr>
            <a:lvl3pPr marL="771506" lvl="2" indent="-178589">
              <a:spcBef>
                <a:spcPts val="900"/>
              </a:spcBef>
              <a:spcAft>
                <a:spcPts val="0"/>
              </a:spcAft>
              <a:buSzPts val="1400"/>
              <a:buChar char="■"/>
              <a:defRPr/>
            </a:lvl3pPr>
            <a:lvl4pPr marL="1028675" lvl="3" indent="-178589"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4pPr>
            <a:lvl5pPr marL="1285843" lvl="4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5pPr>
            <a:lvl6pPr marL="1543012" lvl="5" indent="-178589">
              <a:spcBef>
                <a:spcPts val="900"/>
              </a:spcBef>
              <a:spcAft>
                <a:spcPts val="0"/>
              </a:spcAft>
              <a:buSzPts val="1400"/>
              <a:buChar char="■"/>
              <a:defRPr/>
            </a:lvl6pPr>
            <a:lvl7pPr marL="1800180" lvl="6" indent="-178589"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7pPr>
            <a:lvl8pPr marL="2057349" lvl="7" indent="-178589">
              <a:spcBef>
                <a:spcPts val="900"/>
              </a:spcBef>
              <a:spcAft>
                <a:spcPts val="0"/>
              </a:spcAft>
              <a:buSzPts val="1400"/>
              <a:buChar char="○"/>
              <a:defRPr/>
            </a:lvl8pPr>
            <a:lvl9pPr marL="2314517" lvl="8" indent="-178589">
              <a:spcBef>
                <a:spcPts val="900"/>
              </a:spcBef>
              <a:spcAft>
                <a:spcPts val="9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9;p4">
            <a:extLst>
              <a:ext uri="{FF2B5EF4-FFF2-40B4-BE49-F238E27FC236}">
                <a16:creationId xmlns:a16="http://schemas.microsoft.com/office/drawing/2014/main" id="{67BB6C52-250B-4A31-9184-6A3B77EA48AF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91" y="6218242"/>
            <a:ext cx="549275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82C39FA3-D16C-4A06-8B5A-BEE4AC82E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240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36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99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364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809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25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91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446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75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499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3241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69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2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3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1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8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2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9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7621-CB89-4583-8A50-A1A80FAA1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976-8FCE-4899-858F-36790C1C0AE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6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D7621-CB89-4583-8A50-A1A80FAA1D17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E976-8FCE-4899-858F-36790C1C0A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04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64C9AE9-53BA-4B74-A2CA-C4CAF7883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B8B695B-5CD3-4B42-B86E-64C66BDAD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34D11-1E57-4F48-97C3-B0C00CA5F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6FDA00-76B2-4B5B-BE53-3596A61DA738}" type="datetimeFigureOut">
              <a:rPr lang="en-GB"/>
              <a:pPr>
                <a:defRPr/>
              </a:pPr>
              <a:t>12/10/2021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4BC1E-42B5-4C69-A34D-9B4744D67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94AF6-8940-4AF1-8740-9A7B86911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5EDDAF-D588-4CCF-AAD5-354949CFC1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9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385763" rtl="0" eaLnBrk="0" fontAlgn="base" hangingPunct="0">
        <a:spcBef>
          <a:spcPct val="0"/>
        </a:spcBef>
        <a:spcAft>
          <a:spcPct val="0"/>
        </a:spcAft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2pPr>
      <a:lvl3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3pPr>
      <a:lvl4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4pPr>
      <a:lvl5pPr algn="ctr" defTabSz="385763" rtl="0" eaLnBrk="0" fontAlgn="base" hangingPunct="0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5pPr>
      <a:lvl6pPr marL="257175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6pPr>
      <a:lvl7pPr marL="514350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7pPr>
      <a:lvl8pPr marL="771525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8pPr>
      <a:lvl9pPr marL="1028700" algn="ctr" defTabSz="385763" rtl="0" fontAlgn="base">
        <a:spcBef>
          <a:spcPct val="0"/>
        </a:spcBef>
        <a:spcAft>
          <a:spcPct val="0"/>
        </a:spcAft>
        <a:defRPr sz="1856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44661" indent="-14466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3433" indent="-12055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81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844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844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spcBef>
          <a:spcPct val="20000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2FDBE-0263-46BB-A166-5B11717D219C}" type="datetimeFigureOut">
              <a:rPr lang="en-GB" smtClean="0"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6C653-3EC3-4C6A-A6F9-9ECF4DE29F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control" Target="../activeX/activeX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y4udqAY2Bq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3FD27B-BB8A-484D-B5D3-F17A79EC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55" y="3125629"/>
            <a:ext cx="5458441" cy="307037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 descr="\\bhxstg-fpd01\C.Gregory$\Do it now template.jp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9"/>
          <a:stretch/>
        </p:blipFill>
        <p:spPr bwMode="auto">
          <a:xfrm>
            <a:off x="1451908" y="40845"/>
            <a:ext cx="7650413" cy="9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33" y="5976696"/>
            <a:ext cx="5379367" cy="90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C09CE3-97DF-4585-A2D2-2BF368D3CE34}"/>
              </a:ext>
            </a:extLst>
          </p:cNvPr>
          <p:cNvSpPr txBox="1"/>
          <p:nvPr/>
        </p:nvSpPr>
        <p:spPr>
          <a:xfrm>
            <a:off x="148114" y="1250872"/>
            <a:ext cx="5504005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What is an activist?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F9301-F633-4567-BA35-D61E8581CC12}"/>
              </a:ext>
            </a:extLst>
          </p:cNvPr>
          <p:cNvSpPr txBox="1"/>
          <p:nvPr/>
        </p:nvSpPr>
        <p:spPr>
          <a:xfrm>
            <a:off x="155575" y="1650982"/>
            <a:ext cx="5496545" cy="7078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Name any youth activists you can think of, and what they are campaigning for?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D37CF3-84BA-4DDC-9D74-FC96D513935A}"/>
              </a:ext>
            </a:extLst>
          </p:cNvPr>
          <p:cNvSpPr txBox="1"/>
          <p:nvPr/>
        </p:nvSpPr>
        <p:spPr>
          <a:xfrm>
            <a:off x="150778" y="2333494"/>
            <a:ext cx="5496545" cy="70788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</a:rPr>
              <a:t>List the qualities that you think an activist would need.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62574-0A54-4278-A59B-7C8FB1929C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295" y="1844824"/>
            <a:ext cx="2920130" cy="29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B7243-F5BB-473C-BD45-85846B334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3" t="26701" r="38513" b="19256"/>
          <a:stretch/>
        </p:blipFill>
        <p:spPr>
          <a:xfrm>
            <a:off x="179511" y="1556792"/>
            <a:ext cx="3674891" cy="2664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B0644-541D-4EDA-BAE6-674331198C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90" t="31472" r="36957" b="24468"/>
          <a:stretch/>
        </p:blipFill>
        <p:spPr>
          <a:xfrm>
            <a:off x="3854402" y="1628800"/>
            <a:ext cx="5201723" cy="2952328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1E31BB6E-C0E0-4889-B3FC-DC2C0E30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2D28EB-8081-458C-9E95-AB6EFBC4BA20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4F5B99-CA34-4578-B332-275A7C93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80EF52DC-D45A-421A-AE04-8D91D2071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756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A5FFB-F356-45E4-83FF-4BEF87BCC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7" t="24910" r="37258" b="14124"/>
          <a:stretch/>
        </p:blipFill>
        <p:spPr>
          <a:xfrm>
            <a:off x="323528" y="1484784"/>
            <a:ext cx="3600400" cy="2880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1E41B-2D4E-44B8-BC27-FD224CBC7C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2" t="21389" r="37567" b="23116"/>
          <a:stretch/>
        </p:blipFill>
        <p:spPr>
          <a:xfrm>
            <a:off x="4202958" y="1340768"/>
            <a:ext cx="4689522" cy="3410561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ABEE56A8-D219-481A-BDB8-B3EF5A7C5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B2C3F6-F666-4B23-AD9E-AC09A188316C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51A5E7-0D18-42AF-A579-B4DCA906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B6386D00-0615-46BE-8386-92CB0898E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412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851F17-1E31-4546-9BDD-1C3A9D808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3" t="24838" r="38513" b="8076"/>
          <a:stretch/>
        </p:blipFill>
        <p:spPr>
          <a:xfrm>
            <a:off x="310375" y="876813"/>
            <a:ext cx="3760416" cy="338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580D00-148A-4E32-AC1A-972C204C0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0" t="27719" r="38917" b="13581"/>
          <a:stretch/>
        </p:blipFill>
        <p:spPr>
          <a:xfrm>
            <a:off x="4070791" y="888233"/>
            <a:ext cx="4848539" cy="3794508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5F49D855-5E8D-425E-8D48-0CA7962B8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B30B6F-29AA-49EC-899F-F051A4F3A7EF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9212C9-133A-4ADC-9F0C-10350FFD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25DE6C5-C6CC-41DB-BF7C-5E0729BA2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7338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F281B-6D4B-45A5-82AF-96BBBE752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9" t="23001" r="39074" b="15038"/>
          <a:stretch/>
        </p:blipFill>
        <p:spPr>
          <a:xfrm>
            <a:off x="179512" y="1048699"/>
            <a:ext cx="3837267" cy="3240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A57EC-0C91-46F2-A0AB-476694D1E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3" t="19140" r="37795" b="20569"/>
          <a:stretch/>
        </p:blipFill>
        <p:spPr>
          <a:xfrm>
            <a:off x="4355976" y="922133"/>
            <a:ext cx="4366865" cy="3493492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9646439-FF41-42D0-B6E0-ED366DDD8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92FFD-4085-450F-9B97-04FB0C60E565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EE29E4E-5FE5-4840-BFCE-D3CC5230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7797A64-1EF0-4918-8D51-434DCF325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22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4E9F7A-33B0-4D31-9B5E-E875C15A8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3" t="20475" r="39161" b="16267"/>
          <a:stretch/>
        </p:blipFill>
        <p:spPr>
          <a:xfrm>
            <a:off x="41757" y="1196752"/>
            <a:ext cx="4114744" cy="36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85506-CABA-42A4-BAC9-114140468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1" t="29450" r="37418" b="28215"/>
          <a:stretch/>
        </p:blipFill>
        <p:spPr>
          <a:xfrm>
            <a:off x="4229726" y="1772816"/>
            <a:ext cx="4877760" cy="2736304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9875E315-41AC-479D-9A72-BDEFA7D7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C91149-0008-43B2-9783-4C27C0D2FF02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42A909-1928-45FA-91BA-CD343DD5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C03A311-EF7D-4263-AB61-2B76BBEB1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06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FDD76F-15AF-4C0D-9D1F-691FFCE75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5" t="21823" r="38735" b="10565"/>
          <a:stretch/>
        </p:blipFill>
        <p:spPr>
          <a:xfrm>
            <a:off x="279863" y="1018282"/>
            <a:ext cx="3807423" cy="338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2089D-0382-490E-B0A9-5F06125B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2" t="34903" r="39591" b="18784"/>
          <a:stretch/>
        </p:blipFill>
        <p:spPr>
          <a:xfrm>
            <a:off x="4271279" y="1268760"/>
            <a:ext cx="4592858" cy="2934326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E15AC3A7-5660-4F47-B911-03817AA60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4E91D3-0FFB-463B-903B-32EFBF4502D1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D8D9F4-90A2-4851-9193-C9911732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EEC0008-2A97-4BA6-A6C2-4FCF41831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8445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D028A-A7BD-4DE3-97A0-4341E18C8CB9}"/>
              </a:ext>
            </a:extLst>
          </p:cNvPr>
          <p:cNvSpPr txBox="1"/>
          <p:nvPr/>
        </p:nvSpPr>
        <p:spPr>
          <a:xfrm>
            <a:off x="328356" y="1751086"/>
            <a:ext cx="8492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one and design a placard that they may use to show their cause.  What message would they want to give?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 with the class what you have learnt about the young person you were given, and explain what is on your placard and why.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40406E-A8D5-451D-9E4A-008DAF2932F3}"/>
              </a:ext>
            </a:extLst>
          </p:cNvPr>
          <p:cNvSpPr/>
          <p:nvPr/>
        </p:nvSpPr>
        <p:spPr>
          <a:xfrm>
            <a:off x="6308452" y="12020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7E608-9845-4321-A69B-ACCCAE7FF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06431"/>
            <a:ext cx="7224386" cy="871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B5B1B-8FA2-45D6-9358-8F93434147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01"/>
          <a:stretch/>
        </p:blipFill>
        <p:spPr>
          <a:xfrm>
            <a:off x="27426" y="4267009"/>
            <a:ext cx="3392446" cy="2610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78FBE5-A410-4262-8EFB-1DED6BF5A6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577"/>
          <a:stretch/>
        </p:blipFill>
        <p:spPr>
          <a:xfrm>
            <a:off x="3384444" y="4267009"/>
            <a:ext cx="2733033" cy="26102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027577-4DB9-4281-8F11-3244BB9C6A75}"/>
              </a:ext>
            </a:extLst>
          </p:cNvPr>
          <p:cNvSpPr/>
          <p:nvPr/>
        </p:nvSpPr>
        <p:spPr>
          <a:xfrm rot="831871">
            <a:off x="6324916" y="4440530"/>
            <a:ext cx="2611643" cy="148766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#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myvoicematters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0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D028A-A7BD-4DE3-97A0-4341E18C8CB9}"/>
              </a:ext>
            </a:extLst>
          </p:cNvPr>
          <p:cNvSpPr txBox="1"/>
          <p:nvPr/>
        </p:nvSpPr>
        <p:spPr>
          <a:xfrm>
            <a:off x="251520" y="2704310"/>
            <a:ext cx="849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can we advocate for change appropriately and without violence?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40406E-A8D5-451D-9E4A-008DAF2932F3}"/>
              </a:ext>
            </a:extLst>
          </p:cNvPr>
          <p:cNvSpPr/>
          <p:nvPr/>
        </p:nvSpPr>
        <p:spPr>
          <a:xfrm>
            <a:off x="6308452" y="12020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7E608-9845-4321-A69B-ACCCAE7FF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06431"/>
            <a:ext cx="722438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38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1"/>
            <a:ext cx="7464491" cy="105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DE4054-5421-426E-B502-A34816CE8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6296452"/>
            <a:ext cx="3131840" cy="541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849DE1-4783-40EC-839E-573682867D58}"/>
              </a:ext>
            </a:extLst>
          </p:cNvPr>
          <p:cNvSpPr txBox="1"/>
          <p:nvPr/>
        </p:nvSpPr>
        <p:spPr>
          <a:xfrm>
            <a:off x="395536" y="1412776"/>
            <a:ext cx="856895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TASK: Create a 1 minute talk about the activist you feel most inspired by.</a:t>
            </a:r>
          </a:p>
          <a:p>
            <a:endParaRPr lang="en-GB" sz="2800" dirty="0"/>
          </a:p>
          <a:p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issue or right that this young activist is working towards</a:t>
            </a:r>
          </a:p>
          <a:p>
            <a:endParaRPr lang="en-GB" sz="2400" dirty="0"/>
          </a:p>
          <a:p>
            <a:r>
              <a:rPr lang="en-GB" sz="2400" dirty="0">
                <a:solidFill>
                  <a:schemeClr val="tx2">
                    <a:lumMod val="75000"/>
                  </a:schemeClr>
                </a:solidFill>
              </a:rPr>
              <a:t>Why is the change and/or right this person is advocating for important?  What have they achieved?</a:t>
            </a:r>
          </a:p>
          <a:p>
            <a:endParaRPr lang="en-GB" sz="2400" dirty="0"/>
          </a:p>
          <a:p>
            <a:r>
              <a:rPr lang="en-GB" sz="2400" dirty="0">
                <a:solidFill>
                  <a:schemeClr val="accent5">
                    <a:lumMod val="75000"/>
                  </a:schemeClr>
                </a:solidFill>
              </a:rPr>
              <a:t>What ways could we as fellow young people help tell their story or support their movement?</a:t>
            </a:r>
          </a:p>
          <a:p>
            <a:endParaRPr lang="en-GB" sz="2800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956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374"/>
            <a:ext cx="7704856" cy="111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7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" y="1"/>
            <a:ext cx="124657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Image result for green p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26" y="1171187"/>
            <a:ext cx="1678617" cy="10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28184" y="1158701"/>
            <a:ext cx="2915815" cy="313439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 your talks </a:t>
            </a:r>
            <a:r>
              <a:rPr lang="en-GB" sz="2000" dirty="0">
                <a:solidFill>
                  <a:schemeClr val="tx1"/>
                </a:solidFill>
                <a:latin typeface="Calibri"/>
              </a:rPr>
              <a:t>with the class. Whether you are the speaker or the listener, you all have a role to play. Use the oracy ladder to make sure you are all successful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4142-4F79-42A7-B6AE-B381FB083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532" y="6242896"/>
            <a:ext cx="3420152" cy="591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59E51D-4265-4DA8-97D3-879B83E82D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63" t="21651" r="25588" b="8656"/>
          <a:stretch/>
        </p:blipFill>
        <p:spPr>
          <a:xfrm>
            <a:off x="107504" y="1093650"/>
            <a:ext cx="4248472" cy="56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0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3039BEBA-2B74-4634-8394-5FE08D16C01A}"/>
              </a:ext>
            </a:extLst>
          </p:cNvPr>
          <p:cNvSpPr txBox="1">
            <a:spLocks noChangeArrowheads="1"/>
          </p:cNvSpPr>
          <p:nvPr/>
        </p:nvSpPr>
        <p:spPr>
          <a:xfrm>
            <a:off x="1405761" y="882255"/>
            <a:ext cx="6091807" cy="439289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28932" tIns="14467" rIns="28932" bIns="14467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6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7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  <a:p>
            <a:pPr marL="0" marR="0" lvl="0" indent="0" algn="l" defTabSz="385766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7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204F8AE-4831-4CA2-9640-8C4A8FD37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873" y="774929"/>
            <a:ext cx="4772115" cy="6518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</p:spPr>
        <p:txBody>
          <a:bodyPr lIns="28932" tIns="14467" rIns="28932" bIns="14467" anchor="ctr"/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074E1DFE-1A61-4F5B-A166-D5CDFF48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01" y="167647"/>
            <a:ext cx="562370" cy="46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>
            <a:extLst>
              <a:ext uri="{FF2B5EF4-FFF2-40B4-BE49-F238E27FC236}">
                <a16:creationId xmlns:a16="http://schemas.microsoft.com/office/drawing/2014/main" id="{33A3C22E-7D98-45BB-AED4-3E3C964D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8"/>
          <a:stretch>
            <a:fillRect/>
          </a:stretch>
        </p:blipFill>
        <p:spPr bwMode="auto">
          <a:xfrm>
            <a:off x="3325348" y="250338"/>
            <a:ext cx="271105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40FBF9-B26D-42C0-A538-1954C7F14B34}"/>
              </a:ext>
            </a:extLst>
          </p:cNvPr>
          <p:cNvSpPr txBox="1"/>
          <p:nvPr/>
        </p:nvSpPr>
        <p:spPr>
          <a:xfrm>
            <a:off x="2694667" y="1441534"/>
            <a:ext cx="3454601" cy="258532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Today’s Lesson: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know the meaning of activism</a:t>
            </a: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explore different youth activists</a:t>
            </a:r>
          </a:p>
          <a:p>
            <a:pPr marL="90414" marR="0" lvl="0" indent="-90414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To consider how we can play a positive role in our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65ECC-8D7A-4791-9FD8-0C9C025FCF76}"/>
              </a:ext>
            </a:extLst>
          </p:cNvPr>
          <p:cNvSpPr txBox="1"/>
          <p:nvPr/>
        </p:nvSpPr>
        <p:spPr>
          <a:xfrm>
            <a:off x="6149268" y="2578151"/>
            <a:ext cx="1348300" cy="227754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KEYWORDS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Activism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Community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Climate change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LGBTQ+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advocacy.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involvement.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militancy.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logrolling.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striking.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boycotting.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championing.</a:t>
            </a:r>
          </a:p>
          <a:p>
            <a:pPr lvl="0" defTabSz="385766">
              <a:defRPr/>
            </a:pPr>
            <a:r>
              <a:rPr lang="en-GB" sz="1000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effecting change.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92A4A0-8746-47A1-AB69-EC91AB9091A6}"/>
              </a:ext>
            </a:extLst>
          </p:cNvPr>
          <p:cNvSpPr txBox="1"/>
          <p:nvPr/>
        </p:nvSpPr>
        <p:spPr>
          <a:xfrm>
            <a:off x="1630072" y="1427500"/>
            <a:ext cx="840284" cy="819840"/>
          </a:xfrm>
          <a:prstGeom prst="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88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Prior Learning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88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LGBTQ+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UNCRC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88" dirty="0">
                <a:solidFill>
                  <a:prstClr val="black"/>
                </a:solidFill>
                <a:latin typeface="Rockwell" panose="02060603020205020403" pitchFamily="18" charset="0"/>
                <a:sym typeface="Arial"/>
              </a:rPr>
              <a:t>The Rights of the Child</a:t>
            </a:r>
            <a:endParaRPr kumimoji="0" lang="en-GB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5EA2C4-BB14-4842-AC4B-5C59DD97DAFB}"/>
              </a:ext>
            </a:extLst>
          </p:cNvPr>
          <p:cNvSpPr txBox="1"/>
          <p:nvPr/>
        </p:nvSpPr>
        <p:spPr>
          <a:xfrm>
            <a:off x="6251622" y="1441534"/>
            <a:ext cx="1113787" cy="646331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Thinking Ahead:</a:t>
            </a:r>
          </a:p>
          <a:p>
            <a:pPr marL="0" marR="0" lvl="0" indent="0" algn="l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 pitchFamily="18" charset="0"/>
                <a:ea typeface="+mn-ea"/>
                <a:cs typeface="+mn-cs"/>
                <a:sym typeface="Arial"/>
              </a:rPr>
              <a:t>Living in the wider world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0A34F78-DA62-4E97-9C18-37EBB58FB0DB}"/>
              </a:ext>
            </a:extLst>
          </p:cNvPr>
          <p:cNvSpPr/>
          <p:nvPr/>
        </p:nvSpPr>
        <p:spPr>
          <a:xfrm>
            <a:off x="1835696" y="1004656"/>
            <a:ext cx="4860540" cy="325238"/>
          </a:xfrm>
          <a:prstGeom prst="rightArrow">
            <a:avLst/>
          </a:prstGeom>
          <a:gradFill flip="none" rotWithShape="1">
            <a:gsLst>
              <a:gs pos="0">
                <a:schemeClr val="accent2"/>
              </a:gs>
              <a:gs pos="45000">
                <a:schemeClr val="bg1">
                  <a:lumMod val="65000"/>
                </a:schemeClr>
              </a:gs>
              <a:gs pos="55000">
                <a:schemeClr val="bg1">
                  <a:lumMod val="50000"/>
                </a:schemeClr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7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D718D5-AC61-469F-97A0-EC270F3EA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9" b="90871" l="10000" r="90000">
                        <a14:foregroundMark x1="28056" y1="7676" x2="60000" y2="7676"/>
                        <a14:foregroundMark x1="38333" y1="90871" x2="55556" y2="908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21" y="3655492"/>
            <a:ext cx="2809023" cy="3159688"/>
          </a:xfrm>
          <a:prstGeom prst="rect">
            <a:avLst/>
          </a:prstGeom>
        </p:spPr>
      </p:pic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874F5F2F-87DA-4D4B-B58A-99370EC86AD1}"/>
              </a:ext>
            </a:extLst>
          </p:cNvPr>
          <p:cNvSpPr/>
          <p:nvPr/>
        </p:nvSpPr>
        <p:spPr>
          <a:xfrm>
            <a:off x="630538" y="4223912"/>
            <a:ext cx="2142939" cy="390407"/>
          </a:xfrm>
          <a:prstGeom prst="homePlate">
            <a:avLst/>
          </a:prstGeom>
          <a:solidFill>
            <a:srgbClr val="92D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CC: sociology, psychology, English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C3408B6-0888-48A2-80A4-D74D41A41F03}"/>
              </a:ext>
            </a:extLst>
          </p:cNvPr>
          <p:cNvSpPr/>
          <p:nvPr/>
        </p:nvSpPr>
        <p:spPr>
          <a:xfrm flipH="1">
            <a:off x="250563" y="4690227"/>
            <a:ext cx="2012199" cy="698221"/>
          </a:xfrm>
          <a:prstGeom prst="homePlate">
            <a:avLst/>
          </a:prstGeom>
          <a:solidFill>
            <a:srgbClr val="FFC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Careers: 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</a:br>
            <a:r>
              <a:rPr lang="en-GB" sz="1000" dirty="0">
                <a:solidFill>
                  <a:prstClr val="black"/>
                </a:solidFill>
                <a:latin typeface="Calibri"/>
                <a:sym typeface="Arial"/>
              </a:rPr>
              <a:t>journalism, law, politics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620"/>
            <a:ext cx="1036638" cy="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593" y="1762579"/>
            <a:ext cx="2743200" cy="92333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Activism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7275" y="1737151"/>
            <a:ext cx="3079732" cy="1131079"/>
          </a:xfrm>
          <a:prstGeom prst="rect">
            <a:avLst/>
          </a:prstGeom>
          <a:noFill/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it: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 defTabSz="457200"/>
            <a:r>
              <a:rPr lang="en-GB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the policy or action of using vigorous campaigning to bring about political or social change.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4802" y="2996952"/>
            <a:ext cx="2270234" cy="1546577"/>
          </a:xfrm>
          <a:prstGeom prst="rect">
            <a:avLst/>
          </a:prstGeom>
          <a:noFill/>
          <a:ln w="4762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 it: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 defTabSz="457200"/>
            <a:r>
              <a:rPr lang="en-GB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Advocacy, involvement, militancy, logrolling, striking, boycotting, championing, effecting change.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330" y="2900746"/>
            <a:ext cx="3748745" cy="1754326"/>
          </a:xfrm>
          <a:prstGeom prst="rect">
            <a:avLst/>
          </a:prstGeom>
          <a:noFill/>
          <a:ln w="4762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Digging Deeper: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5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33" y="4683901"/>
            <a:ext cx="2802320" cy="1638910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Deconstruct it: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 algn="just" defTabSz="457200"/>
            <a:r>
              <a:rPr lang="en-GB" sz="1350" dirty="0">
                <a:solidFill>
                  <a:prstClr val="black"/>
                </a:solidFill>
                <a:latin typeface="Comic Sans MS" panose="030F0702030302020204" pitchFamily="66" charset="0"/>
              </a:rPr>
              <a:t>The Online Etymology Dictionary traces the roots of the word back to 1915 when Swedish 'activists' petitioned for the end of that country's neutrality in World War I (WWI).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99070" y="4730067"/>
            <a:ext cx="2743200" cy="923330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it: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Youth activism is the topic of our lesson today!</a:t>
            </a:r>
          </a:p>
        </p:txBody>
      </p:sp>
      <p:cxnSp>
        <p:nvCxnSpPr>
          <p:cNvPr id="7" name="Elbow Connector 6"/>
          <p:cNvCxnSpPr>
            <a:stCxn id="4" idx="3"/>
          </p:cNvCxnSpPr>
          <p:nvPr/>
        </p:nvCxnSpPr>
        <p:spPr>
          <a:xfrm flipV="1">
            <a:off x="2837793" y="1979531"/>
            <a:ext cx="520263" cy="244713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6541787" y="2068922"/>
            <a:ext cx="260049" cy="1053366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385034" y="3261153"/>
            <a:ext cx="40202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151138" y="5193727"/>
            <a:ext cx="53208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787055" y="3384320"/>
            <a:ext cx="0" cy="17958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896913" y="5180191"/>
            <a:ext cx="40202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008154"/>
              </p:ext>
            </p:extLst>
          </p:nvPr>
        </p:nvGraphicFramePr>
        <p:xfrm>
          <a:off x="7023620" y="2044176"/>
          <a:ext cx="2027183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/>
                        <a:t>Write a sentence of your own that uses the</a:t>
                      </a:r>
                      <a:r>
                        <a:rPr lang="en-GB" sz="1800" b="0" baseline="0" dirty="0"/>
                        <a:t> word </a:t>
                      </a:r>
                      <a:r>
                        <a:rPr lang="en-GB" sz="1800" b="1" u="sng" baseline="0" dirty="0">
                          <a:effectLst/>
                        </a:rPr>
                        <a:t>activism</a:t>
                      </a:r>
                      <a:r>
                        <a:rPr lang="en-GB" sz="1800" u="sng" baseline="0" dirty="0">
                          <a:effectLst/>
                        </a:rPr>
                        <a:t>.</a:t>
                      </a:r>
                      <a:endParaRPr lang="en-GB" sz="1800" u="sng" dirty="0">
                        <a:effectLst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Write your own definition of the word </a:t>
                      </a:r>
                      <a:r>
                        <a:rPr lang="en-GB" sz="1800" b="1" dirty="0"/>
                        <a:t>activism.</a:t>
                      </a:r>
                      <a:endParaRPr lang="en-GB" sz="1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Which subjects or topics will this word be relevant to?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75" y="857251"/>
            <a:ext cx="5950745" cy="83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1605120"/>
            <a:ext cx="9144000" cy="52820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822189-9AB0-4266-939B-BACA0BED3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86" t="23638" r="27771" b="21991"/>
          <a:stretch/>
        </p:blipFill>
        <p:spPr>
          <a:xfrm>
            <a:off x="8134059" y="5105032"/>
            <a:ext cx="827432" cy="73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F8452-148D-4D55-BBB1-94AA688D18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01" t="55032" r="48425" b="24899"/>
          <a:stretch/>
        </p:blipFill>
        <p:spPr>
          <a:xfrm>
            <a:off x="151187" y="3227144"/>
            <a:ext cx="3561594" cy="121022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1419048" imgH="755579"/>
        </mc:Choice>
        <mc:Fallback>
          <p:control r:id="rId1" imgW="1419048" imgH="755579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00963" y="963216"/>
                  <a:ext cx="1222772" cy="5667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58069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D028A-A7BD-4DE3-97A0-4341E18C8CB9}"/>
              </a:ext>
            </a:extLst>
          </p:cNvPr>
          <p:cNvSpPr txBox="1"/>
          <p:nvPr/>
        </p:nvSpPr>
        <p:spPr>
          <a:xfrm>
            <a:off x="38246" y="1223778"/>
            <a:ext cx="41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40406E-A8D5-451D-9E4A-008DAF2932F3}"/>
              </a:ext>
            </a:extLst>
          </p:cNvPr>
          <p:cNvSpPr/>
          <p:nvPr/>
        </p:nvSpPr>
        <p:spPr>
          <a:xfrm>
            <a:off x="2627784" y="137560"/>
            <a:ext cx="4402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Youth Activists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F5D2ED-48ED-4A8C-94E3-BC2748477643}"/>
              </a:ext>
            </a:extLst>
          </p:cNvPr>
          <p:cNvSpPr/>
          <p:nvPr/>
        </p:nvSpPr>
        <p:spPr>
          <a:xfrm>
            <a:off x="38246" y="1224449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https://www.youtube.com/watch?v=y4udqAY2Bqc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29640-22BA-4E42-8E37-2602000CA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" y="1565538"/>
            <a:ext cx="5124328" cy="3280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252E4-BC7D-4B13-AED1-2C037D27D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363" y="1217337"/>
            <a:ext cx="4183832" cy="2355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A3EAD-F45E-42EF-8CFB-2F3C87D89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082" y="3586082"/>
            <a:ext cx="4183831" cy="27866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97" y="6328987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B1F0583-F000-4F0C-AA34-55D50F17F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27500"/>
              </p:ext>
            </p:extLst>
          </p:nvPr>
        </p:nvGraphicFramePr>
        <p:xfrm>
          <a:off x="5188" y="4983080"/>
          <a:ext cx="5043645" cy="1737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81215">
                  <a:extLst>
                    <a:ext uri="{9D8B030D-6E8A-4147-A177-3AD203B41FA5}">
                      <a16:colId xmlns:a16="http://schemas.microsoft.com/office/drawing/2014/main" val="3861874131"/>
                    </a:ext>
                  </a:extLst>
                </a:gridCol>
                <a:gridCol w="1681215">
                  <a:extLst>
                    <a:ext uri="{9D8B030D-6E8A-4147-A177-3AD203B41FA5}">
                      <a16:colId xmlns:a16="http://schemas.microsoft.com/office/drawing/2014/main" val="1210572919"/>
                    </a:ext>
                  </a:extLst>
                </a:gridCol>
                <a:gridCol w="1681215">
                  <a:extLst>
                    <a:ext uri="{9D8B030D-6E8A-4147-A177-3AD203B41FA5}">
                      <a16:colId xmlns:a16="http://schemas.microsoft.com/office/drawing/2014/main" val="2021051765"/>
                    </a:ext>
                  </a:extLst>
                </a:gridCol>
              </a:tblGrid>
              <a:tr h="1275752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examples of activism where referenced in the video?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inspired these young people to advocate for things they believed in?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examples of activism could you see?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60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791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" y="1"/>
            <a:ext cx="1662093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055578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AutoShape 2" descr="Image result for puber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D028A-A7BD-4DE3-97A0-4341E18C8CB9}"/>
              </a:ext>
            </a:extLst>
          </p:cNvPr>
          <p:cNvSpPr txBox="1"/>
          <p:nvPr/>
        </p:nvSpPr>
        <p:spPr>
          <a:xfrm>
            <a:off x="328356" y="1751086"/>
            <a:ext cx="8492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Take a look at the 10 youth activists on the next slides</a:t>
            </a:r>
          </a:p>
          <a:p>
            <a:pPr marL="342900" indent="-342900">
              <a:buFont typeface="+mj-lt"/>
              <a:buAutoNum type="arabicPeriod"/>
            </a:pP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9348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B4C29A-12C5-49EC-81A7-5EF57131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23961" r="39739" b="13908"/>
          <a:stretch/>
        </p:blipFill>
        <p:spPr>
          <a:xfrm>
            <a:off x="179512" y="1124744"/>
            <a:ext cx="3578594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64C99-E981-41A7-9789-4296A989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51" t="23206" r="37011" b="15464"/>
          <a:stretch/>
        </p:blipFill>
        <p:spPr>
          <a:xfrm>
            <a:off x="3978419" y="756082"/>
            <a:ext cx="5133251" cy="4041070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54D3AF9D-24F2-47D5-AB8C-27C149078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645BF1-B5C7-40CA-9C5A-97C817346B6E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7D5E550-CF53-42C7-AA9D-04CC44E4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85C6DDE-F69F-4263-9067-48B093A4E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700681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717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8ED0C-CD08-41BF-BF15-243390911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6" t="26262" r="36445" b="17799"/>
          <a:stretch/>
        </p:blipFill>
        <p:spPr>
          <a:xfrm>
            <a:off x="282971" y="1079389"/>
            <a:ext cx="4261564" cy="3024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61A3B1-17DD-4592-BA8E-4A9EEE4FE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4" t="16130" r="36768" b="8379"/>
          <a:stretch/>
        </p:blipFill>
        <p:spPr>
          <a:xfrm>
            <a:off x="4404922" y="568761"/>
            <a:ext cx="4746988" cy="4515428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1EE07B45-892A-43CA-AD81-EA0743244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0F61AF-4827-4CCD-B02C-512CCC46E136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CA2843-665F-4334-98FE-1BC2B3546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A76E05C-8485-46A4-BE83-1F4B845C8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173246"/>
              </p:ext>
            </p:extLst>
          </p:nvPr>
        </p:nvGraphicFramePr>
        <p:xfrm>
          <a:off x="224055" y="5084189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460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5BC93-2B5D-480B-833C-DBBD70B1B3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0" t="19738" r="36946" b="9555"/>
          <a:stretch/>
        </p:blipFill>
        <p:spPr>
          <a:xfrm>
            <a:off x="395536" y="1484784"/>
            <a:ext cx="3750254" cy="3384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A31FF-F0D0-4CCE-AF48-3ACAEC0B4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0" t="24820" r="38680" b="22620"/>
          <a:stretch/>
        </p:blipFill>
        <p:spPr>
          <a:xfrm>
            <a:off x="4359127" y="1700808"/>
            <a:ext cx="4410490" cy="3024336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05B58BE0-5525-44F1-B003-0E3CA22F7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8A85DB-1C39-48C2-9730-BF23FFC15E3D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211211-D639-4A61-909C-11ED135A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35AC8E52-EF48-4CB8-B1D9-A7FC0484B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37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18954B-EA37-49D4-801B-F83118DB8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1" t="15916" r="38219" b="17199"/>
          <a:stretch/>
        </p:blipFill>
        <p:spPr>
          <a:xfrm>
            <a:off x="179511" y="1484784"/>
            <a:ext cx="3785563" cy="3312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ED806-6BAE-458C-9200-5D6E0856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t="28128" r="39370" b="24993"/>
          <a:stretch/>
        </p:blipFill>
        <p:spPr>
          <a:xfrm>
            <a:off x="3965074" y="1628800"/>
            <a:ext cx="5069362" cy="3249591"/>
          </a:xfrm>
          <a:prstGeom prst="rect">
            <a:avLst/>
          </a:prstGeom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5A364981-5895-46B4-AE65-A29220A07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" y="476672"/>
            <a:ext cx="9144000" cy="69167"/>
          </a:xfrm>
          <a:prstGeom prst="rect">
            <a:avLst/>
          </a:prstGeom>
          <a:gradFill rotWithShape="1">
            <a:gsLst>
              <a:gs pos="0">
                <a:srgbClr val="FFF200"/>
              </a:gs>
              <a:gs pos="25000">
                <a:srgbClr val="FFF200"/>
              </a:gs>
              <a:gs pos="61000">
                <a:srgbClr val="FF7A00"/>
              </a:gs>
              <a:gs pos="100000">
                <a:srgbClr val="FF03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8767E7-A487-49F7-B136-41B8EAFA2EF1}"/>
              </a:ext>
            </a:extLst>
          </p:cNvPr>
          <p:cNvSpPr/>
          <p:nvPr/>
        </p:nvSpPr>
        <p:spPr>
          <a:xfrm>
            <a:off x="3169153" y="-26188"/>
            <a:ext cx="2818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Youth Activists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36C44FE-E521-48B2-ABE2-78431D833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53" y="6309320"/>
            <a:ext cx="3392447" cy="56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546B746-450A-48B4-999B-8D392CFA1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816197"/>
              </p:ext>
            </p:extLst>
          </p:nvPr>
        </p:nvGraphicFramePr>
        <p:xfrm>
          <a:off x="251520" y="4958876"/>
          <a:ext cx="8640960" cy="1188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843943625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762388318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893440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Describe this activist in 3 words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Summarise in one sentence what she is advocating for?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What qualities and strengths do you think she posses that makes her successful?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20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654234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Microsoft Office PowerPoint</Application>
  <PresentationFormat>On-screen Show (4:3)</PresentationFormat>
  <Paragraphs>129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Rockwell</vt:lpstr>
      <vt:lpstr>Calibri Light</vt:lpstr>
      <vt:lpstr>Comic Sans MS</vt:lpstr>
      <vt:lpstr>Calibri</vt:lpstr>
      <vt:lpstr>3_Office Theme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UNICEF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McCaul</dc:creator>
  <cp:lastModifiedBy>Katerina Lee</cp:lastModifiedBy>
  <cp:revision>325</cp:revision>
  <cp:lastPrinted>2016-01-05T20:48:21Z</cp:lastPrinted>
  <dcterms:created xsi:type="dcterms:W3CDTF">2014-10-31T12:48:46Z</dcterms:created>
  <dcterms:modified xsi:type="dcterms:W3CDTF">2021-10-12T09:22:35Z</dcterms:modified>
</cp:coreProperties>
</file>